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</p:sldMasterIdLst>
  <p:notesMasterIdLst>
    <p:notesMasterId r:id="rId16"/>
  </p:notesMasterIdLst>
  <p:sldIdLst>
    <p:sldId id="256" r:id="rId2"/>
    <p:sldId id="318" r:id="rId3"/>
    <p:sldId id="320" r:id="rId4"/>
    <p:sldId id="359" r:id="rId5"/>
    <p:sldId id="313" r:id="rId6"/>
    <p:sldId id="315" r:id="rId7"/>
    <p:sldId id="354" r:id="rId8"/>
    <p:sldId id="355" r:id="rId9"/>
    <p:sldId id="343" r:id="rId10"/>
    <p:sldId id="356" r:id="rId11"/>
    <p:sldId id="358" r:id="rId12"/>
    <p:sldId id="257" r:id="rId13"/>
    <p:sldId id="270" r:id="rId14"/>
    <p:sldId id="319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udent" initials="s" lastIdx="2" clrIdx="0">
    <p:extLst>
      <p:ext uri="{19B8F6BF-5375-455C-9EA6-DF929625EA0E}">
        <p15:presenceInfo xmlns:p15="http://schemas.microsoft.com/office/powerpoint/2012/main" userId="stude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23" autoAdjust="0"/>
  </p:normalViewPr>
  <p:slideViewPr>
    <p:cSldViewPr snapToGrid="0">
      <p:cViewPr varScale="1">
        <p:scale>
          <a:sx n="83" d="100"/>
          <a:sy n="83" d="100"/>
        </p:scale>
        <p:origin x="2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s\Desktop\Auswertung%20der%20Analyse%20ms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600" dirty="0"/>
              <a:t>Durchschnittliche Auswertung </a:t>
            </a:r>
          </a:p>
        </c:rich>
      </c:tx>
      <c:layout>
        <c:manualLayout>
          <c:xMode val="edge"/>
          <c:yMode val="edge"/>
          <c:x val="0.25618141080356055"/>
          <c:y val="1.7954664126913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2977389653892349"/>
          <c:y val="0.20876180988306103"/>
          <c:w val="0.36356982595458504"/>
          <c:h val="0.610629713556215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Tabelle1!$Q$48</c:f>
              <c:strCache>
                <c:ptCount val="1"/>
                <c:pt idx="0">
                  <c:v>Gesamt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Tabelle1!$S$47:$S$47</c:f>
              <c:strCache>
                <c:ptCount val="1"/>
                <c:pt idx="0">
                  <c:v>    Durchschnitt der MS4</c:v>
                </c:pt>
              </c:strCache>
            </c:strRef>
          </c:cat>
          <c:val>
            <c:numRef>
              <c:f>Tabelle1!$R$48:$S$48</c:f>
              <c:numCache>
                <c:formatCode>General</c:formatCode>
                <c:ptCount val="2"/>
                <c:pt idx="0">
                  <c:v>0</c:v>
                </c:pt>
                <c:pt idx="1">
                  <c:v>28.453252909090907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C7-423B-8642-160B5F4862E2}"/>
            </c:ext>
          </c:extLst>
        </c:ser>
        <c:ser>
          <c:idx val="1"/>
          <c:order val="1"/>
          <c:tx>
            <c:strRef>
              <c:f>Tabelle1!$Q$49</c:f>
              <c:strCache>
                <c:ptCount val="1"/>
                <c:pt idx="0">
                  <c:v>Cut / Ausgeschnitten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Tabelle1!$S$47:$S$47</c:f>
              <c:strCache>
                <c:ptCount val="1"/>
                <c:pt idx="0">
                  <c:v>    Durchschnitt der MS4</c:v>
                </c:pt>
              </c:strCache>
            </c:strRef>
          </c:cat>
          <c:val>
            <c:numRef>
              <c:f>Tabelle1!$R$49:$S$49</c:f>
              <c:numCache>
                <c:formatCode>General</c:formatCode>
                <c:ptCount val="2"/>
                <c:pt idx="0">
                  <c:v>8.5658332454545469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C7-423B-8642-160B5F4862E2}"/>
            </c:ext>
          </c:extLst>
        </c:ser>
        <c:ser>
          <c:idx val="2"/>
          <c:order val="2"/>
          <c:tx>
            <c:strRef>
              <c:f>Tabelle1!$Q$50</c:f>
              <c:strCache>
                <c:ptCount val="1"/>
                <c:pt idx="0">
                  <c:v>Drift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Tabelle1!$S$47:$S$47</c:f>
              <c:strCache>
                <c:ptCount val="1"/>
                <c:pt idx="0">
                  <c:v>    Durchschnitt der MS4</c:v>
                </c:pt>
              </c:strCache>
            </c:strRef>
          </c:cat>
          <c:val>
            <c:numRef>
              <c:f>Tabelle1!$R$50:$S$50</c:f>
              <c:numCache>
                <c:formatCode>General</c:formatCode>
                <c:ptCount val="2"/>
                <c:pt idx="0">
                  <c:v>17.426695800000001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C7-423B-8642-160B5F4862E2}"/>
            </c:ext>
          </c:extLst>
        </c:ser>
        <c:ser>
          <c:idx val="3"/>
          <c:order val="3"/>
          <c:tx>
            <c:strRef>
              <c:f>Tabelle1!$Q$51</c:f>
              <c:strCache>
                <c:ptCount val="1"/>
                <c:pt idx="0">
                  <c:v>Offsett / Kalibrierfehler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Tabelle1!$S$47:$S$47</c:f>
              <c:strCache>
                <c:ptCount val="1"/>
                <c:pt idx="0">
                  <c:v>    Durchschnitt der MS4</c:v>
                </c:pt>
              </c:strCache>
            </c:strRef>
          </c:cat>
          <c:val>
            <c:numRef>
              <c:f>Tabelle1!$R$51:$S$51</c:f>
              <c:numCache>
                <c:formatCode>General</c:formatCode>
                <c:ptCount val="2"/>
                <c:pt idx="0">
                  <c:v>11.066513585714286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C7-423B-8642-160B5F4862E2}"/>
            </c:ext>
          </c:extLst>
        </c:ser>
        <c:ser>
          <c:idx val="4"/>
          <c:order val="4"/>
          <c:tx>
            <c:strRef>
              <c:f>Tabelle1!$Q$52</c:f>
              <c:strCache>
                <c:ptCount val="1"/>
                <c:pt idx="0">
                  <c:v>Outliers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Tabelle1!$S$47:$S$47</c:f>
              <c:strCache>
                <c:ptCount val="1"/>
                <c:pt idx="0">
                  <c:v>    Durchschnitt der MS4</c:v>
                </c:pt>
              </c:strCache>
            </c:strRef>
          </c:cat>
          <c:val>
            <c:numRef>
              <c:f>Tabelle1!$R$52:$S$52</c:f>
              <c:numCache>
                <c:formatCode>General</c:formatCode>
                <c:ptCount val="2"/>
                <c:pt idx="0">
                  <c:v>0.78070970500000003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C7-423B-8642-160B5F4862E2}"/>
            </c:ext>
          </c:extLst>
        </c:ser>
        <c:ser>
          <c:idx val="5"/>
          <c:order val="5"/>
          <c:tx>
            <c:strRef>
              <c:f>Tabelle1!$Q$53</c:f>
              <c:strCache>
                <c:ptCount val="1"/>
                <c:pt idx="0">
                  <c:v>Sensor Errors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Tabelle1!$S$47:$S$47</c:f>
              <c:strCache>
                <c:ptCount val="1"/>
                <c:pt idx="0">
                  <c:v>    Durchschnitt der MS4</c:v>
                </c:pt>
              </c:strCache>
            </c:strRef>
          </c:cat>
          <c:val>
            <c:numRef>
              <c:f>Tabelle1!$R$53:$S$53</c:f>
              <c:numCache>
                <c:formatCode>General</c:formatCode>
                <c:ptCount val="2"/>
                <c:pt idx="0">
                  <c:v>0.63698979999999994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1C7-423B-8642-160B5F486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08649864"/>
        <c:axId val="408641336"/>
      </c:barChart>
      <c:catAx>
        <c:axId val="408649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8641336"/>
        <c:crosses val="autoZero"/>
        <c:auto val="1"/>
        <c:lblAlgn val="ctr"/>
        <c:lblOffset val="100"/>
        <c:noMultiLvlLbl val="0"/>
      </c:catAx>
      <c:valAx>
        <c:axId val="408641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dirty="0"/>
                  <a:t>Change</a:t>
                </a:r>
                <a:r>
                  <a:rPr lang="de-DE" sz="1400" baseline="0" dirty="0"/>
                  <a:t> i</a:t>
                </a:r>
                <a:r>
                  <a:rPr lang="de-DE" sz="1400" dirty="0"/>
                  <a:t>n %</a:t>
                </a:r>
              </a:p>
            </c:rich>
          </c:tx>
          <c:layout>
            <c:manualLayout>
              <c:xMode val="edge"/>
              <c:yMode val="edge"/>
              <c:x val="1.2330540029107842E-2"/>
              <c:y val="0.337451534604879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8649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799846563427219"/>
          <c:y val="0.15314573357237835"/>
          <c:w val="0.40180067437931577"/>
          <c:h val="0.817058515133973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98C3C-45CE-48BB-95FA-1A9CEAC1A86B}" type="datetimeFigureOut">
              <a:rPr lang="de-DE" smtClean="0"/>
              <a:t>08.11.2019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51FE3-9C80-4F99-A1E0-0CC67F42AD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02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Systematische_Abweichung#cite_note-D1319-2" TargetMode="External"/><Relationship Id="rId3" Type="http://schemas.openxmlformats.org/officeDocument/2006/relationships/hyperlink" Target="https://de.wikipedia.org/wiki/Systematische_Abweichung#cite_note-1" TargetMode="External"/><Relationship Id="rId7" Type="http://schemas.openxmlformats.org/officeDocument/2006/relationships/hyperlink" Target="https://de.wikipedia.org/wiki/Wahrer_Wer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e.wikipedia.org/wiki/Messgr%C3%B6%C3%9Fe" TargetMode="External"/><Relationship Id="rId5" Type="http://schemas.openxmlformats.org/officeDocument/2006/relationships/hyperlink" Target="https://de.wikipedia.org/wiki/Messwert" TargetMode="External"/><Relationship Id="rId10" Type="http://schemas.openxmlformats.org/officeDocument/2006/relationships/hyperlink" Target="https://de.wikipedia.org/wiki/Zuf%C3%A4llige_Abweichung" TargetMode="External"/><Relationship Id="rId4" Type="http://schemas.openxmlformats.org/officeDocument/2006/relationships/hyperlink" Target="https://de.wikipedia.org/wiki/Messabweichung" TargetMode="External"/><Relationship Id="rId9" Type="http://schemas.openxmlformats.org/officeDocument/2006/relationships/hyperlink" Target="https://de.wikipedia.org/wiki/Messung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Systematische_Abweichung#cite_note-D1319-2" TargetMode="External"/><Relationship Id="rId3" Type="http://schemas.openxmlformats.org/officeDocument/2006/relationships/hyperlink" Target="https://de.wikipedia.org/wiki/Systematische_Abweichung#cite_note-1" TargetMode="External"/><Relationship Id="rId7" Type="http://schemas.openxmlformats.org/officeDocument/2006/relationships/hyperlink" Target="https://de.wikipedia.org/wiki/Wahrer_Wert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e.wikipedia.org/wiki/Messgr%C3%B6%C3%9Fe" TargetMode="External"/><Relationship Id="rId5" Type="http://schemas.openxmlformats.org/officeDocument/2006/relationships/hyperlink" Target="https://de.wikipedia.org/wiki/Messwert" TargetMode="External"/><Relationship Id="rId10" Type="http://schemas.openxmlformats.org/officeDocument/2006/relationships/hyperlink" Target="https://de.wikipedia.org/wiki/Zuf%C3%A4llige_Abweichung" TargetMode="External"/><Relationship Id="rId4" Type="http://schemas.openxmlformats.org/officeDocument/2006/relationships/hyperlink" Target="https://de.wikipedia.org/wiki/Messabweichung" TargetMode="External"/><Relationship Id="rId9" Type="http://schemas.openxmlformats.org/officeDocument/2006/relationships/hyperlink" Target="https://de.wikipedia.org/wiki/Messung" TargetMode="Externa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Systematische_Abweichung#cite_note-D1319-2" TargetMode="External"/><Relationship Id="rId3" Type="http://schemas.openxmlformats.org/officeDocument/2006/relationships/hyperlink" Target="https://de.wikipedia.org/wiki/Systematische_Abweichung#cite_note-1" TargetMode="External"/><Relationship Id="rId7" Type="http://schemas.openxmlformats.org/officeDocument/2006/relationships/hyperlink" Target="https://de.wikipedia.org/wiki/Wahrer_Wer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e.wikipedia.org/wiki/Messgr%C3%B6%C3%9Fe" TargetMode="External"/><Relationship Id="rId5" Type="http://schemas.openxmlformats.org/officeDocument/2006/relationships/hyperlink" Target="https://de.wikipedia.org/wiki/Messwert" TargetMode="External"/><Relationship Id="rId10" Type="http://schemas.openxmlformats.org/officeDocument/2006/relationships/hyperlink" Target="https://de.wikipedia.org/wiki/Zuf%C3%A4llige_Abweichung" TargetMode="External"/><Relationship Id="rId4" Type="http://schemas.openxmlformats.org/officeDocument/2006/relationships/hyperlink" Target="https://de.wikipedia.org/wiki/Messabweichung" TargetMode="External"/><Relationship Id="rId9" Type="http://schemas.openxmlformats.org/officeDocument/2006/relationships/hyperlink" Target="https://de.wikipedia.org/wiki/Messung" TargetMode="Externa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Systematische_Abweichung#cite_note-D1319-2" TargetMode="External"/><Relationship Id="rId3" Type="http://schemas.openxmlformats.org/officeDocument/2006/relationships/hyperlink" Target="https://de.wikipedia.org/wiki/Systematische_Abweichung#cite_note-1" TargetMode="External"/><Relationship Id="rId7" Type="http://schemas.openxmlformats.org/officeDocument/2006/relationships/hyperlink" Target="https://de.wikipedia.org/wiki/Wahrer_Wer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e.wikipedia.org/wiki/Messgr%C3%B6%C3%9Fe" TargetMode="External"/><Relationship Id="rId5" Type="http://schemas.openxmlformats.org/officeDocument/2006/relationships/hyperlink" Target="https://de.wikipedia.org/wiki/Messwert" TargetMode="External"/><Relationship Id="rId10" Type="http://schemas.openxmlformats.org/officeDocument/2006/relationships/hyperlink" Target="https://de.wikipedia.org/wiki/Zuf%C3%A4llige_Abweichung" TargetMode="External"/><Relationship Id="rId4" Type="http://schemas.openxmlformats.org/officeDocument/2006/relationships/hyperlink" Target="https://de.wikipedia.org/wiki/Messabweichung" TargetMode="External"/><Relationship Id="rId9" Type="http://schemas.openxmlformats.org/officeDocument/2006/relationships/hyperlink" Target="https://de.wikipedia.org/wiki/Messung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Ca 25 min werden wir brauchen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51FE3-9C80-4F99-A1E0-0CC67F42ADE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949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51FE3-9C80-4F99-A1E0-0CC67F42ADE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45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Ich sage das jetzt nur </a:t>
            </a:r>
            <a:r>
              <a:rPr lang="de-DE" dirty="0" err="1"/>
              <a:t>dami</a:t>
            </a:r>
            <a:r>
              <a:rPr lang="de-DE" dirty="0"/>
              <a:t> sie wissen </a:t>
            </a:r>
            <a:r>
              <a:rPr lang="de-DE" dirty="0" err="1"/>
              <a:t>worsauf</a:t>
            </a:r>
            <a:r>
              <a:rPr lang="de-DE" dirty="0"/>
              <a:t> ich mich später beziehe </a:t>
            </a:r>
          </a:p>
          <a:p>
            <a:endParaRPr lang="de-DE" dirty="0"/>
          </a:p>
          <a:p>
            <a:r>
              <a:rPr lang="de-DE" dirty="0"/>
              <a:t>Wichtig hier zu sagen, dass man die Messfahrten </a:t>
            </a:r>
          </a:p>
          <a:p>
            <a:endParaRPr lang="de-DE" dirty="0"/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 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systematische Abweichung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(oder auch noch 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systematischer Fehler</a:t>
            </a:r>
            <a:r>
              <a:rPr lang="de-DE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[1]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versteht man diejenige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essabweichung"/>
              </a:rPr>
              <a:t>Abweichung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eines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esswert"/>
              </a:rPr>
              <a:t>Messwerts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einer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Messgröße"/>
              </a:rPr>
              <a:t>Messgröße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von ihrem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Wahrer Wert"/>
              </a:rPr>
              <a:t>wahren Wert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die einseitig gerichtet und durch im Prinzip feststellbare Ursachen bedingt ist.</a:t>
            </a:r>
            <a:r>
              <a:rPr lang="de-DE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[2]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Sie lässt sich bei unter gleichen Bedingungen wiederholten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essung"/>
              </a:rPr>
              <a:t>Messungen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nicht erkennen. Abweichungen, die bei solchen Wiederholungen zwischen den einzelnen Messwerten auftreten, werden dagegen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Zufällige Abweichung"/>
              </a:rPr>
              <a:t>zufällige Abweichungen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genannt.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51FE3-9C80-4F99-A1E0-0CC67F42ADE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925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Ich sage das jetzt nur </a:t>
            </a:r>
            <a:r>
              <a:rPr lang="de-DE" dirty="0" err="1"/>
              <a:t>dami</a:t>
            </a:r>
            <a:r>
              <a:rPr lang="de-DE" dirty="0"/>
              <a:t> sie wissen </a:t>
            </a:r>
            <a:r>
              <a:rPr lang="de-DE" dirty="0" err="1"/>
              <a:t>worsauf</a:t>
            </a:r>
            <a:r>
              <a:rPr lang="de-DE" dirty="0"/>
              <a:t> ich mich später beziehe </a:t>
            </a:r>
          </a:p>
          <a:p>
            <a:endParaRPr lang="de-DE" dirty="0"/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 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systematische Abweichung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(oder auch noch 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systematischer Fehler</a:t>
            </a:r>
            <a:r>
              <a:rPr lang="de-DE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[1]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versteht man diejenige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essabweichung"/>
              </a:rPr>
              <a:t>Abweichung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eines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esswert"/>
              </a:rPr>
              <a:t>Messwerts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einer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Messgröße"/>
              </a:rPr>
              <a:t>Messgröße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von ihrem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Wahrer Wert"/>
              </a:rPr>
              <a:t>wahren Wert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die einseitig gerichtet und durch im Prinzip feststellbare Ursachen bedingt ist.</a:t>
            </a:r>
            <a:r>
              <a:rPr lang="de-DE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[2]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Sie lässt sich bei unter gleichen Bedingungen wiederholten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essung"/>
              </a:rPr>
              <a:t>Messungen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nicht erkennen. Abweichungen, die bei solchen Wiederholungen zwischen den einzelnen Messwerten auftreten, werden dagegen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Zufällige Abweichung"/>
              </a:rPr>
              <a:t>zufällige Abweichungen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genannt.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51FE3-9C80-4F99-A1E0-0CC67F42ADE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4392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 der nächsten Folie sagen das wir uns 4 Fragen zur daten </a:t>
            </a:r>
            <a:r>
              <a:rPr lang="de-DE" dirty="0" err="1"/>
              <a:t>aufbereitung</a:t>
            </a:r>
            <a:r>
              <a:rPr lang="de-DE" dirty="0"/>
              <a:t> gestellt haben </a:t>
            </a:r>
          </a:p>
          <a:p>
            <a:endParaRPr lang="de-DE" dirty="0"/>
          </a:p>
          <a:p>
            <a:r>
              <a:rPr lang="de-DE" dirty="0"/>
              <a:t>Ich sage das jetzt nur </a:t>
            </a:r>
            <a:r>
              <a:rPr lang="de-DE" dirty="0" err="1"/>
              <a:t>dami</a:t>
            </a:r>
            <a:r>
              <a:rPr lang="de-DE" dirty="0"/>
              <a:t> sie wissen </a:t>
            </a:r>
            <a:r>
              <a:rPr lang="de-DE" dirty="0" err="1"/>
              <a:t>worsauf</a:t>
            </a:r>
            <a:r>
              <a:rPr lang="de-DE" dirty="0"/>
              <a:t> ich mich später beziehe </a:t>
            </a:r>
          </a:p>
          <a:p>
            <a:endParaRPr lang="de-DE" dirty="0"/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 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systematische Abweichung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(oder auch noch 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systematischer Fehler</a:t>
            </a:r>
            <a:r>
              <a:rPr lang="de-DE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[1]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versteht man diejenige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essabweichung"/>
              </a:rPr>
              <a:t>Abweichung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eines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esswert"/>
              </a:rPr>
              <a:t>Messwerts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einer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Messgröße"/>
              </a:rPr>
              <a:t>Messgröße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von ihrem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Wahrer Wert"/>
              </a:rPr>
              <a:t>wahren Wert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die einseitig gerichtet und durch im Prinzip feststellbare Ursachen bedingt ist.</a:t>
            </a:r>
            <a:r>
              <a:rPr lang="de-DE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[2]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Sie lässt sich bei unter gleichen Bedingungen wiederholten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essung"/>
              </a:rPr>
              <a:t>Messungen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nicht erkennen. Abweichungen, die bei solchen Wiederholungen zwischen den einzelnen Messwerten auftreten, werden dagegen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Zufällige Abweichung"/>
              </a:rPr>
              <a:t>zufällige Abweichungen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genannt.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51FE3-9C80-4F99-A1E0-0CC67F42ADE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54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Ich sage das jetzt nur </a:t>
            </a:r>
            <a:r>
              <a:rPr lang="de-DE" dirty="0" err="1"/>
              <a:t>dami</a:t>
            </a:r>
            <a:r>
              <a:rPr lang="de-DE" dirty="0"/>
              <a:t> sie wissen </a:t>
            </a:r>
            <a:r>
              <a:rPr lang="de-DE" dirty="0" err="1"/>
              <a:t>worsauf</a:t>
            </a:r>
            <a:r>
              <a:rPr lang="de-DE" dirty="0"/>
              <a:t> ich mich später beziehe </a:t>
            </a:r>
          </a:p>
          <a:p>
            <a:endParaRPr lang="de-DE" dirty="0"/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 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systematische Abweichung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(oder auch noch 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systematischer Fehler</a:t>
            </a:r>
            <a:r>
              <a:rPr lang="de-DE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[1]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versteht man diejenige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essabweichung"/>
              </a:rPr>
              <a:t>Abweichung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eines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esswert"/>
              </a:rPr>
              <a:t>Messwerts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einer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Messgröße"/>
              </a:rPr>
              <a:t>Messgröße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von ihrem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Wahrer Wert"/>
              </a:rPr>
              <a:t>wahren Wert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die einseitig gerichtet und durch im Prinzip feststellbare Ursachen bedingt ist.</a:t>
            </a:r>
            <a:r>
              <a:rPr lang="de-DE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[2]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Sie lässt sich bei unter gleichen Bedingungen wiederholten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essung"/>
              </a:rPr>
              <a:t>Messungen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nicht erkennen. Abweichungen, die bei solchen Wiederholungen zwischen den einzelnen Messwerten auftreten, werden dagegen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Zufällige Abweichung"/>
              </a:rPr>
              <a:t>zufällige Abweichungen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genannt.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51FE3-9C80-4F99-A1E0-0CC67F42ADE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392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Eine geringe </a:t>
            </a:r>
            <a:r>
              <a:rPr lang="de-DE" dirty="0" err="1"/>
              <a:t>überschneidu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51FE3-9C80-4F99-A1E0-0CC67F42ADE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42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51FE3-9C80-4F99-A1E0-0CC67F42ADE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77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025526"/>
            <a:ext cx="12192000" cy="583247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5"/>
            <a:ext cx="10438871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E1C38-F4C0-4F07-A297-D8CDAB444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2" y="358886"/>
            <a:ext cx="10580687" cy="68421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172B6E-6FE9-4BA5-A794-18C75704A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6440659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2" y="4494775"/>
            <a:ext cx="10438873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8478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387259"/>
            <a:ext cx="10580687" cy="1198491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7067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49" y="1484315"/>
            <a:ext cx="518795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49" y="1484315"/>
            <a:ext cx="338455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0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Präsentationsabschnitt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575050" y="6196686"/>
            <a:ext cx="5187950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2"/>
                </a:solidFill>
              </a:rPr>
              <a:t>Zwischenpräsentation</a:t>
            </a:r>
            <a:r>
              <a:rPr lang="de-DE" sz="800" baseline="0" dirty="0">
                <a:solidFill>
                  <a:schemeClr val="bg2"/>
                </a:solidFill>
              </a:rPr>
              <a:t> Studienprojekt </a:t>
            </a: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2"/>
                </a:solidFill>
              </a:rPr>
              <a:t>Anthropogene Einflüsse auf den Lockwitzbach</a:t>
            </a:r>
          </a:p>
          <a:p>
            <a:pPr algn="l"/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Institut für Siedlungs- und Industriewasserwirtschaft/ </a:t>
            </a:r>
            <a:r>
              <a:rPr lang="de-DE" sz="8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Schinke</a:t>
            </a:r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800" baseline="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Ploch</a:t>
            </a:r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und Schmidt</a:t>
            </a:r>
          </a:p>
          <a:p>
            <a:pPr algn="l"/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Dresden// 7.11.2018</a:t>
            </a: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96620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955" y="6336430"/>
            <a:ext cx="770373" cy="3506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3" y="6336706"/>
            <a:ext cx="1115691" cy="32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4" r:id="rId2"/>
    <p:sldLayoutId id="2147483893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1" r:id="rId9"/>
    <p:sldLayoutId id="2147483902" r:id="rId10"/>
    <p:sldLayoutId id="2147483903" r:id="rId11"/>
    <p:sldLayoutId id="2147483904" r:id="rId12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42" indent="-323953" algn="l" defTabSz="914269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942" indent="-215969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5916" indent="-179362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502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5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051BEA34-8251-4894-A29B-456534169C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Jonas Schmidt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018353-2E61-431C-92FB-0111820C5A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FA68F78-BC69-4908-B357-3F6A286B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21" y="3429000"/>
            <a:ext cx="10438873" cy="972108"/>
          </a:xfrm>
        </p:spPr>
        <p:txBody>
          <a:bodyPr/>
          <a:lstStyle/>
          <a:p>
            <a:r>
              <a:rPr lang="en-US" dirty="0"/>
              <a:t>Anthropogenic influences on the </a:t>
            </a:r>
            <a:r>
              <a:rPr lang="en-US" dirty="0" err="1"/>
              <a:t>Lockwitzbach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1419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5AB23A-56F4-4584-A255-73248A9B4B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2997574" cy="43449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1. drift correction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2. deletion of incorrect values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3. wrong calibration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4. deleting outliers </a:t>
            </a:r>
            <a:endParaRPr lang="de-DE" sz="1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EBA0149-41EC-4252-9C0D-A4058C8D24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44208" y="1028700"/>
            <a:ext cx="8142992" cy="500634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7AAE368-663E-45EA-9C10-285D007B47F4}"/>
              </a:ext>
            </a:extLst>
          </p:cNvPr>
          <p:cNvSpPr txBox="1">
            <a:spLocks/>
          </p:cNvSpPr>
          <p:nvPr/>
        </p:nvSpPr>
        <p:spPr>
          <a:xfrm>
            <a:off x="805656" y="344487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Data </a:t>
            </a:r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 Studio</a:t>
            </a:r>
          </a:p>
        </p:txBody>
      </p:sp>
    </p:spTree>
    <p:extLst>
      <p:ext uri="{BB962C8B-B14F-4D97-AF65-F5344CB8AC3E}">
        <p14:creationId xmlns:p14="http://schemas.microsoft.com/office/powerpoint/2010/main" val="3317354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FB8BA-C37E-48A3-897E-F77A7D28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 Studio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ACCD45D-21CB-47A5-BAF0-0A65228DD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88822" y="2596873"/>
            <a:ext cx="3069678" cy="2589143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D9F9050-7F81-4403-B678-7E10285A5FFF}"/>
              </a:ext>
            </a:extLst>
          </p:cNvPr>
          <p:cNvSpPr txBox="1"/>
          <p:nvPr/>
        </p:nvSpPr>
        <p:spPr>
          <a:xfrm>
            <a:off x="1079971" y="5746204"/>
            <a:ext cx="1627909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MS4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1CB6CBA1-73A5-4F57-B72E-4595E02061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274908"/>
              </p:ext>
            </p:extLst>
          </p:nvPr>
        </p:nvGraphicFramePr>
        <p:xfrm>
          <a:off x="1079971" y="1030289"/>
          <a:ext cx="7872960" cy="4983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8606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14A4E51A-847B-4244-98FF-A58C39D2F3BB}"/>
              </a:ext>
            </a:extLst>
          </p:cNvPr>
          <p:cNvGraphicFramePr>
            <a:graphicFrameLocks noGrp="1"/>
          </p:cNvGraphicFramePr>
          <p:nvPr/>
        </p:nvGraphicFramePr>
        <p:xfrm>
          <a:off x="368001" y="1767632"/>
          <a:ext cx="1389030" cy="7486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699">
                  <a:extLst>
                    <a:ext uri="{9D8B030D-6E8A-4147-A177-3AD203B41FA5}">
                      <a16:colId xmlns:a16="http://schemas.microsoft.com/office/drawing/2014/main" val="2615910968"/>
                    </a:ext>
                  </a:extLst>
                </a:gridCol>
                <a:gridCol w="457906">
                  <a:extLst>
                    <a:ext uri="{9D8B030D-6E8A-4147-A177-3AD203B41FA5}">
                      <a16:colId xmlns:a16="http://schemas.microsoft.com/office/drawing/2014/main" val="181502260"/>
                    </a:ext>
                  </a:extLst>
                </a:gridCol>
                <a:gridCol w="606425">
                  <a:extLst>
                    <a:ext uri="{9D8B030D-6E8A-4147-A177-3AD203B41FA5}">
                      <a16:colId xmlns:a16="http://schemas.microsoft.com/office/drawing/2014/main" val="22838286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2017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564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Winter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Sommer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59189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MS6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5,4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14,7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89118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MS4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16,3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0470046"/>
                  </a:ext>
                </a:extLst>
              </a:tr>
            </a:tbl>
          </a:graphicData>
        </a:graphic>
      </p:graphicFrame>
      <p:sp>
        <p:nvSpPr>
          <p:cNvPr id="7" name="Titel 6">
            <a:extLst>
              <a:ext uri="{FF2B5EF4-FFF2-40B4-BE49-F238E27FC236}">
                <a16:creationId xmlns:a16="http://schemas.microsoft.com/office/drawing/2014/main" id="{A69E9DB3-C291-4654-A812-130021FE0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Parameter und deren Verhalten - Temperatur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0C7E5C4-46F2-46CC-95AE-757BD9CA7321}"/>
              </a:ext>
            </a:extLst>
          </p:cNvPr>
          <p:cNvSpPr txBox="1"/>
          <p:nvPr/>
        </p:nvSpPr>
        <p:spPr>
          <a:xfrm>
            <a:off x="427209" y="909357"/>
            <a:ext cx="147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Mittelwerte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B3444CB-02CD-41AB-B891-717F48440603}"/>
              </a:ext>
            </a:extLst>
          </p:cNvPr>
          <p:cNvSpPr txBox="1"/>
          <p:nvPr/>
        </p:nvSpPr>
        <p:spPr>
          <a:xfrm>
            <a:off x="2148809" y="893968"/>
            <a:ext cx="1840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Tagesgänge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6F7C364-D594-465B-A94D-784D1C4A5A75}"/>
              </a:ext>
            </a:extLst>
          </p:cNvPr>
          <p:cNvSpPr txBox="1"/>
          <p:nvPr/>
        </p:nvSpPr>
        <p:spPr>
          <a:xfrm>
            <a:off x="7167532" y="956356"/>
            <a:ext cx="109813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Sommer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C9D7760-8D6C-4D70-B96C-C153C37F9F21}"/>
              </a:ext>
            </a:extLst>
          </p:cNvPr>
          <p:cNvSpPr txBox="1"/>
          <p:nvPr/>
        </p:nvSpPr>
        <p:spPr>
          <a:xfrm>
            <a:off x="4242171" y="928656"/>
            <a:ext cx="90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Winter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AC97E26-B396-43B2-AD76-DDB4B672A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02" b="7795"/>
          <a:stretch/>
        </p:blipFill>
        <p:spPr>
          <a:xfrm>
            <a:off x="1783866" y="1294078"/>
            <a:ext cx="5127297" cy="477418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C5F82B9-1605-4941-98B9-CD51B74538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87" b="7621"/>
          <a:stretch/>
        </p:blipFill>
        <p:spPr>
          <a:xfrm>
            <a:off x="6997368" y="1294078"/>
            <a:ext cx="4953628" cy="4791110"/>
          </a:xfrm>
          <a:prstGeom prst="rect">
            <a:avLst/>
          </a:prstGeom>
        </p:spPr>
      </p:pic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207E2790-D631-490F-9E3A-5699244E4742}"/>
              </a:ext>
            </a:extLst>
          </p:cNvPr>
          <p:cNvGraphicFramePr>
            <a:graphicFrameLocks noGrp="1"/>
          </p:cNvGraphicFramePr>
          <p:nvPr/>
        </p:nvGraphicFramePr>
        <p:xfrm>
          <a:off x="368000" y="2654537"/>
          <a:ext cx="1397300" cy="7578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0566">
                  <a:extLst>
                    <a:ext uri="{9D8B030D-6E8A-4147-A177-3AD203B41FA5}">
                      <a16:colId xmlns:a16="http://schemas.microsoft.com/office/drawing/2014/main" val="1415621905"/>
                    </a:ext>
                  </a:extLst>
                </a:gridCol>
                <a:gridCol w="478026">
                  <a:extLst>
                    <a:ext uri="{9D8B030D-6E8A-4147-A177-3AD203B41FA5}">
                      <a16:colId xmlns:a16="http://schemas.microsoft.com/office/drawing/2014/main" val="2767756150"/>
                    </a:ext>
                  </a:extLst>
                </a:gridCol>
                <a:gridCol w="598708">
                  <a:extLst>
                    <a:ext uri="{9D8B030D-6E8A-4147-A177-3AD203B41FA5}">
                      <a16:colId xmlns:a16="http://schemas.microsoft.com/office/drawing/2014/main" val="1986342044"/>
                    </a:ext>
                  </a:extLst>
                </a:gridCol>
              </a:tblGrid>
              <a:tr h="168006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2018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876761"/>
                  </a:ext>
                </a:extLst>
              </a:tr>
              <a:tr h="193553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Winter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Sommer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6220884"/>
                  </a:ext>
                </a:extLst>
              </a:tr>
              <a:tr h="19355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MS6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6,2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15,9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9799816"/>
                  </a:ext>
                </a:extLst>
              </a:tr>
              <a:tr h="19355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MS4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6,0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17,8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0720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7773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very much for your attention.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0509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B1103F-4156-4889-9776-3ED53D0F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3B109918-2BA9-474B-8ECD-033B864BBCC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106"/>
            <a:ext cx="7285730" cy="5225159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DA82E9A-42A5-44EE-90E7-9627960D1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24" y="107132"/>
            <a:ext cx="4190333" cy="558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9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" y="1399540"/>
            <a:ext cx="5643880" cy="438912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96038" y="5788660"/>
            <a:ext cx="55734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[4]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617" y="311785"/>
            <a:ext cx="4107656" cy="547687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243370" y="3252468"/>
            <a:ext cx="96031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vs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164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2A5DB-3EBA-4EE2-A2AA-9C47B260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64BDA6-EDF5-4B80-9262-76212188682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8D6F256-EF04-438F-8DAF-C5C8064A3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82" y="72279"/>
            <a:ext cx="8156100" cy="608520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44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A1B12-8D21-4F75-825B-511F772C5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99325B-18FF-4D81-9E94-D1DBCF44261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800" dirty="0"/>
              <a:t>Anthropogenic influences on the </a:t>
            </a:r>
            <a:r>
              <a:rPr lang="en-US" sz="2800" dirty="0" err="1"/>
              <a:t>Lockwitzbach</a:t>
            </a:r>
            <a:endParaRPr lang="en-US" sz="2800" dirty="0"/>
          </a:p>
          <a:p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 err="1"/>
              <a:t>Generall</a:t>
            </a:r>
            <a:r>
              <a:rPr lang="en-US" sz="2800" dirty="0"/>
              <a:t> information </a:t>
            </a:r>
          </a:p>
          <a:p>
            <a:pPr marL="342900" indent="-342900">
              <a:buAutoNum type="arabicPeriod"/>
            </a:pPr>
            <a:r>
              <a:rPr lang="en-US" sz="2800" dirty="0"/>
              <a:t>working with the data </a:t>
            </a:r>
          </a:p>
          <a:p>
            <a:pPr marL="342900" indent="-342900">
              <a:buAutoNum type="arabicPeriod"/>
            </a:pPr>
            <a:r>
              <a:rPr lang="de-DE" sz="2800" dirty="0" err="1"/>
              <a:t>analysis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data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28201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44" y="900949"/>
            <a:ext cx="4715055" cy="51922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Presentation </a:t>
            </a:r>
            <a:r>
              <a:rPr lang="en-US" b="0" dirty="0" err="1"/>
              <a:t>Lockwitzbach</a:t>
            </a:r>
            <a:r>
              <a:rPr lang="en-US" b="0" dirty="0"/>
              <a:t> and catchment area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8869" y="826102"/>
            <a:ext cx="5902581" cy="20409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length</a:t>
            </a:r>
            <a:r>
              <a:rPr lang="de-DE" sz="1400" dirty="0"/>
              <a:t>			23,8 km</a:t>
            </a:r>
          </a:p>
          <a:p>
            <a:r>
              <a:rPr lang="de-DE" sz="1400" dirty="0"/>
              <a:t>			 8,4 km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city</a:t>
            </a:r>
            <a:r>
              <a:rPr lang="de-DE" sz="1400" dirty="0"/>
              <a:t>  DD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Catchmenr</a:t>
            </a:r>
            <a:r>
              <a:rPr lang="de-DE" sz="1400" dirty="0"/>
              <a:t> </a:t>
            </a:r>
            <a:r>
              <a:rPr lang="de-DE" sz="1400" dirty="0" err="1"/>
              <a:t>area</a:t>
            </a:r>
            <a:r>
              <a:rPr lang="de-DE" sz="1400" dirty="0"/>
              <a:t> 		84 km²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Level Recorder 		Kreischa </a:t>
            </a:r>
            <a:r>
              <a:rPr lang="de-DE" sz="1400" dirty="0" err="1"/>
              <a:t>andLockwitz</a:t>
            </a:r>
            <a:r>
              <a:rPr lang="de-DE" sz="1400" dirty="0"/>
              <a:t> </a:t>
            </a:r>
          </a:p>
          <a:p>
            <a:r>
              <a:rPr lang="de-DE" sz="1400" dirty="0"/>
              <a:t>			MMQ </a:t>
            </a:r>
            <a:r>
              <a:rPr lang="de-DE" sz="1400" dirty="0" err="1"/>
              <a:t>Kreischa</a:t>
            </a:r>
            <a:r>
              <a:rPr lang="de-DE" sz="1400" dirty="0"/>
              <a:t> = 0,355 m³/s</a:t>
            </a:r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			</a:t>
            </a:r>
          </a:p>
          <a:p>
            <a:r>
              <a:rPr lang="de-DE" sz="1400" dirty="0"/>
              <a:t>			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t="7460" b="15121"/>
          <a:stretch/>
        </p:blipFill>
        <p:spPr>
          <a:xfrm>
            <a:off x="5698869" y="3401561"/>
            <a:ext cx="2759331" cy="265169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t="4172" r="8566" b="29884"/>
          <a:stretch/>
        </p:blipFill>
        <p:spPr>
          <a:xfrm>
            <a:off x="8670116" y="3386177"/>
            <a:ext cx="2785283" cy="267839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905488" y="2862957"/>
            <a:ext cx="575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Messstationen</a:t>
            </a:r>
          </a:p>
          <a:p>
            <a:r>
              <a:rPr lang="de-DE" sz="1400" dirty="0">
                <a:solidFill>
                  <a:srgbClr val="FF0000"/>
                </a:solidFill>
              </a:rPr>
              <a:t>	MS6 			               MS4</a:t>
            </a:r>
          </a:p>
        </p:txBody>
      </p:sp>
      <p:sp>
        <p:nvSpPr>
          <p:cNvPr id="9" name="Rechteck 8"/>
          <p:cNvSpPr/>
          <p:nvPr/>
        </p:nvSpPr>
        <p:spPr>
          <a:xfrm>
            <a:off x="5593541" y="2905225"/>
            <a:ext cx="6007909" cy="31975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mit Pfeil 10"/>
          <p:cNvCxnSpPr/>
          <p:nvPr/>
        </p:nvCxnSpPr>
        <p:spPr>
          <a:xfrm flipH="1" flipV="1">
            <a:off x="4324193" y="1393787"/>
            <a:ext cx="1269348" cy="13041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 flipV="1">
            <a:off x="3642935" y="2163944"/>
            <a:ext cx="1773913" cy="7316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3580514" y="2093720"/>
            <a:ext cx="62421" cy="70224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4261772" y="1323563"/>
            <a:ext cx="62421" cy="70224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22629FA-F1FA-4BBD-8D41-8969B3825FBA}"/>
              </a:ext>
            </a:extLst>
          </p:cNvPr>
          <p:cNvSpPr txBox="1"/>
          <p:nvPr/>
        </p:nvSpPr>
        <p:spPr>
          <a:xfrm>
            <a:off x="383355" y="5711626"/>
            <a:ext cx="44114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[5]</a:t>
            </a:r>
          </a:p>
        </p:txBody>
      </p:sp>
    </p:spTree>
    <p:extLst>
      <p:ext uri="{BB962C8B-B14F-4D97-AF65-F5344CB8AC3E}">
        <p14:creationId xmlns:p14="http://schemas.microsoft.com/office/powerpoint/2010/main" val="73754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874711" y="1476375"/>
            <a:ext cx="10580688" cy="4344987"/>
          </a:xfrm>
        </p:spPr>
        <p:txBody>
          <a:bodyPr/>
          <a:lstStyle/>
          <a:p>
            <a:r>
              <a:rPr lang="de-DE" b="1" dirty="0" err="1"/>
              <a:t>Water</a:t>
            </a:r>
            <a:r>
              <a:rPr lang="de-DE" b="1" dirty="0"/>
              <a:t> </a:t>
            </a:r>
            <a:r>
              <a:rPr lang="de-DE" b="1" dirty="0" err="1"/>
              <a:t>measuring</a:t>
            </a:r>
            <a:r>
              <a:rPr lang="de-DE" b="1" dirty="0"/>
              <a:t> </a:t>
            </a:r>
            <a:r>
              <a:rPr lang="de-DE" b="1" dirty="0" err="1"/>
              <a:t>stations</a:t>
            </a:r>
            <a:r>
              <a:rPr lang="de-DE" b="1" dirty="0"/>
              <a:t> MS4 und MS6</a:t>
            </a:r>
          </a:p>
          <a:p>
            <a:endParaRPr lang="de-DE" sz="1400" b="1" dirty="0">
              <a:solidFill>
                <a:schemeClr val="accent1"/>
              </a:solidFill>
            </a:endParaRPr>
          </a:p>
          <a:p>
            <a:r>
              <a:rPr lang="de-DE" dirty="0" err="1">
                <a:solidFill>
                  <a:schemeClr val="accent1"/>
                </a:solidFill>
              </a:rPr>
              <a:t>Stationary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Measuring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/>
              <a:t>	</a:t>
            </a:r>
            <a:r>
              <a:rPr lang="de-DE" dirty="0">
                <a:solidFill>
                  <a:schemeClr val="accent1"/>
                </a:solidFill>
              </a:rPr>
              <a:t>O</a:t>
            </a:r>
            <a:r>
              <a:rPr lang="de-DE" baseline="-25000" dirty="0">
                <a:solidFill>
                  <a:schemeClr val="accent1"/>
                </a:solidFill>
              </a:rPr>
              <a:t>2 </a:t>
            </a:r>
            <a:r>
              <a:rPr lang="de-DE" dirty="0">
                <a:solidFill>
                  <a:schemeClr val="accent1"/>
                </a:solidFill>
              </a:rPr>
              <a:t> 	pH 	Temperatur       </a:t>
            </a:r>
            <a:r>
              <a:rPr lang="de-DE" dirty="0" err="1">
                <a:solidFill>
                  <a:schemeClr val="accent1"/>
                </a:solidFill>
              </a:rPr>
              <a:t>Conductivity</a:t>
            </a:r>
            <a:r>
              <a:rPr lang="de-DE" dirty="0">
                <a:solidFill>
                  <a:schemeClr val="accent1"/>
                </a:solidFill>
              </a:rPr>
              <a:t> 	</a:t>
            </a:r>
          </a:p>
          <a:p>
            <a:r>
              <a:rPr lang="de-DE" sz="1400" dirty="0">
                <a:solidFill>
                  <a:schemeClr val="accent1"/>
                </a:solidFill>
              </a:rPr>
              <a:t>			</a:t>
            </a:r>
          </a:p>
          <a:p>
            <a:endParaRPr lang="de-DE" sz="1400" dirty="0">
              <a:solidFill>
                <a:schemeClr val="accent1"/>
              </a:solidFill>
            </a:endParaRPr>
          </a:p>
          <a:p>
            <a:endParaRPr lang="de-DE" sz="1400" dirty="0">
              <a:solidFill>
                <a:schemeClr val="accent1"/>
              </a:solidFill>
            </a:endParaRPr>
          </a:p>
          <a:p>
            <a:r>
              <a:rPr lang="de-DE" dirty="0">
                <a:solidFill>
                  <a:schemeClr val="accent5"/>
                </a:solidFill>
              </a:rPr>
              <a:t>Chemical </a:t>
            </a:r>
            <a:r>
              <a:rPr lang="de-DE" dirty="0" err="1">
                <a:solidFill>
                  <a:schemeClr val="accent5"/>
                </a:solidFill>
              </a:rPr>
              <a:t>tests</a:t>
            </a:r>
            <a:r>
              <a:rPr lang="de-DE" dirty="0">
                <a:solidFill>
                  <a:schemeClr val="accent5"/>
                </a:solidFill>
              </a:rPr>
              <a:t> on </a:t>
            </a:r>
            <a:r>
              <a:rPr lang="de-DE" dirty="0" err="1">
                <a:solidFill>
                  <a:schemeClr val="accent5"/>
                </a:solidFill>
              </a:rPr>
              <a:t>site</a:t>
            </a:r>
            <a:r>
              <a:rPr lang="de-DE" dirty="0">
                <a:solidFill>
                  <a:schemeClr val="accent5"/>
                </a:solidFill>
              </a:rPr>
              <a:t> 	</a:t>
            </a:r>
            <a:r>
              <a:rPr lang="de-DE" dirty="0" err="1">
                <a:solidFill>
                  <a:schemeClr val="accent5"/>
                </a:solidFill>
              </a:rPr>
              <a:t>PotassiumNitrat</a:t>
            </a:r>
            <a:r>
              <a:rPr lang="de-DE" dirty="0">
                <a:solidFill>
                  <a:schemeClr val="accent5"/>
                </a:solidFill>
              </a:rPr>
              <a:t> 	Ammonium      Chlorid </a:t>
            </a:r>
            <a:r>
              <a:rPr lang="de-DE" dirty="0">
                <a:solidFill>
                  <a:schemeClr val="accent1"/>
                </a:solidFill>
              </a:rPr>
              <a:t>	</a:t>
            </a:r>
            <a:endParaRPr lang="de-DE" dirty="0"/>
          </a:p>
          <a:p>
            <a:endParaRPr lang="de-DE" sz="1400" dirty="0"/>
          </a:p>
          <a:p>
            <a:endParaRPr lang="de-DE" sz="1400" dirty="0"/>
          </a:p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en-US" dirty="0"/>
              <a:t>Comparison of the two measuring stations to determine the change </a:t>
            </a:r>
            <a:br>
              <a:rPr lang="en-US" dirty="0"/>
            </a:br>
            <a:r>
              <a:rPr lang="en-US" dirty="0"/>
              <a:t>of the parameters  to be able to determine by urban influences </a:t>
            </a:r>
            <a:endParaRPr lang="de-DE" dirty="0"/>
          </a:p>
        </p:txBody>
      </p:sp>
      <p:sp>
        <p:nvSpPr>
          <p:cNvPr id="5" name="Ellipse 4"/>
          <p:cNvSpPr/>
          <p:nvPr/>
        </p:nvSpPr>
        <p:spPr>
          <a:xfrm>
            <a:off x="3509603" y="2099311"/>
            <a:ext cx="450347" cy="4152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4353965" y="2099311"/>
            <a:ext cx="592183" cy="4343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5309910" y="2101271"/>
            <a:ext cx="1298077" cy="4441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6736031" y="2084887"/>
            <a:ext cx="1480457" cy="4441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4240530" y="2717200"/>
            <a:ext cx="1914072" cy="4441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3532504" y="3607424"/>
            <a:ext cx="796562" cy="444137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4438501" y="3607423"/>
            <a:ext cx="732880" cy="444137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5352625" y="3611446"/>
            <a:ext cx="1221947" cy="436089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6708773" y="3603398"/>
            <a:ext cx="953544" cy="444137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utoShape 2" descr="blob:https://web.whatsapp.com/f23cbd2c-4e62-46db-8bd6-c6ee2784dd31"/>
          <p:cNvSpPr>
            <a:spLocks noChangeAspect="1" noChangeArrowheads="1"/>
          </p:cNvSpPr>
          <p:nvPr/>
        </p:nvSpPr>
        <p:spPr bwMode="auto">
          <a:xfrm>
            <a:off x="155575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/>
          <a:srcRect l="8250" t="13655" r="4301" b="6448"/>
          <a:stretch/>
        </p:blipFill>
        <p:spPr>
          <a:xfrm>
            <a:off x="8398369" y="1786066"/>
            <a:ext cx="3238911" cy="3945581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310844" y="2768452"/>
            <a:ext cx="1934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accent1"/>
                </a:solidFill>
              </a:rPr>
              <a:t>Nitrat/Ammonium</a:t>
            </a:r>
          </a:p>
        </p:txBody>
      </p:sp>
    </p:spTree>
    <p:extLst>
      <p:ext uri="{BB962C8B-B14F-4D97-AF65-F5344CB8AC3E}">
        <p14:creationId xmlns:p14="http://schemas.microsoft.com/office/powerpoint/2010/main" val="1017913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539EF-8501-4576-9753-4E50C8E0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 Studio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5AB23A-56F4-4584-A255-73248A9B4B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2" y="1481138"/>
            <a:ext cx="2997574" cy="117480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1. drift correction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de-DE" sz="1800" dirty="0"/>
          </a:p>
          <a:p>
            <a:pPr marL="342900" indent="-342900">
              <a:buFont typeface="+mj-lt"/>
              <a:buAutoNum type="arabicPeriod"/>
            </a:pPr>
            <a:endParaRPr lang="de-DE" sz="1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780244-B998-4A22-8701-D895B471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728" y="1030288"/>
            <a:ext cx="7099600" cy="487267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1202F92-AD19-4CEE-92CF-ED9FB06A623D}"/>
              </a:ext>
            </a:extLst>
          </p:cNvPr>
          <p:cNvSpPr txBox="1"/>
          <p:nvPr/>
        </p:nvSpPr>
        <p:spPr>
          <a:xfrm>
            <a:off x="3117011" y="5141343"/>
            <a:ext cx="7552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MS4</a:t>
            </a:r>
          </a:p>
          <a:p>
            <a:r>
              <a:rPr lang="de-DE" dirty="0"/>
              <a:t>TOC</a:t>
            </a:r>
          </a:p>
        </p:txBody>
      </p:sp>
    </p:spTree>
    <p:extLst>
      <p:ext uri="{BB962C8B-B14F-4D97-AF65-F5344CB8AC3E}">
        <p14:creationId xmlns:p14="http://schemas.microsoft.com/office/powerpoint/2010/main" val="259288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5AB23A-56F4-4584-A255-73248A9B4B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481138"/>
            <a:ext cx="2997574" cy="132265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1. drift correction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2. deletion of incorrect values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de-DE" sz="1800" dirty="0"/>
          </a:p>
          <a:p>
            <a:pPr marL="342900" indent="-342900">
              <a:buFont typeface="+mj-lt"/>
              <a:buAutoNum type="arabicPeriod"/>
            </a:pPr>
            <a:endParaRPr lang="de-DE" sz="1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CF45C2-5922-44B5-9E30-6BE855D09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85" y="934278"/>
            <a:ext cx="8057820" cy="510871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39974E1-0344-4D00-A04E-88C9B0D72242}"/>
              </a:ext>
            </a:extLst>
          </p:cNvPr>
          <p:cNvSpPr txBox="1"/>
          <p:nvPr/>
        </p:nvSpPr>
        <p:spPr>
          <a:xfrm>
            <a:off x="3021496" y="5098774"/>
            <a:ext cx="6858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MS4 pH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80F24DD-5D7B-43C1-B00F-8A29504ECA0E}"/>
              </a:ext>
            </a:extLst>
          </p:cNvPr>
          <p:cNvSpPr txBox="1">
            <a:spLocks/>
          </p:cNvSpPr>
          <p:nvPr/>
        </p:nvSpPr>
        <p:spPr>
          <a:xfrm>
            <a:off x="882516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Data </a:t>
            </a:r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 Studio</a:t>
            </a:r>
          </a:p>
        </p:txBody>
      </p:sp>
    </p:spTree>
    <p:extLst>
      <p:ext uri="{BB962C8B-B14F-4D97-AF65-F5344CB8AC3E}">
        <p14:creationId xmlns:p14="http://schemas.microsoft.com/office/powerpoint/2010/main" val="282925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5AB23A-56F4-4584-A255-73248A9B4B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484314"/>
            <a:ext cx="2997574" cy="238349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1. drift correction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2. deletion of incorrect values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3. wrong calibration </a:t>
            </a:r>
          </a:p>
          <a:p>
            <a:pPr marL="342900" indent="-342900">
              <a:buFont typeface="+mj-lt"/>
              <a:buAutoNum type="arabicPeriod"/>
            </a:pPr>
            <a:endParaRPr lang="de-DE" sz="1200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8E55953-7702-4812-BC20-B954913C5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861" y="1030288"/>
            <a:ext cx="5951538" cy="500932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9672BFEE-53B0-4387-BB06-749E2738FD91}"/>
              </a:ext>
            </a:extLst>
          </p:cNvPr>
          <p:cNvSpPr txBox="1"/>
          <p:nvPr/>
        </p:nvSpPr>
        <p:spPr>
          <a:xfrm>
            <a:off x="4457700" y="5500368"/>
            <a:ext cx="96409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MS4 pH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5143B97-0711-4E52-8995-678D200275F7}"/>
              </a:ext>
            </a:extLst>
          </p:cNvPr>
          <p:cNvSpPr txBox="1">
            <a:spLocks/>
          </p:cNvSpPr>
          <p:nvPr/>
        </p:nvSpPr>
        <p:spPr>
          <a:xfrm>
            <a:off x="882516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46011AA-A9EE-431C-88AF-A665A62964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4713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Data </a:t>
            </a:r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 Studio</a:t>
            </a:r>
          </a:p>
        </p:txBody>
      </p:sp>
    </p:spTree>
    <p:extLst>
      <p:ext uri="{BB962C8B-B14F-4D97-AF65-F5344CB8AC3E}">
        <p14:creationId xmlns:p14="http://schemas.microsoft.com/office/powerpoint/2010/main" val="3443260693"/>
      </p:ext>
    </p:extLst>
  </p:cSld>
  <p:clrMapOvr>
    <a:masterClrMapping/>
  </p:clrMapOvr>
</p:sld>
</file>

<file path=ppt/theme/theme1.xml><?xml version="1.0" encoding="utf-8"?>
<a:theme xmlns:a="http://schemas.openxmlformats.org/drawingml/2006/main" name="TUD_Präsentation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D_Präsentation" id="{95F8C041-CC3F-4DA0-BE2D-84AF8A0CC0FF}" vid="{00B0F3DE-B6D2-4FBA-9A09-BE17452705E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TUD_Präsentation</Template>
  <TotalTime>0</TotalTime>
  <Words>274</Words>
  <Application>Microsoft Office PowerPoint</Application>
  <PresentationFormat>Breitbild</PresentationFormat>
  <Paragraphs>112</Paragraphs>
  <Slides>14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Calibri</vt:lpstr>
      <vt:lpstr>Symbol</vt:lpstr>
      <vt:lpstr>Arial</vt:lpstr>
      <vt:lpstr>Open Sans</vt:lpstr>
      <vt:lpstr>TUD_Präsentation</vt:lpstr>
      <vt:lpstr>Anthropogenic influences on the Lockwitzbach</vt:lpstr>
      <vt:lpstr>Motivation</vt:lpstr>
      <vt:lpstr>PowerPoint-Präsentation</vt:lpstr>
      <vt:lpstr>Topic </vt:lpstr>
      <vt:lpstr>Presentation Lockwitzbach and catchment area </vt:lpstr>
      <vt:lpstr> the Water measuring stations </vt:lpstr>
      <vt:lpstr>Data preparation with R Studio</vt:lpstr>
      <vt:lpstr>PowerPoint-Präsentation</vt:lpstr>
      <vt:lpstr>Data preparation with R Studio</vt:lpstr>
      <vt:lpstr>PowerPoint-Präsentation</vt:lpstr>
      <vt:lpstr>Data preparation with R Studio</vt:lpstr>
      <vt:lpstr>3. Parameter und deren Verhalten - Temperatur</vt:lpstr>
      <vt:lpstr>Thank you very much for your attention.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Studienprojekt – Zwischenpräsentation</dc:title>
  <dc:creator>ms505695</dc:creator>
  <cp:lastModifiedBy>Jonas Schmidt</cp:lastModifiedBy>
  <cp:revision>87</cp:revision>
  <dcterms:created xsi:type="dcterms:W3CDTF">2018-10-24T08:49:20Z</dcterms:created>
  <dcterms:modified xsi:type="dcterms:W3CDTF">2019-11-08T13:45:51Z</dcterms:modified>
</cp:coreProperties>
</file>