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6" r:id="rId3"/>
    <p:sldId id="268" r:id="rId4"/>
    <p:sldId id="267" r:id="rId5"/>
    <p:sldId id="269" r:id="rId6"/>
    <p:sldId id="258" r:id="rId7"/>
    <p:sldId id="270" r:id="rId8"/>
    <p:sldId id="259" r:id="rId9"/>
    <p:sldId id="271" r:id="rId10"/>
    <p:sldId id="260" r:id="rId11"/>
    <p:sldId id="272" r:id="rId12"/>
    <p:sldId id="264" r:id="rId13"/>
    <p:sldId id="273" r:id="rId14"/>
    <p:sldId id="261" r:id="rId15"/>
    <p:sldId id="274" r:id="rId16"/>
    <p:sldId id="262" r:id="rId17"/>
    <p:sldId id="275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84" autoAdjust="0"/>
  </p:normalViewPr>
  <p:slideViewPr>
    <p:cSldViewPr snapToGrid="0">
      <p:cViewPr varScale="1">
        <p:scale>
          <a:sx n="92" d="100"/>
          <a:sy n="92" d="100"/>
        </p:scale>
        <p:origin x="9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33282-36B2-469F-85B0-F5261F0923CC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77481-4D50-41C6-971C-22B8EE28F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51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A87F8-6EAC-4738-A295-D9931AA63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F194BD-06C8-4D58-ABE3-54E273F26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07B28-C9F7-4397-A769-9031FE86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5341-49CB-4A06-829F-22AD719FA71F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A9322-60C0-4A97-983A-EC6FF462A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00634-C656-456E-816E-1E4AA07D9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0E34-D695-4C31-AB0F-77FA0DD3C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40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6F0AE-BAED-4EF5-8578-B9C2B739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02CCDE-21A7-440A-8964-6D1FBA577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6E44B-AEBD-4A1B-937D-74C0C0D5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5341-49CB-4A06-829F-22AD719FA71F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8E2E8-9858-4731-890A-2C59699F3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8C9C3-B777-4F7B-90EC-576EE0932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0E34-D695-4C31-AB0F-77FA0DD3C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496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0CADC1-B019-469B-8E62-2BD5FC33D7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E0AEFE-2E61-4472-A050-183D0BE60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FD626-BAFA-48E2-8F99-7280FC8B7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5341-49CB-4A06-829F-22AD719FA71F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A3872-E202-4A0D-B333-AF3102E47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DE542-B880-47FA-850F-21F0D7D9D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0E34-D695-4C31-AB0F-77FA0DD3C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584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8F439-0392-4629-9F98-59C3F4527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C44C4-8F14-4438-8D77-F0256386F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C5DF3-5D39-4C5A-AB1A-FF475E42D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5341-49CB-4A06-829F-22AD719FA71F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E9183-A7C7-47E4-B4B5-D93BB85EC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6B9E9-5724-4420-9C3C-E63CE9999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0E34-D695-4C31-AB0F-77FA0DD3C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745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5DCF4-2D49-4DE1-8F47-2568DF742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221C2-C333-44CF-A5EC-46711A873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1AC94-B6A9-472D-83ED-D5EC87214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5341-49CB-4A06-829F-22AD719FA71F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92522-92A2-4F67-87C7-17155AED4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5D7C5-FDDA-4168-AA15-4D1FEC891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0E34-D695-4C31-AB0F-77FA0DD3C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372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53C5A-FE40-46F9-92FA-87ECAFBEF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D22A3-421F-4E22-8311-9A5233577A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1119D-FA50-4DFE-913A-5D9853C02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65D203-52F8-4BC3-A736-57993D0C9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5341-49CB-4A06-829F-22AD719FA71F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EB1F69-4F73-471C-94D5-8D7D82EB1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202FE0-1817-4656-AD3B-8C208CB6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0E34-D695-4C31-AB0F-77FA0DD3C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59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DA02C-66D5-4FC6-A47E-2D4D7B096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5BAEE-A154-4435-A5C0-02144D225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6D5069-848F-440E-91B7-C803BC6DB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7EB21C-9C2D-4A4B-8126-683EE1D2AE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674CA8-2D83-48C8-9EA2-E8ADCDB75F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C76193-AAB6-4CC4-A13C-10694C44B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5341-49CB-4A06-829F-22AD719FA71F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BFF0C-B96D-44F3-B19D-C6C508D10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6CD9B6-7A39-41C4-BCDA-5828821DB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0E34-D695-4C31-AB0F-77FA0DD3C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21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B6141-9D6F-492A-A5D5-2A7EB55BE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F577B6-F3C7-4F0D-866F-645AD9A4D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5341-49CB-4A06-829F-22AD719FA71F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22085A-CB45-484E-BC58-A1E3B4630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DECA19-F5AD-4E13-9BDC-E49F148B6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0E34-D695-4C31-AB0F-77FA0DD3C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22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FD0EA1-E869-413C-B2B0-046609B25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5341-49CB-4A06-829F-22AD719FA71F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85C9BB-C85B-43A4-AB3E-9954E564F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92F5C-7F86-4751-8B00-957BC5F8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0E34-D695-4C31-AB0F-77FA0DD3C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875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E90BC-392F-4959-96B9-195C79ED9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FECF8-7E61-4E55-A430-B6116D58E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14927-30AA-4632-8B35-572CDD4F0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0493B-90DA-4523-A37B-E01B24A54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5341-49CB-4A06-829F-22AD719FA71F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7EF03A-BEBD-483E-8482-0E9136FAA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9D28B-1832-4E50-B084-6A46969DC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0E34-D695-4C31-AB0F-77FA0DD3C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4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59A11-76B1-40A3-A01B-B0BF62273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AC69F1-7462-4A6B-8E37-B634131982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A3C5B-11FB-4E4E-941A-BBCEE7DA3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487568-EED8-4FDA-9367-E96D61A1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5341-49CB-4A06-829F-22AD719FA71F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3B57B3-0859-42F9-A1E6-9A6228D66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E46D2-A9A5-4B25-BC1E-25FFF9930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0E34-D695-4C31-AB0F-77FA0DD3C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7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986B6B-98CE-48DA-935D-E859341A2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89533-B8EE-4184-B451-A1E25986F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BCCF2-DBF8-4E46-8567-132C4DC69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D5341-49CB-4A06-829F-22AD719FA71F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65719-0C67-42EF-8252-2A18526834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E93F6-63E7-4C0F-9A02-7437EDC73B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10E34-D695-4C31-AB0F-77FA0DD3C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47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ebp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26.png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ebp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9.webp"/><Relationship Id="rId4" Type="http://schemas.openxmlformats.org/officeDocument/2006/relationships/image" Target="../media/image8.web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6000">
              <a:schemeClr val="bg2"/>
            </a:gs>
            <a:gs pos="86000">
              <a:schemeClr val="bg2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E3021-D3C2-44D0-ADE4-A73603C04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698" y="4096876"/>
            <a:ext cx="10309225" cy="2387600"/>
          </a:xfrm>
        </p:spPr>
        <p:txBody>
          <a:bodyPr>
            <a:normAutofit/>
          </a:bodyPr>
          <a:lstStyle/>
          <a:p>
            <a:pPr algn="l"/>
            <a:r>
              <a:rPr lang="en-GB" sz="4400" b="1" dirty="0">
                <a:solidFill>
                  <a:srgbClr val="002060"/>
                </a:solidFill>
              </a:rPr>
              <a:t>Crashworthiness assessment with FEM</a:t>
            </a:r>
            <a:br>
              <a:rPr lang="en-GB" sz="4400" b="1" dirty="0">
                <a:solidFill>
                  <a:srgbClr val="002060"/>
                </a:solidFill>
              </a:rPr>
            </a:br>
            <a:r>
              <a:rPr lang="en-GB" sz="2400" b="1" dirty="0">
                <a:solidFill>
                  <a:srgbClr val="002060"/>
                </a:solidFill>
              </a:rPr>
              <a:t>Jordi Parra Porcar</a:t>
            </a:r>
            <a:br>
              <a:rPr lang="en-GB" sz="2400" b="1" dirty="0">
                <a:solidFill>
                  <a:srgbClr val="002060"/>
                </a:solidFill>
              </a:rPr>
            </a:br>
            <a:r>
              <a:rPr lang="en-GB" sz="2400" b="1" dirty="0">
                <a:solidFill>
                  <a:srgbClr val="002060"/>
                </a:solidFill>
              </a:rPr>
              <a:t>Master in Numerical Methods in Engineering</a:t>
            </a:r>
            <a:endParaRPr lang="en-GB" sz="5400" b="1" dirty="0">
              <a:solidFill>
                <a:srgbClr val="002060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2208938-AAF7-4C41-A164-83EACCA81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2" y="214051"/>
            <a:ext cx="7213600" cy="40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6956E1E-FAD5-4B80-A730-F37FD983C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1" y="373524"/>
            <a:ext cx="3067050" cy="2036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D38AF53-E560-45D7-955D-57C0E22E8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98" y="2717800"/>
            <a:ext cx="3067050" cy="2185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3072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6000">
              <a:schemeClr val="bg2"/>
            </a:gs>
            <a:gs pos="86000">
              <a:schemeClr val="bg2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AE906-13FF-458B-88A3-21CB77F64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C7A5-918B-4819-810F-A8C8F40E43DE}" type="datetime1">
              <a:rPr lang="en-GB" sz="1800" smtClean="0"/>
              <a:t>15/11/2019</a:t>
            </a:fld>
            <a:endParaRPr lang="en-GB" sz="14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4FA34-A1CF-425B-892F-824AA273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800" dirty="0"/>
              <a:t>Crashworthiness analysis with FEM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177F6-8424-4262-8EA3-D5A5B75F5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0E34-D695-4C31-AB0F-77FA0DD3C40E}" type="slidenum">
              <a:rPr lang="en-GB" sz="1800" smtClean="0"/>
              <a:t>10</a:t>
            </a:fld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9FED8C-6CBB-44AF-A8BF-2F7077237261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  <a:ln w="254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/>
              <a:t>4. Legal </a:t>
            </a:r>
            <a:r>
              <a:rPr lang="es-ES" sz="2800" dirty="0" err="1"/>
              <a:t>regulations</a:t>
            </a:r>
            <a:r>
              <a:rPr lang="es-ES" sz="2800" dirty="0"/>
              <a:t> &amp; NCAP</a:t>
            </a:r>
            <a:endParaRPr lang="en-GB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2B6C1A-5088-497A-B9B3-A74B4348D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918" y="2142109"/>
            <a:ext cx="4990602" cy="3805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BD17515-A970-4679-A80E-C652583ABF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3" y="695654"/>
            <a:ext cx="2852738" cy="192272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2A52F16-DE03-4F7C-8975-947C2B9458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337" y="618344"/>
            <a:ext cx="4178300" cy="240252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0D7694F-105E-4BEF-BB64-F6B5130A7F31}"/>
              </a:ext>
            </a:extLst>
          </p:cNvPr>
          <p:cNvSpPr txBox="1"/>
          <p:nvPr/>
        </p:nvSpPr>
        <p:spPr>
          <a:xfrm>
            <a:off x="233363" y="3075057"/>
            <a:ext cx="2594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/>
              <a:t>But</a:t>
            </a:r>
            <a:r>
              <a:rPr lang="es-ES" sz="2000" dirty="0"/>
              <a:t> </a:t>
            </a:r>
            <a:r>
              <a:rPr lang="es-ES" sz="2000" dirty="0" err="1"/>
              <a:t>before</a:t>
            </a:r>
            <a:r>
              <a:rPr lang="es-ES" sz="2000" dirty="0"/>
              <a:t> </a:t>
            </a:r>
            <a:r>
              <a:rPr lang="es-ES" sz="2000" dirty="0" err="1"/>
              <a:t>go</a:t>
            </a:r>
            <a:r>
              <a:rPr lang="es-ES" sz="2000" dirty="0"/>
              <a:t> </a:t>
            </a:r>
            <a:r>
              <a:rPr lang="es-ES" sz="2000" dirty="0" err="1"/>
              <a:t>into</a:t>
            </a:r>
            <a:r>
              <a:rPr lang="es-ES" sz="2000" dirty="0"/>
              <a:t>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market</a:t>
            </a:r>
            <a:r>
              <a:rPr lang="es-ES" sz="2000" dirty="0"/>
              <a:t>…</a:t>
            </a:r>
          </a:p>
        </p:txBody>
      </p:sp>
      <p:sp>
        <p:nvSpPr>
          <p:cNvPr id="24" name="Arrow: Bent-Up 23">
            <a:extLst>
              <a:ext uri="{FF2B5EF4-FFF2-40B4-BE49-F238E27FC236}">
                <a16:creationId xmlns:a16="http://schemas.microsoft.com/office/drawing/2014/main" id="{F5536967-87D2-4D72-A6A1-E23B1EE66BB7}"/>
              </a:ext>
            </a:extLst>
          </p:cNvPr>
          <p:cNvSpPr/>
          <p:nvPr/>
        </p:nvSpPr>
        <p:spPr>
          <a:xfrm rot="5400000">
            <a:off x="1389465" y="4134668"/>
            <a:ext cx="1000257" cy="99340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row: Bent-Up 27">
            <a:extLst>
              <a:ext uri="{FF2B5EF4-FFF2-40B4-BE49-F238E27FC236}">
                <a16:creationId xmlns:a16="http://schemas.microsoft.com/office/drawing/2014/main" id="{B63D090D-01CE-45A8-A2EE-FC344A289D6E}"/>
              </a:ext>
            </a:extLst>
          </p:cNvPr>
          <p:cNvSpPr/>
          <p:nvPr/>
        </p:nvSpPr>
        <p:spPr>
          <a:xfrm>
            <a:off x="8981943" y="3340431"/>
            <a:ext cx="1000257" cy="99340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6180A9D-0B77-4630-87D7-F4E67E97A93D}"/>
              </a:ext>
            </a:extLst>
          </p:cNvPr>
          <p:cNvSpPr txBox="1"/>
          <p:nvPr/>
        </p:nvSpPr>
        <p:spPr>
          <a:xfrm>
            <a:off x="8211114" y="4631371"/>
            <a:ext cx="2594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A </a:t>
            </a:r>
            <a:r>
              <a:rPr lang="es-ES" sz="2000" dirty="0" err="1"/>
              <a:t>safe</a:t>
            </a:r>
            <a:r>
              <a:rPr lang="es-ES" sz="2000" dirty="0"/>
              <a:t> car </a:t>
            </a:r>
            <a:r>
              <a:rPr lang="es-ES" sz="2000" dirty="0" err="1"/>
              <a:t>is</a:t>
            </a:r>
            <a:r>
              <a:rPr lang="es-ES" sz="2000" dirty="0"/>
              <a:t> </a:t>
            </a:r>
            <a:r>
              <a:rPr lang="es-ES" sz="2000" dirty="0" err="1"/>
              <a:t>worthy</a:t>
            </a:r>
            <a:r>
              <a:rPr lang="es-ES" sz="2000" dirty="0"/>
              <a:t> </a:t>
            </a:r>
            <a:r>
              <a:rPr lang="es-ES" sz="2000" dirty="0" err="1"/>
              <a:t>to</a:t>
            </a:r>
            <a:r>
              <a:rPr lang="es-ES" sz="2000" dirty="0"/>
              <a:t> </a:t>
            </a:r>
            <a:r>
              <a:rPr lang="es-ES" sz="2000" dirty="0" err="1"/>
              <a:t>buy</a:t>
            </a:r>
            <a:r>
              <a:rPr lang="es-ES" sz="2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61761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6000">
              <a:schemeClr val="bg2"/>
            </a:gs>
            <a:gs pos="86000">
              <a:schemeClr val="bg2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0F71E47-8F2D-4170-B458-11CBDEB8A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744" y="871358"/>
            <a:ext cx="9975850" cy="618490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s-ES" sz="3200" dirty="0"/>
              <a:t>1. </a:t>
            </a:r>
            <a:r>
              <a:rPr lang="es-ES" sz="3200" dirty="0" err="1"/>
              <a:t>Definition</a:t>
            </a:r>
            <a:br>
              <a:rPr lang="es-ES" sz="3200" dirty="0"/>
            </a:br>
            <a:r>
              <a:rPr lang="es-ES" sz="3200" dirty="0"/>
              <a:t>2. </a:t>
            </a:r>
            <a:r>
              <a:rPr lang="es-ES" sz="3200" dirty="0" err="1"/>
              <a:t>Motivation</a:t>
            </a:r>
            <a:br>
              <a:rPr lang="es-ES" sz="3200" dirty="0"/>
            </a:br>
            <a:r>
              <a:rPr lang="es-ES" sz="3200" dirty="0"/>
              <a:t>3. </a:t>
            </a:r>
            <a:r>
              <a:rPr lang="es-ES" sz="3200" dirty="0" err="1"/>
              <a:t>Evolution</a:t>
            </a:r>
            <a:br>
              <a:rPr lang="es-ES" sz="3200" dirty="0"/>
            </a:br>
            <a:r>
              <a:rPr lang="es-ES" sz="3200" dirty="0"/>
              <a:t>4. Legal </a:t>
            </a:r>
            <a:r>
              <a:rPr lang="es-ES" sz="3200" dirty="0" err="1"/>
              <a:t>regulations</a:t>
            </a:r>
            <a:r>
              <a:rPr lang="es-ES" sz="3200" dirty="0"/>
              <a:t> &amp; NCAP </a:t>
            </a:r>
            <a:br>
              <a:rPr lang="es-ES" sz="3200" dirty="0"/>
            </a:br>
            <a:r>
              <a:rPr lang="es-ES" sz="3200" b="1" dirty="0"/>
              <a:t>5· </a:t>
            </a:r>
            <a:r>
              <a:rPr lang="es-ES" sz="3200" b="1" dirty="0" err="1"/>
              <a:t>EuroNCAP</a:t>
            </a:r>
            <a:r>
              <a:rPr lang="es-ES" sz="3200" b="1" dirty="0"/>
              <a:t> load cases</a:t>
            </a:r>
            <a:br>
              <a:rPr lang="es-ES" sz="3200" dirty="0"/>
            </a:br>
            <a:r>
              <a:rPr lang="es-ES" sz="3200" dirty="0"/>
              <a:t>6. Popular FEM Comercial software</a:t>
            </a:r>
            <a:br>
              <a:rPr lang="es-ES" sz="3200" dirty="0"/>
            </a:br>
            <a:r>
              <a:rPr lang="es-ES" sz="3200" dirty="0"/>
              <a:t>7. Computacional </a:t>
            </a:r>
            <a:r>
              <a:rPr lang="es-ES" sz="3200" dirty="0" err="1"/>
              <a:t>resources</a:t>
            </a:r>
            <a:br>
              <a:rPr lang="es-ES" sz="3200" dirty="0"/>
            </a:br>
            <a:r>
              <a:rPr lang="es-ES" sz="3200" dirty="0"/>
              <a:t>8. </a:t>
            </a:r>
            <a:r>
              <a:rPr lang="es-ES" sz="3200" dirty="0" err="1"/>
              <a:t>Modelling</a:t>
            </a:r>
            <a:r>
              <a:rPr lang="es-ES" sz="3200" dirty="0"/>
              <a:t> </a:t>
            </a:r>
            <a:r>
              <a:rPr lang="es-ES" sz="3200" dirty="0" err="1"/>
              <a:t>techniques</a:t>
            </a:r>
            <a:br>
              <a:rPr lang="es-ES" sz="4000" dirty="0"/>
            </a:br>
            <a:endParaRPr lang="en-GB" sz="5400" b="1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AE906-13FF-458B-88A3-21CB77F64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C7A5-918B-4819-810F-A8C8F40E43DE}" type="datetime1">
              <a:rPr lang="en-GB" sz="1800" smtClean="0"/>
              <a:t>15/11/2019</a:t>
            </a:fld>
            <a:endParaRPr lang="en-GB" sz="14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4FA34-A1CF-425B-892F-824AA273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800" dirty="0"/>
              <a:t>Crashworthiness analysis with FEM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177F6-8424-4262-8EA3-D5A5B75F5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0E34-D695-4C31-AB0F-77FA0DD3C40E}" type="slidenum">
              <a:rPr lang="en-GB" sz="1800" smtClean="0"/>
              <a:t>11</a:t>
            </a:fld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9FED8C-6CBB-44AF-A8BF-2F7077237261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  <a:ln w="254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/>
              <a:t>GUIDE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54088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AE906-13FF-458B-88A3-21CB77F64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C7A5-918B-4819-810F-A8C8F40E43DE}" type="datetime1">
              <a:rPr lang="en-GB" sz="1800" smtClean="0"/>
              <a:t>15/11/2019</a:t>
            </a:fld>
            <a:endParaRPr lang="en-GB" sz="14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4FA34-A1CF-425B-892F-824AA273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800" dirty="0"/>
              <a:t>Crashworthiness analysis with FEM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177F6-8424-4262-8EA3-D5A5B75F5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0E34-D695-4C31-AB0F-77FA0DD3C40E}" type="slidenum">
              <a:rPr lang="en-GB" sz="1800" smtClean="0"/>
              <a:t>12</a:t>
            </a:fld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9FED8C-6CBB-44AF-A8BF-2F7077237261}"/>
              </a:ext>
            </a:extLst>
          </p:cNvPr>
          <p:cNvSpPr txBox="1"/>
          <p:nvPr/>
        </p:nvSpPr>
        <p:spPr>
          <a:xfrm>
            <a:off x="76200" y="136525"/>
            <a:ext cx="12192000" cy="523220"/>
          </a:xfrm>
          <a:prstGeom prst="rect">
            <a:avLst/>
          </a:prstGeom>
          <a:noFill/>
          <a:ln w="254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/>
              <a:t>5· </a:t>
            </a:r>
            <a:r>
              <a:rPr lang="es-ES" sz="2800" dirty="0" err="1"/>
              <a:t>EuroNCAP</a:t>
            </a:r>
            <a:r>
              <a:rPr lang="es-ES" sz="2800" dirty="0"/>
              <a:t> load cases load cases</a:t>
            </a:r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65D3FA-4704-4538-B7DB-AB56DC20A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1921"/>
            <a:ext cx="2631456" cy="2524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2FCBBB-0540-4A14-95E6-37A2A0DDB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556" y="1319616"/>
            <a:ext cx="2631456" cy="23710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3C13E5-8936-4A69-87B2-30FD9DE8F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3063" y="1940718"/>
            <a:ext cx="1711453" cy="27765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745637-9A85-47D6-85B6-88EDB9FCB3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4199" y="3555841"/>
            <a:ext cx="1930678" cy="25908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5BBC192-741A-4F03-B5A4-0E5AFCDE9478}"/>
              </a:ext>
            </a:extLst>
          </p:cNvPr>
          <p:cNvSpPr txBox="1"/>
          <p:nvPr/>
        </p:nvSpPr>
        <p:spPr>
          <a:xfrm>
            <a:off x="2763699" y="3170049"/>
            <a:ext cx="1389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Full </a:t>
            </a:r>
            <a:r>
              <a:rPr lang="es-ES" sz="2000" b="1" dirty="0" err="1"/>
              <a:t>Width</a:t>
            </a:r>
            <a:endParaRPr lang="es-ES" sz="20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D5E347-5474-41BC-9513-0B7285261B39}"/>
              </a:ext>
            </a:extLst>
          </p:cNvPr>
          <p:cNvSpPr txBox="1"/>
          <p:nvPr/>
        </p:nvSpPr>
        <p:spPr>
          <a:xfrm>
            <a:off x="9212465" y="1148695"/>
            <a:ext cx="2594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/>
              <a:t>Compatibility</a:t>
            </a:r>
            <a:r>
              <a:rPr lang="es-ES" sz="2000" b="1" dirty="0"/>
              <a:t> test - </a:t>
            </a:r>
            <a:r>
              <a:rPr lang="es-ES" sz="2000" b="1" dirty="0" err="1"/>
              <a:t>Upcoming</a:t>
            </a:r>
            <a:r>
              <a:rPr lang="es-ES" sz="2000" b="1" dirty="0"/>
              <a:t> in 2020…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E992D6-DF27-4773-A869-DAF474F6B910}"/>
              </a:ext>
            </a:extLst>
          </p:cNvPr>
          <p:cNvSpPr txBox="1"/>
          <p:nvPr/>
        </p:nvSpPr>
        <p:spPr>
          <a:xfrm>
            <a:off x="5646230" y="948640"/>
            <a:ext cx="842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MDB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EEE60B-C381-4017-A0CC-3500D6AF49C8}"/>
              </a:ext>
            </a:extLst>
          </p:cNvPr>
          <p:cNvSpPr txBox="1"/>
          <p:nvPr/>
        </p:nvSpPr>
        <p:spPr>
          <a:xfrm>
            <a:off x="1239528" y="948640"/>
            <a:ext cx="655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Pole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0A2D39-507E-42D2-85C2-B16468B652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8782" y="3555841"/>
            <a:ext cx="1585913" cy="246697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92D5715-9C01-4B20-8A7D-A289B6D04D3D}"/>
              </a:ext>
            </a:extLst>
          </p:cNvPr>
          <p:cNvSpPr txBox="1"/>
          <p:nvPr/>
        </p:nvSpPr>
        <p:spPr>
          <a:xfrm>
            <a:off x="7607578" y="3173005"/>
            <a:ext cx="668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ODB</a:t>
            </a:r>
          </a:p>
        </p:txBody>
      </p:sp>
    </p:spTree>
    <p:extLst>
      <p:ext uri="{BB962C8B-B14F-4D97-AF65-F5344CB8AC3E}">
        <p14:creationId xmlns:p14="http://schemas.microsoft.com/office/powerpoint/2010/main" val="1667709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6000">
              <a:schemeClr val="bg2"/>
            </a:gs>
            <a:gs pos="86000">
              <a:schemeClr val="bg2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0F71E47-8F2D-4170-B458-11CBDEB8A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744" y="871358"/>
            <a:ext cx="9975850" cy="618490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s-ES" sz="3200" dirty="0"/>
              <a:t>1. </a:t>
            </a:r>
            <a:r>
              <a:rPr lang="es-ES" sz="3200" dirty="0" err="1"/>
              <a:t>Definition</a:t>
            </a:r>
            <a:br>
              <a:rPr lang="es-ES" sz="3200" dirty="0"/>
            </a:br>
            <a:r>
              <a:rPr lang="es-ES" sz="3200" dirty="0"/>
              <a:t>2. </a:t>
            </a:r>
            <a:r>
              <a:rPr lang="es-ES" sz="3200" dirty="0" err="1"/>
              <a:t>Motivation</a:t>
            </a:r>
            <a:br>
              <a:rPr lang="es-ES" sz="3200" dirty="0"/>
            </a:br>
            <a:r>
              <a:rPr lang="es-ES" sz="3200" dirty="0"/>
              <a:t>3. </a:t>
            </a:r>
            <a:r>
              <a:rPr lang="es-ES" sz="3200" dirty="0" err="1"/>
              <a:t>Evolution</a:t>
            </a:r>
            <a:br>
              <a:rPr lang="es-ES" sz="3200" dirty="0"/>
            </a:br>
            <a:r>
              <a:rPr lang="es-ES" sz="3200" dirty="0"/>
              <a:t>4. Legal </a:t>
            </a:r>
            <a:r>
              <a:rPr lang="es-ES" sz="3200" dirty="0" err="1"/>
              <a:t>regulations</a:t>
            </a:r>
            <a:r>
              <a:rPr lang="es-ES" sz="3200" dirty="0"/>
              <a:t> &amp; NCAP </a:t>
            </a:r>
            <a:br>
              <a:rPr lang="es-ES" sz="3200" dirty="0"/>
            </a:br>
            <a:r>
              <a:rPr lang="es-ES" sz="3200" dirty="0"/>
              <a:t>5· </a:t>
            </a:r>
            <a:r>
              <a:rPr lang="es-ES" sz="3200" dirty="0" err="1"/>
              <a:t>EuroNCAP</a:t>
            </a:r>
            <a:r>
              <a:rPr lang="es-ES" sz="3200" dirty="0"/>
              <a:t> load cases</a:t>
            </a:r>
            <a:br>
              <a:rPr lang="es-ES" sz="3200" dirty="0"/>
            </a:br>
            <a:r>
              <a:rPr lang="es-ES" sz="3200" b="1" dirty="0"/>
              <a:t>6. Popular FEM Comercial software</a:t>
            </a:r>
            <a:br>
              <a:rPr lang="es-ES" sz="3200" dirty="0"/>
            </a:br>
            <a:r>
              <a:rPr lang="es-ES" sz="3200" dirty="0"/>
              <a:t>7. Computacional </a:t>
            </a:r>
            <a:r>
              <a:rPr lang="es-ES" sz="3200" dirty="0" err="1"/>
              <a:t>resources</a:t>
            </a:r>
            <a:br>
              <a:rPr lang="es-ES" sz="3200" dirty="0"/>
            </a:br>
            <a:r>
              <a:rPr lang="es-ES" sz="3200" dirty="0"/>
              <a:t>8. </a:t>
            </a:r>
            <a:r>
              <a:rPr lang="es-ES" sz="3200" dirty="0" err="1"/>
              <a:t>Modelling</a:t>
            </a:r>
            <a:r>
              <a:rPr lang="es-ES" sz="3200" dirty="0"/>
              <a:t> </a:t>
            </a:r>
            <a:r>
              <a:rPr lang="es-ES" sz="3200" dirty="0" err="1"/>
              <a:t>techniques</a:t>
            </a:r>
            <a:br>
              <a:rPr lang="es-ES" sz="4000" dirty="0"/>
            </a:br>
            <a:endParaRPr lang="en-GB" sz="5400" b="1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AE906-13FF-458B-88A3-21CB77F64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C7A5-918B-4819-810F-A8C8F40E43DE}" type="datetime1">
              <a:rPr lang="en-GB" sz="1800" smtClean="0"/>
              <a:t>15/11/2019</a:t>
            </a:fld>
            <a:endParaRPr lang="en-GB" sz="14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4FA34-A1CF-425B-892F-824AA273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800" dirty="0"/>
              <a:t>Crashworthiness analysis with FEM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177F6-8424-4262-8EA3-D5A5B75F5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0E34-D695-4C31-AB0F-77FA0DD3C40E}" type="slidenum">
              <a:rPr lang="en-GB" sz="1800" smtClean="0"/>
              <a:t>13</a:t>
            </a:fld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9FED8C-6CBB-44AF-A8BF-2F7077237261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  <a:ln w="254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/>
              <a:t>GUIDE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8763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6000">
              <a:schemeClr val="bg2"/>
            </a:gs>
            <a:gs pos="86000">
              <a:schemeClr val="bg2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AE906-13FF-458B-88A3-21CB77F64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C7A5-918B-4819-810F-A8C8F40E43DE}" type="datetime1">
              <a:rPr lang="en-GB" sz="1800" smtClean="0"/>
              <a:t>15/11/2019</a:t>
            </a:fld>
            <a:endParaRPr lang="en-GB" sz="14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4FA34-A1CF-425B-892F-824AA273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800" dirty="0"/>
              <a:t>Crashworthiness analysis with FEM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177F6-8424-4262-8EA3-D5A5B75F5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0E34-D695-4C31-AB0F-77FA0DD3C40E}" type="slidenum">
              <a:rPr lang="en-GB" sz="1800" smtClean="0"/>
              <a:t>14</a:t>
            </a:fld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9FED8C-6CBB-44AF-A8BF-2F7077237261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  <a:ln w="254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/>
              <a:t>6. Popular FEM Comercial software</a:t>
            </a:r>
            <a:endParaRPr lang="en-GB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356FE9-BA63-4B48-9FD8-3D78B2EAB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2085"/>
            <a:ext cx="3086100" cy="1485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13BBA3-4D64-4DD0-9C5C-AF1F075CE6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301" y="1723370"/>
            <a:ext cx="2695575" cy="14287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4C56FC-C7F7-48B7-AB18-7758396FB6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9877" y="1436360"/>
            <a:ext cx="3343275" cy="16573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128909B-36D6-46DF-876B-87B46D544CBC}"/>
              </a:ext>
            </a:extLst>
          </p:cNvPr>
          <p:cNvSpPr txBox="1"/>
          <p:nvPr/>
        </p:nvSpPr>
        <p:spPr>
          <a:xfrm>
            <a:off x="233363" y="3075057"/>
            <a:ext cx="2594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/>
              <a:t>Preprocessor</a:t>
            </a:r>
            <a:endParaRPr lang="es-ES" sz="2000" dirty="0"/>
          </a:p>
          <a:p>
            <a:r>
              <a:rPr lang="es-ES" sz="2000" dirty="0"/>
              <a:t>· </a:t>
            </a:r>
            <a:r>
              <a:rPr lang="es-ES" sz="2000" dirty="0" err="1"/>
              <a:t>Selection</a:t>
            </a:r>
            <a:r>
              <a:rPr lang="es-ES" sz="2000" dirty="0"/>
              <a:t> </a:t>
            </a:r>
            <a:r>
              <a:rPr lang="es-ES" sz="2000" dirty="0" err="1"/>
              <a:t>features</a:t>
            </a:r>
            <a:endParaRPr lang="es-ES" sz="2000" dirty="0"/>
          </a:p>
          <a:p>
            <a:r>
              <a:rPr lang="es-ES" sz="2000" dirty="0"/>
              <a:t>· </a:t>
            </a:r>
            <a:r>
              <a:rPr lang="es-ES" sz="2000" dirty="0" err="1"/>
              <a:t>Meshing</a:t>
            </a:r>
            <a:endParaRPr lang="es-ES" sz="2000" dirty="0"/>
          </a:p>
          <a:p>
            <a:r>
              <a:rPr lang="es-ES" sz="2000" dirty="0"/>
              <a:t>· </a:t>
            </a:r>
            <a:r>
              <a:rPr lang="es-ES" sz="2000" dirty="0" err="1"/>
              <a:t>Desks</a:t>
            </a:r>
            <a:r>
              <a:rPr lang="es-ES" sz="2000" dirty="0"/>
              <a:t> …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EDB903-00E0-4C14-9561-F22D8A7E2678}"/>
              </a:ext>
            </a:extLst>
          </p:cNvPr>
          <p:cNvSpPr txBox="1"/>
          <p:nvPr/>
        </p:nvSpPr>
        <p:spPr>
          <a:xfrm>
            <a:off x="8759082" y="3152120"/>
            <a:ext cx="2594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/>
              <a:t>Postprocessor</a:t>
            </a:r>
            <a:endParaRPr lang="es-ES" sz="2000" dirty="0"/>
          </a:p>
          <a:p>
            <a:r>
              <a:rPr lang="es-ES" sz="2000" dirty="0"/>
              <a:t>· </a:t>
            </a:r>
            <a:r>
              <a:rPr lang="es-ES" sz="2000" dirty="0" err="1"/>
              <a:t>Selection</a:t>
            </a:r>
            <a:r>
              <a:rPr lang="es-ES" sz="2000" dirty="0"/>
              <a:t> </a:t>
            </a:r>
            <a:r>
              <a:rPr lang="es-ES" sz="2000" dirty="0" err="1"/>
              <a:t>features</a:t>
            </a:r>
            <a:endParaRPr lang="es-ES" sz="2000" dirty="0"/>
          </a:p>
          <a:p>
            <a:r>
              <a:rPr lang="es-ES" sz="2000" dirty="0"/>
              <a:t>· High </a:t>
            </a:r>
            <a:r>
              <a:rPr lang="es-ES" sz="2000" dirty="0" err="1"/>
              <a:t>image</a:t>
            </a:r>
            <a:r>
              <a:rPr lang="es-ES" sz="2000" dirty="0"/>
              <a:t> </a:t>
            </a:r>
            <a:r>
              <a:rPr lang="es-ES" sz="2000" dirty="0" err="1"/>
              <a:t>quality</a:t>
            </a:r>
            <a:endParaRPr lang="es-ES" sz="2000" dirty="0"/>
          </a:p>
          <a:p>
            <a:r>
              <a:rPr lang="es-ES" sz="2000" dirty="0"/>
              <a:t>· …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33A309-FB93-4DBC-96DC-A1440C570658}"/>
              </a:ext>
            </a:extLst>
          </p:cNvPr>
          <p:cNvSpPr txBox="1"/>
          <p:nvPr/>
        </p:nvSpPr>
        <p:spPr>
          <a:xfrm>
            <a:off x="4812558" y="3306177"/>
            <a:ext cx="2594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/>
              <a:t>Solver</a:t>
            </a:r>
            <a:endParaRPr lang="es-ES" sz="2000" dirty="0"/>
          </a:p>
          <a:p>
            <a:r>
              <a:rPr lang="es-ES" sz="2000" dirty="0"/>
              <a:t>· </a:t>
            </a:r>
            <a:r>
              <a:rPr lang="es-ES" sz="2000" dirty="0" err="1"/>
              <a:t>high</a:t>
            </a:r>
            <a:r>
              <a:rPr lang="es-ES" sz="2000" dirty="0"/>
              <a:t> </a:t>
            </a:r>
            <a:r>
              <a:rPr lang="es-ES" sz="2000" dirty="0" err="1"/>
              <a:t>degree</a:t>
            </a:r>
            <a:r>
              <a:rPr lang="es-ES" sz="2000" dirty="0"/>
              <a:t> </a:t>
            </a:r>
            <a:r>
              <a:rPr lang="es-ES" sz="2000" dirty="0" err="1"/>
              <a:t>of</a:t>
            </a:r>
            <a:r>
              <a:rPr lang="es-ES" sz="2000" dirty="0"/>
              <a:t> </a:t>
            </a:r>
            <a:r>
              <a:rPr lang="es-ES" sz="2000" dirty="0" err="1"/>
              <a:t>interaction</a:t>
            </a:r>
            <a:r>
              <a:rPr lang="es-ES" sz="2000" dirty="0"/>
              <a:t> </a:t>
            </a:r>
            <a:r>
              <a:rPr lang="es-ES" sz="2000" dirty="0" err="1"/>
              <a:t>with</a:t>
            </a:r>
            <a:r>
              <a:rPr lang="es-ES" sz="2000" dirty="0"/>
              <a:t>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numerical</a:t>
            </a:r>
            <a:r>
              <a:rPr lang="es-ES" sz="2000" dirty="0"/>
              <a:t> </a:t>
            </a:r>
            <a:r>
              <a:rPr lang="es-ES" sz="2000" dirty="0" err="1"/>
              <a:t>model</a:t>
            </a:r>
            <a:endParaRPr lang="es-ES" sz="2000" dirty="0"/>
          </a:p>
          <a:p>
            <a:r>
              <a:rPr lang="es-ES" sz="2000" dirty="0"/>
              <a:t>· </a:t>
            </a:r>
            <a:r>
              <a:rPr lang="es-ES" sz="2000" dirty="0" err="1"/>
              <a:t>Highly</a:t>
            </a:r>
            <a:r>
              <a:rPr lang="es-ES" sz="2000" dirty="0"/>
              <a:t> </a:t>
            </a:r>
            <a:r>
              <a:rPr lang="es-ES" sz="2000" dirty="0" err="1"/>
              <a:t>developed</a:t>
            </a:r>
            <a:endParaRPr lang="es-ES" sz="2000" dirty="0"/>
          </a:p>
          <a:p>
            <a:r>
              <a:rPr lang="es-ES" sz="2000" dirty="0"/>
              <a:t>· …</a:t>
            </a:r>
          </a:p>
        </p:txBody>
      </p:sp>
    </p:spTree>
    <p:extLst>
      <p:ext uri="{BB962C8B-B14F-4D97-AF65-F5344CB8AC3E}">
        <p14:creationId xmlns:p14="http://schemas.microsoft.com/office/powerpoint/2010/main" val="3700399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6000">
              <a:schemeClr val="bg2"/>
            </a:gs>
            <a:gs pos="86000">
              <a:schemeClr val="bg2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0F71E47-8F2D-4170-B458-11CBDEB8A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744" y="871358"/>
            <a:ext cx="9975850" cy="618490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s-ES" sz="3200" dirty="0"/>
              <a:t>1. </a:t>
            </a:r>
            <a:r>
              <a:rPr lang="es-ES" sz="3200" dirty="0" err="1"/>
              <a:t>Definition</a:t>
            </a:r>
            <a:br>
              <a:rPr lang="es-ES" sz="3200" dirty="0"/>
            </a:br>
            <a:r>
              <a:rPr lang="es-ES" sz="3200" dirty="0"/>
              <a:t>2. </a:t>
            </a:r>
            <a:r>
              <a:rPr lang="es-ES" sz="3200" dirty="0" err="1"/>
              <a:t>Motivation</a:t>
            </a:r>
            <a:br>
              <a:rPr lang="es-ES" sz="3200" dirty="0"/>
            </a:br>
            <a:r>
              <a:rPr lang="es-ES" sz="3200" dirty="0"/>
              <a:t>3. </a:t>
            </a:r>
            <a:r>
              <a:rPr lang="es-ES" sz="3200" dirty="0" err="1"/>
              <a:t>Evolution</a:t>
            </a:r>
            <a:br>
              <a:rPr lang="es-ES" sz="3200" dirty="0"/>
            </a:br>
            <a:r>
              <a:rPr lang="es-ES" sz="3200" dirty="0"/>
              <a:t>4. Legal </a:t>
            </a:r>
            <a:r>
              <a:rPr lang="es-ES" sz="3200" dirty="0" err="1"/>
              <a:t>regulations</a:t>
            </a:r>
            <a:r>
              <a:rPr lang="es-ES" sz="3200" dirty="0"/>
              <a:t> &amp; NCAP </a:t>
            </a:r>
            <a:br>
              <a:rPr lang="es-ES" sz="3200" dirty="0"/>
            </a:br>
            <a:r>
              <a:rPr lang="es-ES" sz="3200" dirty="0"/>
              <a:t>5· </a:t>
            </a:r>
            <a:r>
              <a:rPr lang="es-ES" sz="3200" dirty="0" err="1"/>
              <a:t>EuroNCAP</a:t>
            </a:r>
            <a:r>
              <a:rPr lang="es-ES" sz="3200" dirty="0"/>
              <a:t> load cases</a:t>
            </a:r>
            <a:br>
              <a:rPr lang="es-ES" sz="3200" dirty="0"/>
            </a:br>
            <a:r>
              <a:rPr lang="es-ES" sz="3200" dirty="0"/>
              <a:t>6. Popular FEM Comercial software</a:t>
            </a:r>
            <a:br>
              <a:rPr lang="es-ES" sz="3200" dirty="0"/>
            </a:br>
            <a:r>
              <a:rPr lang="es-ES" sz="3200" b="1" dirty="0"/>
              <a:t>7. Computacional </a:t>
            </a:r>
            <a:r>
              <a:rPr lang="es-ES" sz="3200" b="1" dirty="0" err="1"/>
              <a:t>resources</a:t>
            </a:r>
            <a:br>
              <a:rPr lang="es-ES" sz="3200" dirty="0"/>
            </a:br>
            <a:r>
              <a:rPr lang="es-ES" sz="3200" dirty="0"/>
              <a:t>8. </a:t>
            </a:r>
            <a:r>
              <a:rPr lang="es-ES" sz="3200" dirty="0" err="1"/>
              <a:t>Modelling</a:t>
            </a:r>
            <a:r>
              <a:rPr lang="es-ES" sz="3200" dirty="0"/>
              <a:t> </a:t>
            </a:r>
            <a:r>
              <a:rPr lang="es-ES" sz="3200" dirty="0" err="1"/>
              <a:t>techniques</a:t>
            </a:r>
            <a:br>
              <a:rPr lang="es-ES" sz="4000" dirty="0"/>
            </a:br>
            <a:endParaRPr lang="en-GB" sz="5400" b="1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AE906-13FF-458B-88A3-21CB77F64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C7A5-918B-4819-810F-A8C8F40E43DE}" type="datetime1">
              <a:rPr lang="en-GB" sz="1800" smtClean="0"/>
              <a:t>15/11/2019</a:t>
            </a:fld>
            <a:endParaRPr lang="en-GB" sz="14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4FA34-A1CF-425B-892F-824AA273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800" dirty="0"/>
              <a:t>Crashworthiness analysis with FEM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177F6-8424-4262-8EA3-D5A5B75F5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0E34-D695-4C31-AB0F-77FA0DD3C40E}" type="slidenum">
              <a:rPr lang="en-GB" sz="1800" smtClean="0"/>
              <a:t>15</a:t>
            </a:fld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9FED8C-6CBB-44AF-A8BF-2F7077237261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  <a:ln w="254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/>
              <a:t>GUIDE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07747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6000">
              <a:schemeClr val="bg2"/>
            </a:gs>
            <a:gs pos="86000">
              <a:schemeClr val="bg2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AE906-13FF-458B-88A3-21CB77F64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C7A5-918B-4819-810F-A8C8F40E43DE}" type="datetime1">
              <a:rPr lang="en-GB" sz="1800" smtClean="0"/>
              <a:t>15/11/2019</a:t>
            </a:fld>
            <a:endParaRPr lang="en-GB" sz="14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4FA34-A1CF-425B-892F-824AA273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800" dirty="0"/>
              <a:t>Crashworthiness analysis with FEM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177F6-8424-4262-8EA3-D5A5B75F5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0E34-D695-4C31-AB0F-77FA0DD3C40E}" type="slidenum">
              <a:rPr lang="en-GB" sz="1800" smtClean="0"/>
              <a:t>16</a:t>
            </a:fld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9FED8C-6CBB-44AF-A8BF-2F7077237261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  <a:ln w="254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/>
              <a:t>7. Computacional </a:t>
            </a:r>
            <a:r>
              <a:rPr lang="es-ES" sz="2800" dirty="0" err="1"/>
              <a:t>resources</a:t>
            </a:r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F952B1-7F3D-457E-8C0C-9E8CEF4CF8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3"/>
          <a:stretch/>
        </p:blipFill>
        <p:spPr>
          <a:xfrm>
            <a:off x="3409950" y="2263026"/>
            <a:ext cx="4371837" cy="2488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20FBA4-CC55-4BB7-B64C-1AE5324293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325" y="2263026"/>
            <a:ext cx="3149198" cy="232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C8292DA-7629-40FE-88A2-C463361CC9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30" y="941541"/>
            <a:ext cx="1769609" cy="1715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0190B67-9C40-4510-9754-7979D872CE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41" y="4336742"/>
            <a:ext cx="1769609" cy="1715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" name="Arrow: Up-Down 27">
            <a:extLst>
              <a:ext uri="{FF2B5EF4-FFF2-40B4-BE49-F238E27FC236}">
                <a16:creationId xmlns:a16="http://schemas.microsoft.com/office/drawing/2014/main" id="{A0B8E544-9FA6-4AEC-B738-489CC36AC1B8}"/>
              </a:ext>
            </a:extLst>
          </p:cNvPr>
          <p:cNvSpPr/>
          <p:nvPr/>
        </p:nvSpPr>
        <p:spPr>
          <a:xfrm rot="13825630">
            <a:off x="2937216" y="4086484"/>
            <a:ext cx="257175" cy="151258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Up-Down 28">
            <a:extLst>
              <a:ext uri="{FF2B5EF4-FFF2-40B4-BE49-F238E27FC236}">
                <a16:creationId xmlns:a16="http://schemas.microsoft.com/office/drawing/2014/main" id="{81E8F2E5-75AB-46BB-9094-97BAFCB4B2F7}"/>
              </a:ext>
            </a:extLst>
          </p:cNvPr>
          <p:cNvSpPr/>
          <p:nvPr/>
        </p:nvSpPr>
        <p:spPr>
          <a:xfrm rot="16200000">
            <a:off x="7891791" y="2942151"/>
            <a:ext cx="523219" cy="75956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row: Up-Down 29">
            <a:extLst>
              <a:ext uri="{FF2B5EF4-FFF2-40B4-BE49-F238E27FC236}">
                <a16:creationId xmlns:a16="http://schemas.microsoft.com/office/drawing/2014/main" id="{E1BDE206-8216-4014-B163-8551C2DB5C21}"/>
              </a:ext>
            </a:extLst>
          </p:cNvPr>
          <p:cNvSpPr/>
          <p:nvPr/>
        </p:nvSpPr>
        <p:spPr>
          <a:xfrm rot="18496446">
            <a:off x="2928713" y="1404107"/>
            <a:ext cx="257175" cy="151258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090BC9C-C3B8-4B43-90D2-FE2A6DA4AB1C}"/>
              </a:ext>
            </a:extLst>
          </p:cNvPr>
          <p:cNvSpPr txBox="1"/>
          <p:nvPr/>
        </p:nvSpPr>
        <p:spPr>
          <a:xfrm>
            <a:off x="8610600" y="4999855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· </a:t>
            </a:r>
            <a:r>
              <a:rPr lang="es-ES" sz="1600" dirty="0" err="1"/>
              <a:t>Explicit</a:t>
            </a:r>
            <a:r>
              <a:rPr lang="es-ES" sz="1600" dirty="0"/>
              <a:t> / </a:t>
            </a:r>
            <a:r>
              <a:rPr lang="es-ES" sz="1600" dirty="0" err="1"/>
              <a:t>implicit</a:t>
            </a:r>
            <a:endParaRPr lang="es-ES" sz="1600" dirty="0"/>
          </a:p>
          <a:p>
            <a:r>
              <a:rPr lang="es-ES" sz="1600" dirty="0"/>
              <a:t>· </a:t>
            </a:r>
            <a:r>
              <a:rPr lang="es-ES" sz="1600" dirty="0" err="1"/>
              <a:t>Nº</a:t>
            </a:r>
            <a:r>
              <a:rPr lang="es-ES" sz="1600" dirty="0"/>
              <a:t> </a:t>
            </a:r>
            <a:r>
              <a:rPr lang="es-ES" sz="1600" dirty="0" err="1"/>
              <a:t>dofs</a:t>
            </a:r>
            <a:endParaRPr lang="es-ES" sz="1600" dirty="0"/>
          </a:p>
          <a:p>
            <a:r>
              <a:rPr lang="es-ES" sz="1600" dirty="0"/>
              <a:t>· Material </a:t>
            </a:r>
            <a:r>
              <a:rPr lang="es-ES" sz="1600" dirty="0" err="1"/>
              <a:t>models</a:t>
            </a:r>
            <a:endParaRPr lang="es-ES" sz="1600" dirty="0"/>
          </a:p>
          <a:p>
            <a:r>
              <a:rPr lang="es-ES" sz="1600" dirty="0"/>
              <a:t>· </a:t>
            </a:r>
            <a:r>
              <a:rPr lang="es-ES" sz="1600" dirty="0" err="1"/>
              <a:t>Contact</a:t>
            </a:r>
            <a:r>
              <a:rPr lang="es-ES" sz="1600" dirty="0"/>
              <a:t> </a:t>
            </a:r>
            <a:r>
              <a:rPr lang="es-ES" sz="1600" dirty="0" err="1"/>
              <a:t>conditions</a:t>
            </a:r>
            <a:endParaRPr lang="es-ES" sz="1600" dirty="0"/>
          </a:p>
          <a:p>
            <a:r>
              <a:rPr lang="es-ES" sz="1600" dirty="0"/>
              <a:t>…</a:t>
            </a:r>
            <a:endParaRPr lang="en-GB" sz="1600" dirty="0"/>
          </a:p>
        </p:txBody>
      </p:sp>
      <p:sp>
        <p:nvSpPr>
          <p:cNvPr id="32" name="Arrow: Bent-Up 31">
            <a:extLst>
              <a:ext uri="{FF2B5EF4-FFF2-40B4-BE49-F238E27FC236}">
                <a16:creationId xmlns:a16="http://schemas.microsoft.com/office/drawing/2014/main" id="{12A1FABD-567F-4439-BA6A-8E022683A37F}"/>
              </a:ext>
            </a:extLst>
          </p:cNvPr>
          <p:cNvSpPr/>
          <p:nvPr/>
        </p:nvSpPr>
        <p:spPr>
          <a:xfrm flipH="1">
            <a:off x="8018003" y="3745386"/>
            <a:ext cx="515177" cy="1817214"/>
          </a:xfrm>
          <a:prstGeom prst="bentUpArrow">
            <a:avLst>
              <a:gd name="adj1" fmla="val 19453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297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6000">
              <a:schemeClr val="bg2"/>
            </a:gs>
            <a:gs pos="86000">
              <a:schemeClr val="bg2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0F71E47-8F2D-4170-B458-11CBDEB8A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744" y="871358"/>
            <a:ext cx="9975850" cy="618490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s-ES" sz="3200" dirty="0"/>
              <a:t>1. </a:t>
            </a:r>
            <a:r>
              <a:rPr lang="es-ES" sz="3200" dirty="0" err="1"/>
              <a:t>Definition</a:t>
            </a:r>
            <a:br>
              <a:rPr lang="es-ES" sz="3200" dirty="0"/>
            </a:br>
            <a:r>
              <a:rPr lang="es-ES" sz="3200" dirty="0"/>
              <a:t>2. </a:t>
            </a:r>
            <a:r>
              <a:rPr lang="es-ES" sz="3200" dirty="0" err="1"/>
              <a:t>Motivation</a:t>
            </a:r>
            <a:br>
              <a:rPr lang="es-ES" sz="3200" dirty="0"/>
            </a:br>
            <a:r>
              <a:rPr lang="es-ES" sz="3200" dirty="0"/>
              <a:t>3. </a:t>
            </a:r>
            <a:r>
              <a:rPr lang="es-ES" sz="3200" dirty="0" err="1"/>
              <a:t>Evolution</a:t>
            </a:r>
            <a:br>
              <a:rPr lang="es-ES" sz="3200" dirty="0"/>
            </a:br>
            <a:r>
              <a:rPr lang="es-ES" sz="3200" dirty="0"/>
              <a:t>4. Legal </a:t>
            </a:r>
            <a:r>
              <a:rPr lang="es-ES" sz="3200" dirty="0" err="1"/>
              <a:t>regulations</a:t>
            </a:r>
            <a:r>
              <a:rPr lang="es-ES" sz="3200" dirty="0"/>
              <a:t> &amp; NCAP </a:t>
            </a:r>
            <a:br>
              <a:rPr lang="es-ES" sz="3200" dirty="0"/>
            </a:br>
            <a:r>
              <a:rPr lang="es-ES" sz="3200" dirty="0"/>
              <a:t>5· </a:t>
            </a:r>
            <a:r>
              <a:rPr lang="es-ES" sz="3200" dirty="0" err="1"/>
              <a:t>EuroNCAP</a:t>
            </a:r>
            <a:r>
              <a:rPr lang="es-ES" sz="3200" dirty="0"/>
              <a:t> load cases</a:t>
            </a:r>
            <a:br>
              <a:rPr lang="es-ES" sz="3200" dirty="0"/>
            </a:br>
            <a:r>
              <a:rPr lang="es-ES" sz="3200" dirty="0"/>
              <a:t>6. Popular FEM Comercial software</a:t>
            </a:r>
            <a:br>
              <a:rPr lang="es-ES" sz="3200" dirty="0"/>
            </a:br>
            <a:r>
              <a:rPr lang="es-ES" sz="3200" dirty="0"/>
              <a:t>7. Computacional </a:t>
            </a:r>
            <a:r>
              <a:rPr lang="es-ES" sz="3200" dirty="0" err="1"/>
              <a:t>resources</a:t>
            </a:r>
            <a:br>
              <a:rPr lang="es-ES" sz="3200" dirty="0"/>
            </a:br>
            <a:r>
              <a:rPr lang="es-ES" sz="3200" b="1" dirty="0"/>
              <a:t>8. </a:t>
            </a:r>
            <a:r>
              <a:rPr lang="es-ES" sz="3200" b="1" dirty="0" err="1"/>
              <a:t>Modelling</a:t>
            </a:r>
            <a:r>
              <a:rPr lang="es-ES" sz="3200" b="1" dirty="0"/>
              <a:t> </a:t>
            </a:r>
            <a:r>
              <a:rPr lang="es-ES" sz="3200" b="1" dirty="0" err="1"/>
              <a:t>techniques</a:t>
            </a:r>
            <a:br>
              <a:rPr lang="es-ES" sz="4000" dirty="0"/>
            </a:br>
            <a:endParaRPr lang="en-GB" sz="5400" b="1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AE906-13FF-458B-88A3-21CB77F64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C7A5-918B-4819-810F-A8C8F40E43DE}" type="datetime1">
              <a:rPr lang="en-GB" sz="1800" smtClean="0"/>
              <a:t>15/11/2019</a:t>
            </a:fld>
            <a:endParaRPr lang="en-GB" sz="14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4FA34-A1CF-425B-892F-824AA273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800" dirty="0"/>
              <a:t>Crashworthiness analysis with FEM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177F6-8424-4262-8EA3-D5A5B75F5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0E34-D695-4C31-AB0F-77FA0DD3C40E}" type="slidenum">
              <a:rPr lang="en-GB" sz="1800" smtClean="0"/>
              <a:t>17</a:t>
            </a:fld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9FED8C-6CBB-44AF-A8BF-2F7077237261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  <a:ln w="254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/>
              <a:t>GUIDE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57709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6000">
              <a:schemeClr val="bg2"/>
            </a:gs>
            <a:gs pos="86000">
              <a:schemeClr val="bg2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2ECF0E6C-9192-431E-91B2-9C59A306C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168" y="1262322"/>
            <a:ext cx="9975850" cy="3947033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s-ES" sz="2800" dirty="0"/>
              <a:t>· </a:t>
            </a:r>
            <a:r>
              <a:rPr lang="es-ES" sz="2800" dirty="0" err="1"/>
              <a:t>Elements</a:t>
            </a:r>
            <a:r>
              <a:rPr lang="es-ES" sz="2800" dirty="0"/>
              <a:t> </a:t>
            </a:r>
            <a:r>
              <a:rPr lang="es-ES" sz="2800" dirty="0" err="1"/>
              <a:t>type</a:t>
            </a:r>
            <a:br>
              <a:rPr lang="es-ES" sz="2800" dirty="0"/>
            </a:br>
            <a:r>
              <a:rPr lang="es-ES" sz="2800" dirty="0"/>
              <a:t>· </a:t>
            </a:r>
            <a:r>
              <a:rPr lang="es-ES" sz="2800" dirty="0" err="1"/>
              <a:t>Hourglass</a:t>
            </a:r>
            <a:r>
              <a:rPr lang="es-ES" sz="2800" dirty="0"/>
              <a:t> control</a:t>
            </a:r>
            <a:br>
              <a:rPr lang="es-ES" sz="2800" dirty="0"/>
            </a:br>
            <a:r>
              <a:rPr lang="es-ES" sz="2800" dirty="0"/>
              <a:t>· </a:t>
            </a:r>
            <a:r>
              <a:rPr lang="es-ES" sz="2800" dirty="0" err="1"/>
              <a:t>Contact</a:t>
            </a:r>
            <a:r>
              <a:rPr lang="es-ES" sz="2800" dirty="0"/>
              <a:t> </a:t>
            </a:r>
            <a:r>
              <a:rPr lang="es-ES" sz="2800" dirty="0" err="1"/>
              <a:t>algorithms</a:t>
            </a:r>
            <a:br>
              <a:rPr lang="es-ES" sz="2800" dirty="0"/>
            </a:br>
            <a:r>
              <a:rPr lang="es-ES" sz="2800" dirty="0"/>
              <a:t>· </a:t>
            </a:r>
            <a:r>
              <a:rPr lang="es-ES" sz="2800" dirty="0" err="1"/>
              <a:t>Seatbelts</a:t>
            </a:r>
            <a:br>
              <a:rPr lang="es-ES" sz="2800" dirty="0"/>
            </a:br>
            <a:r>
              <a:rPr lang="es-ES" sz="2800" dirty="0"/>
              <a:t>· Airbags</a:t>
            </a:r>
            <a:br>
              <a:rPr lang="es-ES" sz="2800" dirty="0"/>
            </a:br>
            <a:r>
              <a:rPr lang="es-ES" sz="2800" dirty="0"/>
              <a:t>· </a:t>
            </a:r>
            <a:r>
              <a:rPr lang="es-ES" sz="2800" dirty="0" err="1"/>
              <a:t>Accelerometers</a:t>
            </a:r>
            <a:br>
              <a:rPr lang="es-ES" sz="2800" dirty="0"/>
            </a:br>
            <a:r>
              <a:rPr lang="es-ES" sz="2800" dirty="0"/>
              <a:t>· </a:t>
            </a:r>
            <a:r>
              <a:rPr lang="es-ES" sz="2800" dirty="0" err="1"/>
              <a:t>Sections</a:t>
            </a:r>
            <a:endParaRPr lang="en-GB" sz="2800" b="1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AE906-13FF-458B-88A3-21CB77F64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C7A5-918B-4819-810F-A8C8F40E43DE}" type="datetime1">
              <a:rPr lang="en-GB" sz="1800" smtClean="0"/>
              <a:t>15/11/2019</a:t>
            </a:fld>
            <a:endParaRPr lang="en-GB" sz="14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4FA34-A1CF-425B-892F-824AA273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800" dirty="0"/>
              <a:t>Crashworthiness analysis with FEM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177F6-8424-4262-8EA3-D5A5B75F5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0E34-D695-4C31-AB0F-77FA0DD3C40E}" type="slidenum">
              <a:rPr lang="en-GB" sz="1800" smtClean="0"/>
              <a:t>18</a:t>
            </a:fld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9FED8C-6CBB-44AF-A8BF-2F7077237261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  <a:ln w="254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/>
              <a:t>8. </a:t>
            </a:r>
            <a:r>
              <a:rPr lang="es-ES" sz="2800" dirty="0" err="1"/>
              <a:t>Modelling</a:t>
            </a:r>
            <a:r>
              <a:rPr lang="es-ES" sz="2800" dirty="0"/>
              <a:t> </a:t>
            </a:r>
            <a:r>
              <a:rPr lang="es-ES" sz="2800" dirty="0" err="1"/>
              <a:t>techniques</a:t>
            </a:r>
            <a:endParaRPr lang="en-GB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32A9C6-7770-4F3B-8402-69C8323A0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929578"/>
            <a:ext cx="2500987" cy="2400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929979-E0CD-4447-B4B5-499A7ED4C4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063407"/>
            <a:ext cx="3322870" cy="2399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AEFAEB-AD9C-4B3E-9DB7-09CF88E9E3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57396"/>
            <a:ext cx="3032610" cy="310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02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6000">
              <a:schemeClr val="bg2"/>
            </a:gs>
            <a:gs pos="86000">
              <a:schemeClr val="bg2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0F71E47-8F2D-4170-B458-11CBDEB8A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744" y="871358"/>
            <a:ext cx="9975850" cy="618490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s-ES" sz="3200" dirty="0"/>
              <a:t>1. </a:t>
            </a:r>
            <a:r>
              <a:rPr lang="es-ES" sz="3200" dirty="0" err="1"/>
              <a:t>Definition</a:t>
            </a:r>
            <a:br>
              <a:rPr lang="es-ES" sz="3200" dirty="0"/>
            </a:br>
            <a:r>
              <a:rPr lang="es-ES" sz="3200" dirty="0"/>
              <a:t>2. </a:t>
            </a:r>
            <a:r>
              <a:rPr lang="es-ES" sz="3200" dirty="0" err="1"/>
              <a:t>Motivation</a:t>
            </a:r>
            <a:br>
              <a:rPr lang="es-ES" sz="3200" dirty="0"/>
            </a:br>
            <a:r>
              <a:rPr lang="es-ES" sz="3200" dirty="0"/>
              <a:t>3. </a:t>
            </a:r>
            <a:r>
              <a:rPr lang="es-ES" sz="3200" dirty="0" err="1"/>
              <a:t>Evolution</a:t>
            </a:r>
            <a:br>
              <a:rPr lang="es-ES" sz="3200" dirty="0"/>
            </a:br>
            <a:r>
              <a:rPr lang="es-ES" sz="3200" dirty="0"/>
              <a:t>4. Legal </a:t>
            </a:r>
            <a:r>
              <a:rPr lang="es-ES" sz="3200" dirty="0" err="1"/>
              <a:t>regulations</a:t>
            </a:r>
            <a:r>
              <a:rPr lang="es-ES" sz="3200" dirty="0"/>
              <a:t> &amp; NCAP </a:t>
            </a:r>
            <a:br>
              <a:rPr lang="es-ES" sz="3200" dirty="0"/>
            </a:br>
            <a:r>
              <a:rPr lang="es-ES" sz="3200" dirty="0"/>
              <a:t>5· </a:t>
            </a:r>
            <a:r>
              <a:rPr lang="es-ES" sz="3200" dirty="0" err="1"/>
              <a:t>EuroNCAP</a:t>
            </a:r>
            <a:r>
              <a:rPr lang="es-ES" sz="3200" dirty="0"/>
              <a:t> load cases</a:t>
            </a:r>
            <a:br>
              <a:rPr lang="es-ES" sz="3200" dirty="0"/>
            </a:br>
            <a:r>
              <a:rPr lang="es-ES" sz="3200" dirty="0"/>
              <a:t>6. Popular FEM Comercial software</a:t>
            </a:r>
            <a:br>
              <a:rPr lang="es-ES" sz="3200" dirty="0"/>
            </a:br>
            <a:r>
              <a:rPr lang="es-ES" sz="3200" dirty="0"/>
              <a:t>7. Computacional </a:t>
            </a:r>
            <a:r>
              <a:rPr lang="es-ES" sz="3200" dirty="0" err="1"/>
              <a:t>resources</a:t>
            </a:r>
            <a:br>
              <a:rPr lang="es-ES" sz="3200" dirty="0"/>
            </a:br>
            <a:r>
              <a:rPr lang="es-ES" sz="3200" dirty="0"/>
              <a:t>8. </a:t>
            </a:r>
            <a:r>
              <a:rPr lang="es-ES" sz="3200" dirty="0" err="1"/>
              <a:t>Modelling</a:t>
            </a:r>
            <a:r>
              <a:rPr lang="es-ES" sz="3200" dirty="0"/>
              <a:t> </a:t>
            </a:r>
            <a:r>
              <a:rPr lang="es-ES" sz="3200" dirty="0" err="1"/>
              <a:t>techniques</a:t>
            </a:r>
            <a:br>
              <a:rPr lang="es-ES" sz="4000" dirty="0"/>
            </a:br>
            <a:endParaRPr lang="en-GB" sz="5400" b="1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AE906-13FF-458B-88A3-21CB77F64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C7A5-918B-4819-810F-A8C8F40E43DE}" type="datetime1">
              <a:rPr lang="en-GB" sz="1800" smtClean="0"/>
              <a:t>15/11/2019</a:t>
            </a:fld>
            <a:endParaRPr lang="en-GB" sz="14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4FA34-A1CF-425B-892F-824AA273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800" dirty="0"/>
              <a:t>Crashworthiness analysis with FEM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177F6-8424-4262-8EA3-D5A5B75F5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0E34-D695-4C31-AB0F-77FA0DD3C40E}" type="slidenum">
              <a:rPr lang="en-GB" sz="1800" smtClean="0"/>
              <a:t>2</a:t>
            </a:fld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9FED8C-6CBB-44AF-A8BF-2F7077237261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  <a:ln w="254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/>
              <a:t>GUIDE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96214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6000">
              <a:schemeClr val="bg2"/>
            </a:gs>
            <a:gs pos="86000">
              <a:schemeClr val="bg2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0F71E47-8F2D-4170-B458-11CBDEB8A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744" y="871358"/>
            <a:ext cx="9975850" cy="618490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s-ES" sz="3200" b="1" dirty="0"/>
              <a:t>1. </a:t>
            </a:r>
            <a:r>
              <a:rPr lang="es-ES" sz="3200" b="1" dirty="0" err="1"/>
              <a:t>Definition</a:t>
            </a:r>
            <a:br>
              <a:rPr lang="es-ES" sz="3200" dirty="0"/>
            </a:br>
            <a:r>
              <a:rPr lang="es-ES" sz="3200" dirty="0"/>
              <a:t>2. </a:t>
            </a:r>
            <a:r>
              <a:rPr lang="es-ES" sz="3200" dirty="0" err="1"/>
              <a:t>Motivation</a:t>
            </a:r>
            <a:br>
              <a:rPr lang="es-ES" sz="3200" dirty="0"/>
            </a:br>
            <a:r>
              <a:rPr lang="es-ES" sz="3200" dirty="0"/>
              <a:t>3. </a:t>
            </a:r>
            <a:r>
              <a:rPr lang="es-ES" sz="3200" dirty="0" err="1"/>
              <a:t>Evolution</a:t>
            </a:r>
            <a:br>
              <a:rPr lang="es-ES" sz="3200" dirty="0"/>
            </a:br>
            <a:r>
              <a:rPr lang="es-ES" sz="3200" dirty="0"/>
              <a:t>4. Legal </a:t>
            </a:r>
            <a:r>
              <a:rPr lang="es-ES" sz="3200" dirty="0" err="1"/>
              <a:t>regulations</a:t>
            </a:r>
            <a:r>
              <a:rPr lang="es-ES" sz="3200" dirty="0"/>
              <a:t> &amp; NCAP </a:t>
            </a:r>
            <a:br>
              <a:rPr lang="es-ES" sz="3200" dirty="0"/>
            </a:br>
            <a:r>
              <a:rPr lang="es-ES" sz="3200" dirty="0"/>
              <a:t>5· </a:t>
            </a:r>
            <a:r>
              <a:rPr lang="es-ES" sz="3200" dirty="0" err="1"/>
              <a:t>EuroNCAP</a:t>
            </a:r>
            <a:r>
              <a:rPr lang="es-ES" sz="3200" dirty="0"/>
              <a:t> load cases</a:t>
            </a:r>
            <a:br>
              <a:rPr lang="es-ES" sz="3200" dirty="0"/>
            </a:br>
            <a:r>
              <a:rPr lang="es-ES" sz="3200" dirty="0"/>
              <a:t>6. Popular FEM Comercial software</a:t>
            </a:r>
            <a:br>
              <a:rPr lang="es-ES" sz="3200" dirty="0"/>
            </a:br>
            <a:r>
              <a:rPr lang="es-ES" sz="3200" dirty="0"/>
              <a:t>7. Computacional </a:t>
            </a:r>
            <a:r>
              <a:rPr lang="es-ES" sz="3200" dirty="0" err="1"/>
              <a:t>resources</a:t>
            </a:r>
            <a:br>
              <a:rPr lang="es-ES" sz="3200" dirty="0"/>
            </a:br>
            <a:r>
              <a:rPr lang="es-ES" sz="3200" dirty="0"/>
              <a:t>8. </a:t>
            </a:r>
            <a:r>
              <a:rPr lang="es-ES" sz="3200" dirty="0" err="1"/>
              <a:t>Modelling</a:t>
            </a:r>
            <a:r>
              <a:rPr lang="es-ES" sz="3200" dirty="0"/>
              <a:t> </a:t>
            </a:r>
            <a:r>
              <a:rPr lang="es-ES" sz="3200" dirty="0" err="1"/>
              <a:t>techniques</a:t>
            </a:r>
            <a:br>
              <a:rPr lang="es-ES" sz="4000" dirty="0"/>
            </a:br>
            <a:endParaRPr lang="en-GB" sz="5400" b="1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AE906-13FF-458B-88A3-21CB77F64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C7A5-918B-4819-810F-A8C8F40E43DE}" type="datetime1">
              <a:rPr lang="en-GB" sz="1800" smtClean="0"/>
              <a:t>15/11/2019</a:t>
            </a:fld>
            <a:endParaRPr lang="en-GB" sz="14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4FA34-A1CF-425B-892F-824AA273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800" dirty="0"/>
              <a:t>Crashworthiness analysis with FEM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177F6-8424-4262-8EA3-D5A5B75F5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0E34-D695-4C31-AB0F-77FA0DD3C40E}" type="slidenum">
              <a:rPr lang="en-GB" sz="1800" smtClean="0"/>
              <a:t>3</a:t>
            </a:fld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9FED8C-6CBB-44AF-A8BF-2F7077237261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  <a:ln w="254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/>
              <a:t>GUIDE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6797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6000">
              <a:schemeClr val="bg2"/>
            </a:gs>
            <a:gs pos="86000">
              <a:schemeClr val="bg2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AE906-13FF-458B-88A3-21CB77F64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C7A5-918B-4819-810F-A8C8F40E43DE}" type="datetime1">
              <a:rPr lang="en-GB" sz="1800" smtClean="0"/>
              <a:t>15/11/2019</a:t>
            </a:fld>
            <a:endParaRPr lang="en-GB" sz="14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4FA34-A1CF-425B-892F-824AA273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800" dirty="0"/>
              <a:t>Crashworthiness analysis with FEM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177F6-8424-4262-8EA3-D5A5B75F5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0E34-D695-4C31-AB0F-77FA0DD3C40E}" type="slidenum">
              <a:rPr lang="en-GB" sz="1800" smtClean="0"/>
              <a:t>4</a:t>
            </a:fld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9FED8C-6CBB-44AF-A8BF-2F7077237261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  <a:ln w="254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/>
              <a:t>1. </a:t>
            </a:r>
            <a:r>
              <a:rPr lang="es-ES" sz="2800" dirty="0" err="1"/>
              <a:t>Definition</a:t>
            </a:r>
            <a:endParaRPr lang="en-GB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0A8344-1D4A-45F7-AF37-3A64F6EFEA75}"/>
              </a:ext>
            </a:extLst>
          </p:cNvPr>
          <p:cNvSpPr/>
          <p:nvPr/>
        </p:nvSpPr>
        <p:spPr>
          <a:xfrm>
            <a:off x="598714" y="1130664"/>
            <a:ext cx="96462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NexusSans"/>
              </a:rPr>
              <a:t>¨Crashworthiness is the ability of an automobile to protect its occupants from major injury or death in the occurrence of collisions of a specific part and gives a measure of the ability of a structure to safeguard their occupants in survivable crashes¨</a:t>
            </a:r>
          </a:p>
          <a:p>
            <a:endParaRPr lang="en-GB" sz="2800" dirty="0">
              <a:latin typeface="NexusSans"/>
            </a:endParaRPr>
          </a:p>
          <a:p>
            <a:r>
              <a:rPr lang="en-GB" sz="2800" dirty="0">
                <a:latin typeface="NexusSans"/>
              </a:rPr>
              <a:t>(ScienceDirect)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41549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6000">
              <a:schemeClr val="bg2"/>
            </a:gs>
            <a:gs pos="86000">
              <a:schemeClr val="bg2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0F71E47-8F2D-4170-B458-11CBDEB8A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744" y="871358"/>
            <a:ext cx="9975850" cy="618490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s-ES" sz="3200" dirty="0"/>
              <a:t>1. </a:t>
            </a:r>
            <a:r>
              <a:rPr lang="es-ES" sz="3200" dirty="0" err="1"/>
              <a:t>Definition</a:t>
            </a:r>
            <a:br>
              <a:rPr lang="es-ES" sz="3200" dirty="0"/>
            </a:br>
            <a:r>
              <a:rPr lang="es-ES" sz="3200" b="1" dirty="0"/>
              <a:t>2. </a:t>
            </a:r>
            <a:r>
              <a:rPr lang="es-ES" sz="3200" b="1" dirty="0" err="1"/>
              <a:t>Motivation</a:t>
            </a:r>
            <a:br>
              <a:rPr lang="es-ES" sz="3200" dirty="0"/>
            </a:br>
            <a:r>
              <a:rPr lang="es-ES" sz="3200" dirty="0"/>
              <a:t>3. </a:t>
            </a:r>
            <a:r>
              <a:rPr lang="es-ES" sz="3200" dirty="0" err="1"/>
              <a:t>Evolution</a:t>
            </a:r>
            <a:br>
              <a:rPr lang="es-ES" sz="3200" dirty="0"/>
            </a:br>
            <a:r>
              <a:rPr lang="es-ES" sz="3200" dirty="0"/>
              <a:t>4. Legal </a:t>
            </a:r>
            <a:r>
              <a:rPr lang="es-ES" sz="3200" dirty="0" err="1"/>
              <a:t>regulations</a:t>
            </a:r>
            <a:r>
              <a:rPr lang="es-ES" sz="3200" dirty="0"/>
              <a:t> &amp; NCAP </a:t>
            </a:r>
            <a:br>
              <a:rPr lang="es-ES" sz="3200" dirty="0"/>
            </a:br>
            <a:r>
              <a:rPr lang="es-ES" sz="3200" dirty="0"/>
              <a:t>5· </a:t>
            </a:r>
            <a:r>
              <a:rPr lang="es-ES" sz="3200" dirty="0" err="1"/>
              <a:t>EuroNCAP</a:t>
            </a:r>
            <a:r>
              <a:rPr lang="es-ES" sz="3200" dirty="0"/>
              <a:t> load cases</a:t>
            </a:r>
            <a:br>
              <a:rPr lang="es-ES" sz="3200" dirty="0"/>
            </a:br>
            <a:r>
              <a:rPr lang="es-ES" sz="3200" dirty="0"/>
              <a:t>6. Popular FEM Comercial software</a:t>
            </a:r>
            <a:br>
              <a:rPr lang="es-ES" sz="3200" dirty="0"/>
            </a:br>
            <a:r>
              <a:rPr lang="es-ES" sz="3200" dirty="0"/>
              <a:t>7. Computacional </a:t>
            </a:r>
            <a:r>
              <a:rPr lang="es-ES" sz="3200" dirty="0" err="1"/>
              <a:t>resources</a:t>
            </a:r>
            <a:br>
              <a:rPr lang="es-ES" sz="3200" dirty="0"/>
            </a:br>
            <a:r>
              <a:rPr lang="es-ES" sz="3200" dirty="0"/>
              <a:t>8. </a:t>
            </a:r>
            <a:r>
              <a:rPr lang="es-ES" sz="3200" dirty="0" err="1"/>
              <a:t>Modelling</a:t>
            </a:r>
            <a:r>
              <a:rPr lang="es-ES" sz="3200" dirty="0"/>
              <a:t> </a:t>
            </a:r>
            <a:r>
              <a:rPr lang="es-ES" sz="3200" dirty="0" err="1"/>
              <a:t>techniques</a:t>
            </a:r>
            <a:br>
              <a:rPr lang="es-ES" sz="4000" dirty="0"/>
            </a:br>
            <a:endParaRPr lang="en-GB" sz="5400" b="1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AE906-13FF-458B-88A3-21CB77F64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C7A5-918B-4819-810F-A8C8F40E43DE}" type="datetime1">
              <a:rPr lang="en-GB" sz="1800" smtClean="0"/>
              <a:t>15/11/2019</a:t>
            </a:fld>
            <a:endParaRPr lang="en-GB" sz="14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4FA34-A1CF-425B-892F-824AA273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800" dirty="0"/>
              <a:t>Crashworthiness analysis with FEM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177F6-8424-4262-8EA3-D5A5B75F5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0E34-D695-4C31-AB0F-77FA0DD3C40E}" type="slidenum">
              <a:rPr lang="en-GB" sz="1800" smtClean="0"/>
              <a:t>5</a:t>
            </a:fld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9FED8C-6CBB-44AF-A8BF-2F7077237261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  <a:ln w="254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/>
              <a:t>GUIDE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85122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6000">
              <a:schemeClr val="bg2"/>
            </a:gs>
            <a:gs pos="86000">
              <a:schemeClr val="bg2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AE906-13FF-458B-88A3-21CB77F64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C7A5-918B-4819-810F-A8C8F40E43DE}" type="datetime1">
              <a:rPr lang="en-GB" sz="1800" smtClean="0"/>
              <a:t>15/11/2019</a:t>
            </a:fld>
            <a:endParaRPr lang="en-GB" sz="14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4FA34-A1CF-425B-892F-824AA273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800" dirty="0"/>
              <a:t>Crashworthiness analysis with FEM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177F6-8424-4262-8EA3-D5A5B75F5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0E34-D695-4C31-AB0F-77FA0DD3C40E}" type="slidenum">
              <a:rPr lang="en-GB" sz="1800" smtClean="0"/>
              <a:t>6</a:t>
            </a:fld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9FED8C-6CBB-44AF-A8BF-2F7077237261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  <a:ln w="254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/>
              <a:t>2. </a:t>
            </a:r>
            <a:r>
              <a:rPr lang="es-ES" sz="2800" dirty="0" err="1"/>
              <a:t>Motivation</a:t>
            </a:r>
            <a:endParaRPr lang="en-GB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FE35098-E7E6-4FEB-8717-FBFE9DE3A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12" y="1921271"/>
            <a:ext cx="1981200" cy="2305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B5372AC0-6142-4E65-9FF3-98EE3C3E3E08}"/>
              </a:ext>
            </a:extLst>
          </p:cNvPr>
          <p:cNvSpPr/>
          <p:nvPr/>
        </p:nvSpPr>
        <p:spPr>
          <a:xfrm rot="20383360">
            <a:off x="3196651" y="1399863"/>
            <a:ext cx="755949" cy="590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46CE4CB-7462-49C8-A9CF-474E00A4B2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25" y="2307034"/>
            <a:ext cx="2981325" cy="1533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9BFF083B-67AF-4AB3-8CE7-B370FC9F25CC}"/>
              </a:ext>
            </a:extLst>
          </p:cNvPr>
          <p:cNvSpPr/>
          <p:nvPr/>
        </p:nvSpPr>
        <p:spPr>
          <a:xfrm rot="1274000">
            <a:off x="3243612" y="4069069"/>
            <a:ext cx="755949" cy="590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2C898A-7329-4CFD-A092-543FDA0D3AE3}"/>
              </a:ext>
            </a:extLst>
          </p:cNvPr>
          <p:cNvSpPr txBox="1"/>
          <p:nvPr/>
        </p:nvSpPr>
        <p:spPr>
          <a:xfrm>
            <a:off x="4315787" y="940586"/>
            <a:ext cx="3078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/>
              <a:t>Physical</a:t>
            </a:r>
            <a:r>
              <a:rPr lang="es-ES" sz="2000" dirty="0"/>
              <a:t> </a:t>
            </a:r>
            <a:r>
              <a:rPr lang="es-ES" sz="2000" dirty="0" err="1"/>
              <a:t>testing</a:t>
            </a:r>
            <a:r>
              <a:rPr lang="es-ES" sz="2000" dirty="0"/>
              <a:t> /</a:t>
            </a:r>
            <a:r>
              <a:rPr lang="es-ES" sz="2000" dirty="0" err="1"/>
              <a:t>correlation</a:t>
            </a:r>
            <a:endParaRPr lang="en-GB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9A22CD-EC49-47DF-86ED-B3256B8E30C6}"/>
              </a:ext>
            </a:extLst>
          </p:cNvPr>
          <p:cNvSpPr txBox="1"/>
          <p:nvPr/>
        </p:nvSpPr>
        <p:spPr>
          <a:xfrm>
            <a:off x="4908712" y="5091799"/>
            <a:ext cx="2250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FEM </a:t>
            </a:r>
            <a:r>
              <a:rPr lang="es-ES" sz="2000" dirty="0" err="1"/>
              <a:t>simulation</a:t>
            </a:r>
            <a:endParaRPr lang="en-GB" sz="2000" dirty="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0D431E23-DBF6-48C4-8079-737585EA7351}"/>
              </a:ext>
            </a:extLst>
          </p:cNvPr>
          <p:cNvSpPr/>
          <p:nvPr/>
        </p:nvSpPr>
        <p:spPr>
          <a:xfrm rot="1671508">
            <a:off x="7611063" y="1468773"/>
            <a:ext cx="755949" cy="590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3EC7AADF-A379-4915-98FC-31402362A8D0}"/>
              </a:ext>
            </a:extLst>
          </p:cNvPr>
          <p:cNvSpPr/>
          <p:nvPr/>
        </p:nvSpPr>
        <p:spPr>
          <a:xfrm rot="20031902">
            <a:off x="7485533" y="4069068"/>
            <a:ext cx="755949" cy="590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A3F61B7-F95C-4AB4-87FA-8CF56DB149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862" y="2451679"/>
            <a:ext cx="3143250" cy="1457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" name="Arrow: Up-Down 27">
            <a:extLst>
              <a:ext uri="{FF2B5EF4-FFF2-40B4-BE49-F238E27FC236}">
                <a16:creationId xmlns:a16="http://schemas.microsoft.com/office/drawing/2014/main" id="{18F93398-1713-4833-8C7E-BE798866F6A5}"/>
              </a:ext>
            </a:extLst>
          </p:cNvPr>
          <p:cNvSpPr/>
          <p:nvPr/>
        </p:nvSpPr>
        <p:spPr>
          <a:xfrm>
            <a:off x="5610772" y="1566146"/>
            <a:ext cx="423428" cy="69811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row: Up-Down 31">
            <a:extLst>
              <a:ext uri="{FF2B5EF4-FFF2-40B4-BE49-F238E27FC236}">
                <a16:creationId xmlns:a16="http://schemas.microsoft.com/office/drawing/2014/main" id="{B9944350-DF01-4F0C-BC1B-CD54B510FF4E}"/>
              </a:ext>
            </a:extLst>
          </p:cNvPr>
          <p:cNvSpPr/>
          <p:nvPr/>
        </p:nvSpPr>
        <p:spPr>
          <a:xfrm>
            <a:off x="5610772" y="4226321"/>
            <a:ext cx="423428" cy="69811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759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6000">
              <a:schemeClr val="bg2"/>
            </a:gs>
            <a:gs pos="86000">
              <a:schemeClr val="bg2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0F71E47-8F2D-4170-B458-11CBDEB8A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744" y="871358"/>
            <a:ext cx="9975850" cy="618490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s-ES" sz="3200" dirty="0"/>
              <a:t>1. </a:t>
            </a:r>
            <a:r>
              <a:rPr lang="es-ES" sz="3200" dirty="0" err="1"/>
              <a:t>Definition</a:t>
            </a:r>
            <a:br>
              <a:rPr lang="es-ES" sz="3200" dirty="0"/>
            </a:br>
            <a:r>
              <a:rPr lang="es-ES" sz="3200" dirty="0"/>
              <a:t>2. </a:t>
            </a:r>
            <a:r>
              <a:rPr lang="es-ES" sz="3200" dirty="0" err="1"/>
              <a:t>Motivation</a:t>
            </a:r>
            <a:br>
              <a:rPr lang="es-ES" sz="3200" dirty="0"/>
            </a:br>
            <a:r>
              <a:rPr lang="es-ES" sz="3200" b="1" dirty="0"/>
              <a:t>3. </a:t>
            </a:r>
            <a:r>
              <a:rPr lang="es-ES" sz="3200" b="1" dirty="0" err="1"/>
              <a:t>Evolution</a:t>
            </a:r>
            <a:br>
              <a:rPr lang="es-ES" sz="3200" dirty="0"/>
            </a:br>
            <a:r>
              <a:rPr lang="es-ES" sz="3200" dirty="0"/>
              <a:t>4. Legal </a:t>
            </a:r>
            <a:r>
              <a:rPr lang="es-ES" sz="3200" dirty="0" err="1"/>
              <a:t>regulations</a:t>
            </a:r>
            <a:r>
              <a:rPr lang="es-ES" sz="3200" dirty="0"/>
              <a:t> &amp; NCAP </a:t>
            </a:r>
            <a:br>
              <a:rPr lang="es-ES" sz="3200" dirty="0"/>
            </a:br>
            <a:r>
              <a:rPr lang="es-ES" sz="3200" dirty="0"/>
              <a:t>5· </a:t>
            </a:r>
            <a:r>
              <a:rPr lang="es-ES" sz="3200" dirty="0" err="1"/>
              <a:t>EuroNCAP</a:t>
            </a:r>
            <a:r>
              <a:rPr lang="es-ES" sz="3200" dirty="0"/>
              <a:t> load cases</a:t>
            </a:r>
            <a:br>
              <a:rPr lang="es-ES" sz="3200" dirty="0"/>
            </a:br>
            <a:r>
              <a:rPr lang="es-ES" sz="3200" dirty="0"/>
              <a:t>6. Popular FEM Comercial software</a:t>
            </a:r>
            <a:br>
              <a:rPr lang="es-ES" sz="3200" dirty="0"/>
            </a:br>
            <a:r>
              <a:rPr lang="es-ES" sz="3200" dirty="0"/>
              <a:t>7. Computacional </a:t>
            </a:r>
            <a:r>
              <a:rPr lang="es-ES" sz="3200" dirty="0" err="1"/>
              <a:t>resources</a:t>
            </a:r>
            <a:br>
              <a:rPr lang="es-ES" sz="3200" dirty="0"/>
            </a:br>
            <a:r>
              <a:rPr lang="es-ES" sz="3200" dirty="0"/>
              <a:t>8. </a:t>
            </a:r>
            <a:r>
              <a:rPr lang="es-ES" sz="3200" dirty="0" err="1"/>
              <a:t>Modelling</a:t>
            </a:r>
            <a:r>
              <a:rPr lang="es-ES" sz="3200" dirty="0"/>
              <a:t> </a:t>
            </a:r>
            <a:r>
              <a:rPr lang="es-ES" sz="3200" dirty="0" err="1"/>
              <a:t>techniques</a:t>
            </a:r>
            <a:br>
              <a:rPr lang="es-ES" sz="4000" dirty="0"/>
            </a:br>
            <a:endParaRPr lang="en-GB" sz="5400" b="1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AE906-13FF-458B-88A3-21CB77F64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C7A5-918B-4819-810F-A8C8F40E43DE}" type="datetime1">
              <a:rPr lang="en-GB" sz="1800" smtClean="0"/>
              <a:t>15/11/2019</a:t>
            </a:fld>
            <a:endParaRPr lang="en-GB" sz="14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4FA34-A1CF-425B-892F-824AA273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800" dirty="0"/>
              <a:t>Crashworthiness analysis with FEM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177F6-8424-4262-8EA3-D5A5B75F5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0E34-D695-4C31-AB0F-77FA0DD3C40E}" type="slidenum">
              <a:rPr lang="en-GB" sz="1800" smtClean="0"/>
              <a:t>7</a:t>
            </a:fld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9FED8C-6CBB-44AF-A8BF-2F7077237261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  <a:ln w="254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/>
              <a:t>GUIDE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3215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6000">
              <a:schemeClr val="bg2"/>
            </a:gs>
            <a:gs pos="86000">
              <a:schemeClr val="bg2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AE906-13FF-458B-88A3-21CB77F64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C7A5-918B-4819-810F-A8C8F40E43DE}" type="datetime1">
              <a:rPr lang="en-GB" sz="1800" smtClean="0"/>
              <a:t>15/11/2019</a:t>
            </a:fld>
            <a:endParaRPr lang="en-GB" sz="14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4FA34-A1CF-425B-892F-824AA273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800" dirty="0"/>
              <a:t>Crashworthiness analysis with FEM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177F6-8424-4262-8EA3-D5A5B75F5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0E34-D695-4C31-AB0F-77FA0DD3C40E}" type="slidenum">
              <a:rPr lang="en-GB" sz="1800" smtClean="0"/>
              <a:t>8</a:t>
            </a:fld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9FED8C-6CBB-44AF-A8BF-2F7077237261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  <a:ln w="254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/>
              <a:t>3. </a:t>
            </a:r>
            <a:r>
              <a:rPr lang="es-ES" sz="2800" dirty="0" err="1"/>
              <a:t>Evolution</a:t>
            </a:r>
            <a:endParaRPr lang="en-GB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32FE83-48FD-4592-B410-0D820A298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2" y="1161802"/>
            <a:ext cx="3688846" cy="3688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5E7D5C8-3095-4353-B8F6-48FDCF63E79A}"/>
              </a:ext>
            </a:extLst>
          </p:cNvPr>
          <p:cNvSpPr txBox="1"/>
          <p:nvPr/>
        </p:nvSpPr>
        <p:spPr>
          <a:xfrm>
            <a:off x="517575" y="5041555"/>
            <a:ext cx="3251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US </a:t>
            </a:r>
            <a:r>
              <a:rPr lang="es-ES" sz="2000" dirty="0" err="1"/>
              <a:t>library</a:t>
            </a:r>
            <a:r>
              <a:rPr lang="es-ES" sz="2000" dirty="0"/>
              <a:t> car </a:t>
            </a:r>
            <a:r>
              <a:rPr lang="es-ES" sz="2000" dirty="0" err="1"/>
              <a:t>crash</a:t>
            </a:r>
            <a:r>
              <a:rPr lang="es-ES" sz="2000" dirty="0"/>
              <a:t> (1930)</a:t>
            </a:r>
            <a:endParaRPr lang="en-GB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F191FF-8377-47BC-B0EE-0128474221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85" y="1161802"/>
            <a:ext cx="3845915" cy="23717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A73E5C-9DD8-43FD-B2E6-8C9D9BD5DB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710" y="1161802"/>
            <a:ext cx="3845915" cy="237172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D52EF8A-DCAE-409B-8311-303884BA779F}"/>
              </a:ext>
            </a:extLst>
          </p:cNvPr>
          <p:cNvSpPr/>
          <p:nvPr/>
        </p:nvSpPr>
        <p:spPr>
          <a:xfrm>
            <a:off x="4352925" y="375369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5 </a:t>
            </a:r>
            <a:r>
              <a:rPr lang="es-ES" dirty="0" err="1"/>
              <a:t>starts</a:t>
            </a:r>
            <a:r>
              <a:rPr lang="es-ES" dirty="0"/>
              <a:t> EURONCAP </a:t>
            </a:r>
            <a:r>
              <a:rPr lang="es-ES" dirty="0" err="1"/>
              <a:t>rated</a:t>
            </a:r>
            <a:r>
              <a:rPr lang="es-ES" dirty="0"/>
              <a:t> car: Jaguar I pace </a:t>
            </a:r>
            <a:r>
              <a:rPr lang="es-ES" dirty="0" err="1"/>
              <a:t>electric</a:t>
            </a:r>
            <a:r>
              <a:rPr lang="es-ES" dirty="0"/>
              <a:t> (2018)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5359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6000">
              <a:schemeClr val="bg2"/>
            </a:gs>
            <a:gs pos="86000">
              <a:schemeClr val="bg2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0F71E47-8F2D-4170-B458-11CBDEB8A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744" y="871358"/>
            <a:ext cx="9975850" cy="618490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s-ES" sz="3200" dirty="0"/>
              <a:t>1. </a:t>
            </a:r>
            <a:r>
              <a:rPr lang="es-ES" sz="3200" dirty="0" err="1"/>
              <a:t>Definition</a:t>
            </a:r>
            <a:br>
              <a:rPr lang="es-ES" sz="3200" dirty="0"/>
            </a:br>
            <a:r>
              <a:rPr lang="es-ES" sz="3200" dirty="0"/>
              <a:t>2. </a:t>
            </a:r>
            <a:r>
              <a:rPr lang="es-ES" sz="3200" dirty="0" err="1"/>
              <a:t>Motivation</a:t>
            </a:r>
            <a:br>
              <a:rPr lang="es-ES" sz="3200" dirty="0"/>
            </a:br>
            <a:r>
              <a:rPr lang="es-ES" sz="3200" dirty="0"/>
              <a:t>3. </a:t>
            </a:r>
            <a:r>
              <a:rPr lang="es-ES" sz="3200" dirty="0" err="1"/>
              <a:t>Evolution</a:t>
            </a:r>
            <a:br>
              <a:rPr lang="es-ES" sz="3200" dirty="0"/>
            </a:br>
            <a:r>
              <a:rPr lang="es-ES" sz="3200" b="1" dirty="0"/>
              <a:t>4. Legal </a:t>
            </a:r>
            <a:r>
              <a:rPr lang="es-ES" sz="3200" b="1" dirty="0" err="1"/>
              <a:t>regulations</a:t>
            </a:r>
            <a:r>
              <a:rPr lang="es-ES" sz="3200" b="1" dirty="0"/>
              <a:t> &amp; NCAP </a:t>
            </a:r>
            <a:br>
              <a:rPr lang="es-ES" sz="3200" dirty="0"/>
            </a:br>
            <a:r>
              <a:rPr lang="es-ES" sz="3200" dirty="0"/>
              <a:t>5· </a:t>
            </a:r>
            <a:r>
              <a:rPr lang="es-ES" sz="3200" dirty="0" err="1"/>
              <a:t>EuroNCAP</a:t>
            </a:r>
            <a:r>
              <a:rPr lang="es-ES" sz="3200" dirty="0"/>
              <a:t> load cases</a:t>
            </a:r>
            <a:br>
              <a:rPr lang="es-ES" sz="3200" dirty="0"/>
            </a:br>
            <a:r>
              <a:rPr lang="es-ES" sz="3200" dirty="0"/>
              <a:t>6. Popular FEM Comercial software</a:t>
            </a:r>
            <a:br>
              <a:rPr lang="es-ES" sz="3200" dirty="0"/>
            </a:br>
            <a:r>
              <a:rPr lang="es-ES" sz="3200" dirty="0"/>
              <a:t>7. Computacional </a:t>
            </a:r>
            <a:r>
              <a:rPr lang="es-ES" sz="3200" dirty="0" err="1"/>
              <a:t>resources</a:t>
            </a:r>
            <a:br>
              <a:rPr lang="es-ES" sz="3200" dirty="0"/>
            </a:br>
            <a:r>
              <a:rPr lang="es-ES" sz="3200" dirty="0"/>
              <a:t>8. </a:t>
            </a:r>
            <a:r>
              <a:rPr lang="es-ES" sz="3200" dirty="0" err="1"/>
              <a:t>Modelling</a:t>
            </a:r>
            <a:r>
              <a:rPr lang="es-ES" sz="3200" dirty="0"/>
              <a:t> </a:t>
            </a:r>
            <a:r>
              <a:rPr lang="es-ES" sz="3200" dirty="0" err="1"/>
              <a:t>techniques</a:t>
            </a:r>
            <a:br>
              <a:rPr lang="es-ES" sz="4000" dirty="0"/>
            </a:br>
            <a:endParaRPr lang="en-GB" sz="5400" b="1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AE906-13FF-458B-88A3-21CB77F64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C7A5-918B-4819-810F-A8C8F40E43DE}" type="datetime1">
              <a:rPr lang="en-GB" sz="1800" smtClean="0"/>
              <a:t>15/11/2019</a:t>
            </a:fld>
            <a:endParaRPr lang="en-GB" sz="14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4FA34-A1CF-425B-892F-824AA273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800" dirty="0"/>
              <a:t>Crashworthiness analysis with FEM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177F6-8424-4262-8EA3-D5A5B75F5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0E34-D695-4C31-AB0F-77FA0DD3C40E}" type="slidenum">
              <a:rPr lang="en-GB" sz="1800" smtClean="0"/>
              <a:t>9</a:t>
            </a:fld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9FED8C-6CBB-44AF-A8BF-2F7077237261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  <a:ln w="254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/>
              <a:t>GUIDE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55224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1619</TotalTime>
  <Words>711</Words>
  <Application>Microsoft Office PowerPoint</Application>
  <PresentationFormat>Widescreen</PresentationFormat>
  <Paragraphs>110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NexusSans</vt:lpstr>
      <vt:lpstr>Office Theme</vt:lpstr>
      <vt:lpstr>Crashworthiness assessment with FEM Jordi Parra Porcar Master in Numerical Methods in Engineering</vt:lpstr>
      <vt:lpstr>1. Definition 2. Motivation 3. Evolution 4. Legal regulations &amp; NCAP  5· EuroNCAP load cases 6. Popular FEM Comercial software 7. Computacional resources 8. Modelling techniques </vt:lpstr>
      <vt:lpstr>1. Definition 2. Motivation 3. Evolution 4. Legal regulations &amp; NCAP  5· EuroNCAP load cases 6. Popular FEM Comercial software 7. Computacional resources 8. Modelling techniques </vt:lpstr>
      <vt:lpstr>PowerPoint Presentation</vt:lpstr>
      <vt:lpstr>1. Definition 2. Motivation 3. Evolution 4. Legal regulations &amp; NCAP  5· EuroNCAP load cases 6. Popular FEM Comercial software 7. Computacional resources 8. Modelling techniques </vt:lpstr>
      <vt:lpstr>PowerPoint Presentation</vt:lpstr>
      <vt:lpstr>1. Definition 2. Motivation 3. Evolution 4. Legal regulations &amp; NCAP  5· EuroNCAP load cases 6. Popular FEM Comercial software 7. Computacional resources 8. Modelling techniques </vt:lpstr>
      <vt:lpstr>PowerPoint Presentation</vt:lpstr>
      <vt:lpstr>1. Definition 2. Motivation 3. Evolution 4. Legal regulations &amp; NCAP  5· EuroNCAP load cases 6. Popular FEM Comercial software 7. Computacional resources 8. Modelling techniques </vt:lpstr>
      <vt:lpstr>PowerPoint Presentation</vt:lpstr>
      <vt:lpstr>1. Definition 2. Motivation 3. Evolution 4. Legal regulations &amp; NCAP  5· EuroNCAP load cases 6. Popular FEM Comercial software 7. Computacional resources 8. Modelling techniques </vt:lpstr>
      <vt:lpstr>PowerPoint Presentation</vt:lpstr>
      <vt:lpstr>1. Definition 2. Motivation 3. Evolution 4. Legal regulations &amp; NCAP  5· EuroNCAP load cases 6. Popular FEM Comercial software 7. Computacional resources 8. Modelling techniques </vt:lpstr>
      <vt:lpstr>PowerPoint Presentation</vt:lpstr>
      <vt:lpstr>1. Definition 2. Motivation 3. Evolution 4. Legal regulations &amp; NCAP  5· EuroNCAP load cases 6. Popular FEM Comercial software 7. Computacional resources 8. Modelling techniques </vt:lpstr>
      <vt:lpstr>PowerPoint Presentation</vt:lpstr>
      <vt:lpstr>1. Definition 2. Motivation 3. Evolution 4. Legal regulations &amp; NCAP  5· EuroNCAP load cases 6. Popular FEM Comercial software 7. Computacional resources 8. Modelling techniques </vt:lpstr>
      <vt:lpstr>· Elements type · Hourglass control · Contact algorithms · Seatbelts · Airbags · Accelerometers · Sections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Jordi Parra Porcar</dc:creator>
  <cp:lastModifiedBy>Jordi Parra Porcar</cp:lastModifiedBy>
  <cp:revision>60</cp:revision>
  <dcterms:created xsi:type="dcterms:W3CDTF">2019-11-13T12:59:25Z</dcterms:created>
  <dcterms:modified xsi:type="dcterms:W3CDTF">2019-11-15T04:22:47Z</dcterms:modified>
</cp:coreProperties>
</file>