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5" r:id="rId2"/>
    <p:sldMasterId id="2147483777" r:id="rId3"/>
    <p:sldMasterId id="2147483789" r:id="rId4"/>
    <p:sldMasterId id="2147483801" r:id="rId5"/>
    <p:sldMasterId id="2147483813" r:id="rId6"/>
    <p:sldMasterId id="2147483825" r:id="rId7"/>
    <p:sldMasterId id="2147483837" r:id="rId8"/>
    <p:sldMasterId id="2147483849" r:id="rId9"/>
  </p:sldMasterIdLst>
  <p:notesMasterIdLst>
    <p:notesMasterId r:id="rId27"/>
  </p:notesMasterIdLst>
  <p:handoutMasterIdLst>
    <p:handoutMasterId r:id="rId28"/>
  </p:handoutMasterIdLst>
  <p:sldIdLst>
    <p:sldId id="260" r:id="rId10"/>
    <p:sldId id="331" r:id="rId11"/>
    <p:sldId id="345" r:id="rId12"/>
    <p:sldId id="346" r:id="rId13"/>
    <p:sldId id="304" r:id="rId14"/>
    <p:sldId id="347" r:id="rId15"/>
    <p:sldId id="305" r:id="rId16"/>
    <p:sldId id="344" r:id="rId17"/>
    <p:sldId id="319" r:id="rId18"/>
    <p:sldId id="336" r:id="rId19"/>
    <p:sldId id="316" r:id="rId20"/>
    <p:sldId id="317" r:id="rId21"/>
    <p:sldId id="349" r:id="rId22"/>
    <p:sldId id="348" r:id="rId23"/>
    <p:sldId id="339" r:id="rId24"/>
    <p:sldId id="259" r:id="rId25"/>
    <p:sldId id="261" r:id="rId26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929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3045">
          <p15:clr>
            <a:srgbClr val="A4A3A4"/>
          </p15:clr>
        </p15:guide>
        <p15:guide id="6" orient="horz" pos="4269">
          <p15:clr>
            <a:srgbClr val="A4A3A4"/>
          </p15:clr>
        </p15:guide>
        <p15:guide id="7" orient="horz" pos="3974">
          <p15:clr>
            <a:srgbClr val="A4A3A4"/>
          </p15:clr>
        </p15:guide>
        <p15:guide id="8" pos="2880">
          <p15:clr>
            <a:srgbClr val="A4A3A4"/>
          </p15:clr>
        </p15:guide>
        <p15:guide id="9" orient="horz" pos="1275" userDrawn="1">
          <p15:clr>
            <a:srgbClr val="A4A3A4"/>
          </p15:clr>
        </p15:guide>
        <p15:guide id="10" orient="horz" pos="391" userDrawn="1">
          <p15:clr>
            <a:srgbClr val="A4A3A4"/>
          </p15:clr>
        </p15:guide>
        <p15:guide id="11" pos="204" userDrawn="1">
          <p15:clr>
            <a:srgbClr val="A4A3A4"/>
          </p15:clr>
        </p15:guide>
        <p15:guide id="12" pos="5556" userDrawn="1">
          <p15:clr>
            <a:srgbClr val="A4A3A4"/>
          </p15:clr>
        </p15:guide>
        <p15:guide id="13" orient="horz" pos="482">
          <p15:clr>
            <a:srgbClr val="A4A3A4"/>
          </p15:clr>
        </p15:guide>
        <p15:guide id="14" pos="90">
          <p15:clr>
            <a:srgbClr val="A4A3A4"/>
          </p15:clr>
        </p15:guide>
        <p15:guide id="15" pos="56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085"/>
    <a:srgbClr val="FF0066"/>
    <a:srgbClr val="1F4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 autoAdjust="0"/>
    <p:restoredTop sz="76381"/>
  </p:normalViewPr>
  <p:slideViewPr>
    <p:cSldViewPr snapToObjects="1">
      <p:cViewPr varScale="1">
        <p:scale>
          <a:sx n="95" d="100"/>
          <a:sy n="95" d="100"/>
        </p:scale>
        <p:origin x="1128" y="168"/>
      </p:cViewPr>
      <p:guideLst>
        <p:guide orient="horz" pos="3929"/>
        <p:guide orient="horz" pos="2160"/>
        <p:guide orient="horz" pos="3045"/>
        <p:guide orient="horz" pos="4269"/>
        <p:guide orient="horz" pos="3974"/>
        <p:guide pos="2880"/>
        <p:guide orient="horz" pos="1275"/>
        <p:guide orient="horz" pos="391"/>
        <p:guide pos="204"/>
        <p:guide pos="5556"/>
        <p:guide orient="horz" pos="482"/>
        <p:guide pos="90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lukasvoegeli/polybox/WooCon/Figures%20&amp;%20Tab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lukasvoegeli/polybox/WooCon/Figures%20&amp;%20Tab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lukasvoegeli/polybox/WooCon/Figures%20&amp;%20Tab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lukasvoegeli/polybox/WooCon/Figures%20&amp;%20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dirty="0"/>
              <a:t>GWP </a:t>
            </a:r>
            <a:r>
              <a:rPr lang="de-DE" sz="1800" dirty="0" err="1"/>
              <a:t>of</a:t>
            </a:r>
            <a:r>
              <a:rPr lang="de-DE" sz="1800" dirty="0"/>
              <a:t> 1 </a:t>
            </a:r>
            <a:r>
              <a:rPr lang="de-DE" sz="1800" dirty="0" smtClean="0"/>
              <a:t>m</a:t>
            </a:r>
            <a:r>
              <a:rPr lang="de-DE" sz="1800" baseline="30000" dirty="0" smtClean="0"/>
              <a:t>3</a:t>
            </a:r>
            <a:r>
              <a:rPr lang="de-DE" sz="1800" dirty="0" smtClean="0"/>
              <a:t> </a:t>
            </a:r>
            <a:r>
              <a:rPr lang="de-DE" sz="1800" dirty="0"/>
              <a:t>WooCon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'WooCon GWP analysis'!$C$2</c:f>
              <c:strCache>
                <c:ptCount val="1"/>
                <c:pt idx="0">
                  <c:v>Cement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analysis'!$C$3:$C$7</c:f>
              <c:numCache>
                <c:formatCode>0.0</c:formatCode>
                <c:ptCount val="5"/>
                <c:pt idx="0">
                  <c:v>349.9983869874536</c:v>
                </c:pt>
                <c:pt idx="1">
                  <c:v>363.9533074574051</c:v>
                </c:pt>
                <c:pt idx="2">
                  <c:v>357.651086979136</c:v>
                </c:pt>
                <c:pt idx="3">
                  <c:v>358.626427680449</c:v>
                </c:pt>
                <c:pt idx="4">
                  <c:v>352.099127448628</c:v>
                </c:pt>
              </c:numCache>
            </c:numRef>
          </c:val>
        </c:ser>
        <c:ser>
          <c:idx val="1"/>
          <c:order val="1"/>
          <c:tx>
            <c:strRef>
              <c:f>'WooCon GWP analysis'!$D$2</c:f>
              <c:strCache>
                <c:ptCount val="1"/>
                <c:pt idx="0">
                  <c:v>Lime filler</c:v>
                </c:pt>
              </c:strCache>
            </c:strRef>
          </c:tx>
          <c:spPr>
            <a:solidFill>
              <a:srgbClr val="D663DF"/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analysis'!$D$3:$D$7</c:f>
              <c:numCache>
                <c:formatCode>0.00</c:formatCode>
                <c:ptCount val="5"/>
                <c:pt idx="0">
                  <c:v>0.902984298913275</c:v>
                </c:pt>
                <c:pt idx="1">
                  <c:v>0.938992161210998</c:v>
                </c:pt>
                <c:pt idx="2">
                  <c:v>0.922962860735147</c:v>
                </c:pt>
                <c:pt idx="3">
                  <c:v>0.925285928997889</c:v>
                </c:pt>
                <c:pt idx="4">
                  <c:v>0.908327405038838</c:v>
                </c:pt>
              </c:numCache>
            </c:numRef>
          </c:val>
        </c:ser>
        <c:ser>
          <c:idx val="2"/>
          <c:order val="2"/>
          <c:tx>
            <c:strRef>
              <c:f>'WooCon GWP analysis'!$E$2</c:f>
              <c:strCache>
                <c:ptCount val="1"/>
                <c:pt idx="0">
                  <c:v>Sawdust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analysis'!$E$3:$E$7</c:f>
              <c:numCache>
                <c:formatCode>0.00</c:formatCode>
                <c:ptCount val="5"/>
                <c:pt idx="0">
                  <c:v>0.544461135764203</c:v>
                </c:pt>
                <c:pt idx="1">
                  <c:v>0.566052844508786</c:v>
                </c:pt>
                <c:pt idx="2">
                  <c:v>0.55613233212162</c:v>
                </c:pt>
                <c:pt idx="3">
                  <c:v>0.55788301202739</c:v>
                </c:pt>
                <c:pt idx="4">
                  <c:v>0.547962495746261</c:v>
                </c:pt>
              </c:numCache>
            </c:numRef>
          </c:val>
        </c:ser>
        <c:ser>
          <c:idx val="3"/>
          <c:order val="3"/>
          <c:tx>
            <c:strRef>
              <c:f>'WooCon GWP analysis'!$F$2</c:f>
              <c:strCache>
                <c:ptCount val="1"/>
                <c:pt idx="0">
                  <c:v>Sand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analysis'!$F$3:$F$7</c:f>
              <c:numCache>
                <c:formatCode>General</c:formatCode>
                <c:ptCount val="5"/>
                <c:pt idx="0" formatCode="0.00">
                  <c:v>0.31451560433616</c:v>
                </c:pt>
              </c:numCache>
            </c:numRef>
          </c:val>
        </c:ser>
        <c:ser>
          <c:idx val="4"/>
          <c:order val="4"/>
          <c:tx>
            <c:strRef>
              <c:f>'WooCon GWP analysis'!$G$2</c:f>
              <c:strCache>
                <c:ptCount val="1"/>
                <c:pt idx="0">
                  <c:v>Expanded clay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analysis'!$G$3:$G$7</c:f>
              <c:numCache>
                <c:formatCode>0.0</c:formatCode>
                <c:ptCount val="5"/>
                <c:pt idx="0">
                  <c:v>14.3451772589106</c:v>
                </c:pt>
                <c:pt idx="1">
                  <c:v>33.48745557586951</c:v>
                </c:pt>
                <c:pt idx="4">
                  <c:v>14.4374291864748</c:v>
                </c:pt>
              </c:numCache>
            </c:numRef>
          </c:val>
        </c:ser>
        <c:ser>
          <c:idx val="5"/>
          <c:order val="5"/>
          <c:tx>
            <c:strRef>
              <c:f>'WooCon GWP analysis'!$H$2</c:f>
              <c:strCache>
                <c:ptCount val="1"/>
                <c:pt idx="0">
                  <c:v>Expanded glass</c:v>
                </c:pt>
              </c:strCache>
            </c:strRef>
          </c:tx>
          <c:spPr>
            <a:solidFill>
              <a:srgbClr val="88CBE7"/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analysis'!$H$3:$H$7</c:f>
              <c:numCache>
                <c:formatCode>0.0</c:formatCode>
                <c:ptCount val="5"/>
                <c:pt idx="0">
                  <c:v>45.3110755041706</c:v>
                </c:pt>
                <c:pt idx="1">
                  <c:v>47.1844013149155</c:v>
                </c:pt>
                <c:pt idx="2">
                  <c:v>46.3648213141693</c:v>
                </c:pt>
                <c:pt idx="3">
                  <c:v>46.48190408238801</c:v>
                </c:pt>
                <c:pt idx="4">
                  <c:v>45.54524119562419</c:v>
                </c:pt>
              </c:numCache>
            </c:numRef>
          </c:val>
        </c:ser>
        <c:ser>
          <c:idx val="6"/>
          <c:order val="6"/>
          <c:tx>
            <c:strRef>
              <c:f>'WooCon GWP analysis'!$I$2</c:f>
              <c:strCache>
                <c:ptCount val="1"/>
                <c:pt idx="0">
                  <c:v>Grape seeds</c:v>
                </c:pt>
              </c:strCache>
            </c:strRef>
          </c:tx>
          <c:spPr>
            <a:solidFill>
              <a:srgbClr val="57257F"/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analysis'!$I$3:$I$7</c:f>
              <c:numCache>
                <c:formatCode>0.00</c:formatCode>
                <c:ptCount val="5"/>
                <c:pt idx="1">
                  <c:v>3.26281558712336</c:v>
                </c:pt>
                <c:pt idx="2">
                  <c:v>5.35574005423063</c:v>
                </c:pt>
                <c:pt idx="3">
                  <c:v>8.56489091385884</c:v>
                </c:pt>
                <c:pt idx="4">
                  <c:v>3.155486125370238</c:v>
                </c:pt>
              </c:numCache>
            </c:numRef>
          </c:val>
        </c:ser>
        <c:ser>
          <c:idx val="7"/>
          <c:order val="7"/>
          <c:tx>
            <c:strRef>
              <c:f>'WooCon GWP analysis'!$J$2</c:f>
              <c:strCache>
                <c:ptCount val="1"/>
                <c:pt idx="0">
                  <c:v>Cherry pits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analysis'!$J$3:$J$7</c:f>
              <c:numCache>
                <c:formatCode>General</c:formatCode>
                <c:ptCount val="5"/>
                <c:pt idx="0" formatCode="0.00">
                  <c:v>6.10704629015263</c:v>
                </c:pt>
                <c:pt idx="2" formatCode="0.00">
                  <c:v>6.246574572268971</c:v>
                </c:pt>
                <c:pt idx="3" formatCode="0.00">
                  <c:v>6.25730752228034</c:v>
                </c:pt>
                <c:pt idx="4" formatCode="0.00">
                  <c:v>6.13924511466589</c:v>
                </c:pt>
              </c:numCache>
            </c:numRef>
          </c:val>
        </c:ser>
        <c:ser>
          <c:idx val="8"/>
          <c:order val="8"/>
          <c:tx>
            <c:strRef>
              <c:f>'WooCon GWP analysis'!$K$2</c:f>
              <c:strCache>
                <c:ptCount val="1"/>
                <c:pt idx="0">
                  <c:v>Nutshell</c:v>
                </c:pt>
              </c:strCache>
            </c:strRef>
          </c:tx>
          <c:spPr>
            <a:solidFill>
              <a:srgbClr val="8137BD"/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analysis'!$K$3:$K$7</c:f>
              <c:numCache>
                <c:formatCode>General</c:formatCode>
                <c:ptCount val="5"/>
                <c:pt idx="2" formatCode="0.00">
                  <c:v>6.55692310676261</c:v>
                </c:pt>
              </c:numCache>
            </c:numRef>
          </c:val>
        </c:ser>
        <c:ser>
          <c:idx val="9"/>
          <c:order val="9"/>
          <c:tx>
            <c:strRef>
              <c:f>'WooCon GWP analysis'!$L$2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analysis'!$L$3:$L$7</c:f>
              <c:numCache>
                <c:formatCode>0.00</c:formatCode>
                <c:ptCount val="5"/>
                <c:pt idx="0">
                  <c:v>0.0392501030515865</c:v>
                </c:pt>
                <c:pt idx="1">
                  <c:v>0.0408137734674727</c:v>
                </c:pt>
                <c:pt idx="2">
                  <c:v>0.0401012143107956</c:v>
                </c:pt>
                <c:pt idx="3">
                  <c:v>0.0402001812204985</c:v>
                </c:pt>
                <c:pt idx="4">
                  <c:v>0.0394678289305927</c:v>
                </c:pt>
              </c:numCache>
            </c:numRef>
          </c:val>
        </c:ser>
        <c:ser>
          <c:idx val="10"/>
          <c:order val="10"/>
          <c:tx>
            <c:strRef>
              <c:f>'WooCon GWP analysis'!$M$2</c:f>
              <c:strCache>
                <c:ptCount val="1"/>
                <c:pt idx="0">
                  <c:v>Superplasticizer</c:v>
                </c:pt>
              </c:strCache>
            </c:strRef>
          </c:tx>
          <c:spPr>
            <a:solidFill>
              <a:srgbClr val="009488"/>
            </a:solidFill>
            <a:ln>
              <a:noFill/>
            </a:ln>
            <a:effectLst/>
          </c:spPr>
          <c:invertIfNegative val="0"/>
          <c:cat>
            <c:strRef>
              <c:f>'WooCon GWP analysis'!$A$3:$A$7</c:f>
              <c:strCache>
                <c:ptCount val="5"/>
                <c:pt idx="0">
                  <c:v>WooCon 6</c:v>
                </c:pt>
                <c:pt idx="1">
                  <c:v>WooCon 10</c:v>
                </c:pt>
                <c:pt idx="2">
                  <c:v>WooCon 12</c:v>
                </c:pt>
                <c:pt idx="3">
                  <c:v>WooCon 13</c:v>
                </c:pt>
                <c:pt idx="4">
                  <c:v>WooCon 14</c:v>
                </c:pt>
              </c:strCache>
            </c:strRef>
          </c:cat>
          <c:val>
            <c:numRef>
              <c:f>'WooCon GWP analysis'!$M$3:$M$7</c:f>
              <c:numCache>
                <c:formatCode>0.00</c:formatCode>
                <c:ptCount val="5"/>
                <c:pt idx="0">
                  <c:v>9.59723512603899</c:v>
                </c:pt>
                <c:pt idx="1">
                  <c:v>10.0085452774864</c:v>
                </c:pt>
                <c:pt idx="2">
                  <c:v>9.87144184705371</c:v>
                </c:pt>
                <c:pt idx="3">
                  <c:v>9.87144187859972</c:v>
                </c:pt>
                <c:pt idx="4">
                  <c:v>9.59723514085446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31903264"/>
        <c:axId val="831905744"/>
      </c:barChart>
      <c:catAx>
        <c:axId val="83190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1905744"/>
        <c:crosses val="autoZero"/>
        <c:auto val="1"/>
        <c:lblAlgn val="ctr"/>
        <c:lblOffset val="100"/>
        <c:noMultiLvlLbl val="0"/>
      </c:catAx>
      <c:valAx>
        <c:axId val="83190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 b="0" i="0" u="none" strike="noStrike" baseline="0">
                    <a:effectLst/>
                  </a:rPr>
                  <a:t>[kg-CO2-eq.]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1903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0" i="0" baseline="0" dirty="0">
                <a:effectLst/>
              </a:rPr>
              <a:t>GWP </a:t>
            </a:r>
            <a:r>
              <a:rPr lang="de-DE" sz="1800" b="0" i="0" baseline="0" dirty="0" err="1">
                <a:effectLst/>
              </a:rPr>
              <a:t>of</a:t>
            </a:r>
            <a:r>
              <a:rPr lang="de-DE" sz="1800" b="0" i="0" baseline="0" dirty="0">
                <a:effectLst/>
              </a:rPr>
              <a:t> 1 </a:t>
            </a:r>
            <a:r>
              <a:rPr lang="de-DE" sz="1800" b="0" i="0" baseline="0" dirty="0" smtClean="0">
                <a:effectLst/>
              </a:rPr>
              <a:t>m</a:t>
            </a:r>
            <a:r>
              <a:rPr lang="de-DE" sz="1800" b="0" i="0" baseline="30000" dirty="0" smtClean="0">
                <a:effectLst/>
              </a:rPr>
              <a:t>3</a:t>
            </a:r>
            <a:r>
              <a:rPr lang="de-DE" sz="1800" b="0" i="0" baseline="0" dirty="0" smtClean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concrete</a:t>
            </a:r>
            <a:endParaRPr lang="de-DE" sz="1800" dirty="0">
              <a:effectLst/>
            </a:endParaRPr>
          </a:p>
        </c:rich>
      </c:tx>
      <c:layout>
        <c:manualLayout>
          <c:xMode val="edge"/>
          <c:yMode val="edge"/>
          <c:x val="0.432574732025245"/>
          <c:y val="0.0228228534092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DFBEDE"/>
              </a:solidFill>
              <a:ln>
                <a:noFill/>
              </a:ln>
              <a:effectLst/>
            </c:spPr>
          </c:dPt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comparison'!$C$3:$C$7</c:f>
              <c:numCache>
                <c:formatCode>General</c:formatCode>
                <c:ptCount val="5"/>
                <c:pt idx="0">
                  <c:v>152.760587790224</c:v>
                </c:pt>
                <c:pt idx="1">
                  <c:v>338.774146449631</c:v>
                </c:pt>
                <c:pt idx="2">
                  <c:v>384.7801494722124</c:v>
                </c:pt>
                <c:pt idx="3">
                  <c:v>429.19973920385</c:v>
                </c:pt>
                <c:pt idx="4">
                  <c:v>427.160132308792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830889968"/>
        <c:axId val="830891744"/>
      </c:barChart>
      <c:catAx>
        <c:axId val="83088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0891744"/>
        <c:crosses val="autoZero"/>
        <c:auto val="1"/>
        <c:lblAlgn val="ctr"/>
        <c:lblOffset val="100"/>
        <c:noMultiLvlLbl val="0"/>
      </c:catAx>
      <c:valAx>
        <c:axId val="83089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r-IN" sz="1000" b="0" i="0" baseline="0" dirty="0">
                    <a:effectLst/>
                  </a:rPr>
                  <a:t>[kg-CO2-eq</a:t>
                </a:r>
                <a:r>
                  <a:rPr lang="mr-IN" sz="1000" b="0" i="0" baseline="0" dirty="0" smtClean="0">
                    <a:effectLst/>
                  </a:rPr>
                  <a:t>.</a:t>
                </a:r>
                <a:r>
                  <a:rPr lang="de-CH" sz="1000" b="0" i="0" baseline="0" dirty="0" smtClean="0">
                    <a:effectLst/>
                  </a:rPr>
                  <a:t>/m</a:t>
                </a:r>
                <a:r>
                  <a:rPr lang="de-CH" sz="1000" b="0" i="0" baseline="30000" dirty="0" smtClean="0">
                    <a:effectLst/>
                  </a:rPr>
                  <a:t>3</a:t>
                </a:r>
                <a:r>
                  <a:rPr lang="mr-IN" sz="1000" b="0" i="0" baseline="0" dirty="0" smtClean="0">
                    <a:effectLst/>
                  </a:rPr>
                  <a:t>]</a:t>
                </a:r>
                <a:endParaRPr lang="mr-IN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088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b="0" i="0" baseline="0" dirty="0">
                <a:effectLst/>
              </a:rPr>
              <a:t>GWP </a:t>
            </a:r>
            <a:r>
              <a:rPr lang="de-DE" sz="1800" b="0" i="0" baseline="0" dirty="0" err="1">
                <a:effectLst/>
              </a:rPr>
              <a:t>of</a:t>
            </a:r>
            <a:r>
              <a:rPr lang="de-DE" sz="1800" b="0" i="0" baseline="0" dirty="0">
                <a:effectLst/>
              </a:rPr>
              <a:t> 1 m</a:t>
            </a:r>
            <a:r>
              <a:rPr lang="de-DE" sz="1800" b="0" i="0" baseline="30000" dirty="0">
                <a:effectLst/>
              </a:rPr>
              <a:t>3</a:t>
            </a:r>
            <a:r>
              <a:rPr lang="de-DE" sz="1800" b="0" i="0" baseline="0" dirty="0">
                <a:effectLst/>
              </a:rPr>
              <a:t> </a:t>
            </a:r>
            <a:r>
              <a:rPr lang="de-DE" sz="1800" b="0" i="0" baseline="0" dirty="0" err="1">
                <a:effectLst/>
              </a:rPr>
              <a:t>concrete</a:t>
            </a:r>
            <a:endParaRPr lang="de-DE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9"/>
          <c:order val="0"/>
          <c:tx>
            <c:strRef>
              <c:f>'Material level GWP comparison'!$D$2</c:f>
              <c:strCache>
                <c:ptCount val="1"/>
                <c:pt idx="0">
                  <c:v>Ordinary concrete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comparison'!$D$3:$D$7</c:f>
              <c:numCache>
                <c:formatCode>General</c:formatCode>
                <c:ptCount val="5"/>
                <c:pt idx="0">
                  <c:v>152.760587790224</c:v>
                </c:pt>
              </c:numCache>
            </c:numRef>
          </c:val>
        </c:ser>
        <c:ser>
          <c:idx val="10"/>
          <c:order val="1"/>
          <c:tx>
            <c:strRef>
              <c:f>'Material level GWP comparison'!$E$2</c:f>
              <c:strCache>
                <c:ptCount val="1"/>
                <c:pt idx="0">
                  <c:v>Lightweight concrete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comparison'!$E$3:$E$7</c:f>
              <c:numCache>
                <c:formatCode>General</c:formatCode>
                <c:ptCount val="5"/>
                <c:pt idx="1">
                  <c:v>338.774146449631</c:v>
                </c:pt>
                <c:pt idx="2">
                  <c:v>384.7801494722124</c:v>
                </c:pt>
                <c:pt idx="3">
                  <c:v>429.19973920385</c:v>
                </c:pt>
              </c:numCache>
            </c:numRef>
          </c:val>
        </c:ser>
        <c:ser>
          <c:idx val="0"/>
          <c:order val="2"/>
          <c:tx>
            <c:strRef>
              <c:f>'Material level GWP comparison'!$F$2</c:f>
              <c:strCache>
                <c:ptCount val="1"/>
                <c:pt idx="0">
                  <c:v>Cement</c:v>
                </c:pt>
              </c:strCache>
            </c:strRef>
          </c:tx>
          <c:spPr>
            <a:solidFill>
              <a:srgbClr val="DFBEDE"/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comparison'!$F$3:$F$7</c:f>
              <c:numCache>
                <c:formatCode>General</c:formatCode>
                <c:ptCount val="5"/>
                <c:pt idx="4">
                  <c:v>349.9983869874536</c:v>
                </c:pt>
              </c:numCache>
            </c:numRef>
          </c:val>
        </c:ser>
        <c:ser>
          <c:idx val="1"/>
          <c:order val="3"/>
          <c:tx>
            <c:strRef>
              <c:f>'Material level GWP comparison'!$G$2</c:f>
              <c:strCache>
                <c:ptCount val="1"/>
                <c:pt idx="0">
                  <c:v>Expanded glass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comparison'!$G$3:$G$7</c:f>
              <c:numCache>
                <c:formatCode>General</c:formatCode>
                <c:ptCount val="5"/>
                <c:pt idx="4">
                  <c:v>45.3110755041706</c:v>
                </c:pt>
              </c:numCache>
            </c:numRef>
          </c:val>
        </c:ser>
        <c:ser>
          <c:idx val="2"/>
          <c:order val="4"/>
          <c:tx>
            <c:strRef>
              <c:f>'Material level GWP comparison'!$H$2</c:f>
              <c:strCache>
                <c:ptCount val="1"/>
                <c:pt idx="0">
                  <c:v>Expanded clay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comparison'!$H$3:$H$7</c:f>
              <c:numCache>
                <c:formatCode>General</c:formatCode>
                <c:ptCount val="5"/>
                <c:pt idx="4">
                  <c:v>14.3451772589106</c:v>
                </c:pt>
              </c:numCache>
            </c:numRef>
          </c:val>
        </c:ser>
        <c:ser>
          <c:idx val="3"/>
          <c:order val="5"/>
          <c:tx>
            <c:strRef>
              <c:f>'Material level GWP comparison'!$I$2</c:f>
              <c:strCache>
                <c:ptCount val="1"/>
                <c:pt idx="0">
                  <c:v>Superplasticizer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comparison'!$I$3:$I$7</c:f>
              <c:numCache>
                <c:formatCode>General</c:formatCode>
                <c:ptCount val="5"/>
                <c:pt idx="4">
                  <c:v>9.59723512603899</c:v>
                </c:pt>
              </c:numCache>
            </c:numRef>
          </c:val>
        </c:ser>
        <c:ser>
          <c:idx val="4"/>
          <c:order val="6"/>
          <c:tx>
            <c:strRef>
              <c:f>'Material level GWP comparison'!$J$2</c:f>
              <c:strCache>
                <c:ptCount val="1"/>
                <c:pt idx="0">
                  <c:v>Cherry pits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comparison'!$J$3:$J$7</c:f>
              <c:numCache>
                <c:formatCode>General</c:formatCode>
                <c:ptCount val="5"/>
                <c:pt idx="4">
                  <c:v>6.10704629015263</c:v>
                </c:pt>
              </c:numCache>
            </c:numRef>
          </c:val>
        </c:ser>
        <c:ser>
          <c:idx val="5"/>
          <c:order val="7"/>
          <c:tx>
            <c:strRef>
              <c:f>'Material level GWP comparison'!$K$2</c:f>
              <c:strCache>
                <c:ptCount val="1"/>
                <c:pt idx="0">
                  <c:v>Lime filler</c:v>
                </c:pt>
              </c:strCache>
            </c:strRef>
          </c:tx>
          <c:spPr>
            <a:solidFill>
              <a:srgbClr val="009488"/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comparison'!$K$3:$K$7</c:f>
              <c:numCache>
                <c:formatCode>General</c:formatCode>
                <c:ptCount val="5"/>
                <c:pt idx="4">
                  <c:v>0.902984298913275</c:v>
                </c:pt>
              </c:numCache>
            </c:numRef>
          </c:val>
        </c:ser>
        <c:ser>
          <c:idx val="6"/>
          <c:order val="8"/>
          <c:tx>
            <c:strRef>
              <c:f>'Material level GWP comparison'!$L$2</c:f>
              <c:strCache>
                <c:ptCount val="1"/>
                <c:pt idx="0">
                  <c:v>Sawdust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comparison'!$L$3:$L$7</c:f>
              <c:numCache>
                <c:formatCode>General</c:formatCode>
                <c:ptCount val="5"/>
                <c:pt idx="4">
                  <c:v>0.544461135764203</c:v>
                </c:pt>
              </c:numCache>
            </c:numRef>
          </c:val>
        </c:ser>
        <c:ser>
          <c:idx val="7"/>
          <c:order val="9"/>
          <c:tx>
            <c:strRef>
              <c:f>'Material level GWP comparison'!$M$2</c:f>
              <c:strCache>
                <c:ptCount val="1"/>
                <c:pt idx="0">
                  <c:v>Sand</c:v>
                </c:pt>
              </c:strCache>
            </c:strRef>
          </c:tx>
          <c:spPr>
            <a:solidFill>
              <a:srgbClr val="D663DF"/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comparison'!$M$3:$M$7</c:f>
              <c:numCache>
                <c:formatCode>General</c:formatCode>
                <c:ptCount val="5"/>
                <c:pt idx="4">
                  <c:v>0.31451560433616</c:v>
                </c:pt>
              </c:numCache>
            </c:numRef>
          </c:val>
        </c:ser>
        <c:ser>
          <c:idx val="8"/>
          <c:order val="10"/>
          <c:tx>
            <c:strRef>
              <c:f>'Material level GWP comparison'!$N$2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rgbClr val="9888CE"/>
            </a:solidFill>
            <a:ln>
              <a:noFill/>
            </a:ln>
            <a:effectLst/>
          </c:spPr>
          <c:invertIfNegative val="0"/>
          <c:cat>
            <c:strRef>
              <c:f>'Material level GWP comparison'!$B$3:$B$7</c:f>
              <c:strCache>
                <c:ptCount val="5"/>
                <c:pt idx="0">
                  <c:v>C 30/37</c:v>
                </c:pt>
                <c:pt idx="1">
                  <c:v>LC 16/18</c:v>
                </c:pt>
                <c:pt idx="2">
                  <c:v>LC 12/13</c:v>
                </c:pt>
                <c:pt idx="3">
                  <c:v>LC 8/9</c:v>
                </c:pt>
                <c:pt idx="4">
                  <c:v>WooCon 6</c:v>
                </c:pt>
              </c:strCache>
            </c:strRef>
          </c:cat>
          <c:val>
            <c:numRef>
              <c:f>'Material level GWP comparison'!$N$3:$N$7</c:f>
              <c:numCache>
                <c:formatCode>General</c:formatCode>
                <c:ptCount val="5"/>
                <c:pt idx="4">
                  <c:v>0.0392501030515865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30929616"/>
        <c:axId val="830932368"/>
      </c:barChart>
      <c:catAx>
        <c:axId val="83092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0932368"/>
        <c:crosses val="autoZero"/>
        <c:auto val="1"/>
        <c:lblAlgn val="ctr"/>
        <c:lblOffset val="100"/>
        <c:noMultiLvlLbl val="0"/>
      </c:catAx>
      <c:valAx>
        <c:axId val="83093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mr-IN" sz="1000" b="0" i="0" baseline="0" dirty="0" smtClean="0">
                    <a:effectLst/>
                  </a:rPr>
                  <a:t>[kg-CO2-eq./m</a:t>
                </a:r>
                <a:r>
                  <a:rPr lang="mr-IN" sz="1000" b="0" i="0" baseline="30000" dirty="0" smtClean="0">
                    <a:effectLst/>
                  </a:rPr>
                  <a:t>3</a:t>
                </a:r>
                <a:r>
                  <a:rPr lang="mr-IN" sz="1000" b="0" i="0" baseline="0" dirty="0" smtClean="0">
                    <a:effectLst/>
                  </a:rPr>
                  <a:t>]</a:t>
                </a:r>
                <a:endParaRPr lang="mr-IN" sz="100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3092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/>
              <a:t>Cement sensitivty analysis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'Cement analysis'!$H$3</c:f>
              <c:strCache>
                <c:ptCount val="1"/>
                <c:pt idx="0">
                  <c:v>cement [kg]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'Cement analysis'!$I$2:$L$2</c:f>
              <c:strCache>
                <c:ptCount val="4"/>
                <c:pt idx="0">
                  <c:v>CEM I</c:v>
                </c:pt>
                <c:pt idx="1">
                  <c:v>CEM II</c:v>
                </c:pt>
                <c:pt idx="2">
                  <c:v>CEM III</c:v>
                </c:pt>
                <c:pt idx="3">
                  <c:v>CEM IV</c:v>
                </c:pt>
              </c:strCache>
            </c:strRef>
          </c:cat>
          <c:val>
            <c:numRef>
              <c:f>'Cement analysis'!$I$3:$L$3</c:f>
              <c:numCache>
                <c:formatCode>0</c:formatCode>
                <c:ptCount val="4"/>
                <c:pt idx="0">
                  <c:v>100.0</c:v>
                </c:pt>
                <c:pt idx="1">
                  <c:v>83.9805148812435</c:v>
                </c:pt>
                <c:pt idx="2">
                  <c:v>59.51597784189445</c:v>
                </c:pt>
                <c:pt idx="3">
                  <c:v>44.71011563361876</c:v>
                </c:pt>
              </c:numCache>
            </c:numRef>
          </c:val>
        </c:ser>
        <c:ser>
          <c:idx val="1"/>
          <c:order val="1"/>
          <c:tx>
            <c:strRef>
              <c:f>'Cement analysis'!$H$4</c:f>
              <c:strCache>
                <c:ptCount val="1"/>
                <c:pt idx="0">
                  <c:v>WooCon 6 [m3]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'Cement analysis'!$I$2:$L$2</c:f>
              <c:strCache>
                <c:ptCount val="4"/>
                <c:pt idx="0">
                  <c:v>CEM I</c:v>
                </c:pt>
                <c:pt idx="1">
                  <c:v>CEM II</c:v>
                </c:pt>
                <c:pt idx="2">
                  <c:v>CEM III</c:v>
                </c:pt>
                <c:pt idx="3">
                  <c:v>CEM IV</c:v>
                </c:pt>
              </c:strCache>
            </c:strRef>
          </c:cat>
          <c:val>
            <c:numRef>
              <c:f>'Cement analysis'!$I$4:$L$4</c:f>
              <c:numCache>
                <c:formatCode>0</c:formatCode>
                <c:ptCount val="4"/>
                <c:pt idx="0">
                  <c:v>100.0</c:v>
                </c:pt>
                <c:pt idx="1">
                  <c:v>86.87425602472145</c:v>
                </c:pt>
                <c:pt idx="2">
                  <c:v>66.8289672734638</c:v>
                </c:pt>
                <c:pt idx="3">
                  <c:v>54.69762035469256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401488"/>
        <c:axId val="902403808"/>
      </c:barChart>
      <c:catAx>
        <c:axId val="90240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02403808"/>
        <c:crosses val="autoZero"/>
        <c:auto val="1"/>
        <c:lblAlgn val="ctr"/>
        <c:lblOffset val="100"/>
        <c:noMultiLvlLbl val="0"/>
      </c:catAx>
      <c:valAx>
        <c:axId val="90240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[%]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0240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0DF1-1269-6D4A-9621-A3B8154A2E18}" type="datetimeFigureOut">
              <a:rPr lang="de-DE" smtClean="0">
                <a:latin typeface="Arial" panose="020B0604020202020204" pitchFamily="34" charset="0"/>
              </a:rPr>
              <a:t>14.11.19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67F9-0121-424E-BBD0-5352DCCD13D6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26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BCDB334D-D17F-49C4-91DD-37BB7E818209}" type="datetimeFigureOut">
              <a:rPr lang="de-CH" smtClean="0"/>
              <a:pPr/>
              <a:t>14.11.19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0" rIns="99040" bIns="495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0" tIns="49520" rIns="99040" bIns="495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A51C0C35-A9A2-4EFD-9BAF-1E52E29E03D1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359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is Wood concrete multifunctional LCA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LCA</a:t>
            </a:r>
            <a:r>
              <a:rPr lang="en-GB" baseline="0" dirty="0" smtClean="0"/>
              <a:t> = Life cycle assessment = tool to measure the environmental impact of something</a:t>
            </a:r>
          </a:p>
          <a:p>
            <a:r>
              <a:rPr lang="en-GB" baseline="0" dirty="0" smtClean="0"/>
              <a:t>Multifunctional: More than one function: Mechanical properties + insulation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5224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Explain SIA C30/37</a:t>
            </a:r>
          </a:p>
          <a:p>
            <a:endParaRPr lang="en-GB" baseline="0" dirty="0" smtClean="0"/>
          </a:p>
          <a:p>
            <a:r>
              <a:rPr lang="en-GB" baseline="0" dirty="0" smtClean="0"/>
              <a:t>Functional unit </a:t>
            </a:r>
            <a:r>
              <a:rPr lang="mr-IN" baseline="0" dirty="0" smtClean="0"/>
              <a:t>–</a:t>
            </a:r>
            <a:r>
              <a:rPr lang="en-GB" baseline="0" dirty="0" smtClean="0"/>
              <a:t> what do I compare</a:t>
            </a:r>
          </a:p>
          <a:p>
            <a:endParaRPr lang="en-GB" baseline="0" dirty="0" smtClean="0"/>
          </a:p>
          <a:p>
            <a:r>
              <a:rPr lang="en-GB" baseline="0" dirty="0" smtClean="0"/>
              <a:t>From now on I will proceed with WooCon 6</a:t>
            </a:r>
            <a:r>
              <a:rPr lang="mr-IN" baseline="0" dirty="0" smtClean="0"/>
              <a:t>…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2466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lighter the concrete the higher its GWP per volume (higher cement content)</a:t>
            </a:r>
          </a:p>
          <a:p>
            <a:endParaRPr lang="en-GB" dirty="0" smtClean="0"/>
          </a:p>
          <a:p>
            <a:r>
              <a:rPr lang="en-GB" dirty="0" smtClean="0"/>
              <a:t>C </a:t>
            </a:r>
            <a:r>
              <a:rPr lang="en-GB" dirty="0" smtClean="0">
                <a:sym typeface="Wingdings"/>
              </a:rPr>
              <a:t> higher</a:t>
            </a:r>
            <a:r>
              <a:rPr lang="en-GB" baseline="0" dirty="0" smtClean="0">
                <a:sym typeface="Wingdings"/>
              </a:rPr>
              <a:t> density and much higher strength</a:t>
            </a:r>
            <a:endParaRPr lang="en-GB" dirty="0" smtClean="0"/>
          </a:p>
          <a:p>
            <a:r>
              <a:rPr lang="en-GB" dirty="0" smtClean="0"/>
              <a:t>LC 16/18</a:t>
            </a:r>
            <a:r>
              <a:rPr lang="en-GB" baseline="0" dirty="0" smtClean="0"/>
              <a:t> &amp; 12/13</a:t>
            </a:r>
            <a:r>
              <a:rPr lang="en-GB" dirty="0" smtClean="0"/>
              <a:t> </a:t>
            </a:r>
            <a:r>
              <a:rPr lang="en-GB" dirty="0" smtClean="0">
                <a:sym typeface="Wingdings"/>
              </a:rPr>
              <a:t> slightly lower density and higher strength</a:t>
            </a:r>
          </a:p>
          <a:p>
            <a:r>
              <a:rPr lang="en-GB" dirty="0" smtClean="0">
                <a:sym typeface="Wingdings"/>
              </a:rPr>
              <a:t>LC 8/9  lower density and lower strength</a:t>
            </a:r>
          </a:p>
          <a:p>
            <a:endParaRPr lang="en-GB" dirty="0" smtClean="0">
              <a:sym typeface="Wingdings"/>
            </a:endParaRPr>
          </a:p>
          <a:p>
            <a:r>
              <a:rPr lang="en-GB" dirty="0" smtClean="0">
                <a:sym typeface="Wingdings"/>
              </a:rPr>
              <a:t>So overall WooCon is worse but in</a:t>
            </a:r>
            <a:r>
              <a:rPr lang="en-GB" baseline="0" dirty="0" smtClean="0">
                <a:sym typeface="Wingdings"/>
              </a:rPr>
              <a:t> the range of being </a:t>
            </a:r>
            <a:r>
              <a:rPr lang="en-GB" dirty="0" smtClean="0">
                <a:sym typeface="Wingdings"/>
              </a:rPr>
              <a:t>competitive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Sand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/>
              </a:rPr>
              <a:t> Scarcity of resources (</a:t>
            </a:r>
            <a:r>
              <a:rPr lang="en-GB" baseline="0" dirty="0" err="1" smtClean="0">
                <a:sym typeface="Wingdings"/>
              </a:rPr>
              <a:t>Espen</a:t>
            </a:r>
            <a:r>
              <a:rPr lang="en-GB" baseline="0" dirty="0" smtClean="0">
                <a:sym typeface="Wingdings"/>
              </a:rPr>
              <a:t> will confirm)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4426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Structural</a:t>
            </a:r>
            <a:r>
              <a:rPr lang="en-GB" baseline="0" dirty="0" smtClean="0"/>
              <a:t> level: 1 m^2 of slab instead of 1 m^3 of material</a:t>
            </a:r>
          </a:p>
          <a:p>
            <a:endParaRPr lang="en-GB" baseline="0" dirty="0" smtClean="0"/>
          </a:p>
          <a:p>
            <a:r>
              <a:rPr lang="en-GB" baseline="0" dirty="0" smtClean="0"/>
              <a:t>Adding multifunctionality </a:t>
            </a:r>
            <a:r>
              <a:rPr lang="en-GB" baseline="0" dirty="0" smtClean="0">
                <a:sym typeface="Wingdings"/>
              </a:rPr>
              <a:t> only small effect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6610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80%</a:t>
            </a:r>
            <a:r>
              <a:rPr lang="en-GB" baseline="0" dirty="0" smtClean="0"/>
              <a:t> of GWP comes from cement (CEM I) !!!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Other </a:t>
            </a:r>
            <a:r>
              <a:rPr lang="en-GB" dirty="0" smtClean="0"/>
              <a:t>optimisations of the mix design possible: Less expanded glass,</a:t>
            </a:r>
            <a:r>
              <a:rPr lang="en-GB" baseline="0" dirty="0" smtClean="0"/>
              <a:t> more sawdust (and sand)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259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Everything depends on functional </a:t>
            </a:r>
            <a:r>
              <a:rPr lang="en-GB" dirty="0" smtClean="0"/>
              <a:t>unit</a:t>
            </a:r>
          </a:p>
          <a:p>
            <a:endParaRPr lang="en-GB" dirty="0" smtClean="0"/>
          </a:p>
          <a:p>
            <a:r>
              <a:rPr lang="en-GB" dirty="0" smtClean="0"/>
              <a:t>Material level</a:t>
            </a:r>
          </a:p>
          <a:p>
            <a:r>
              <a:rPr lang="en-GB" dirty="0" smtClean="0"/>
              <a:t>Structural level</a:t>
            </a:r>
          </a:p>
          <a:p>
            <a:r>
              <a:rPr lang="en-GB" dirty="0" smtClean="0"/>
              <a:t>Global level </a:t>
            </a:r>
            <a:r>
              <a:rPr lang="en-GB" dirty="0" smtClean="0">
                <a:sym typeface="Wingdings"/>
              </a:rPr>
              <a:t></a:t>
            </a:r>
            <a:r>
              <a:rPr lang="en-GB" baseline="0" dirty="0" smtClean="0"/>
              <a:t> (1) Total structure</a:t>
            </a:r>
          </a:p>
          <a:p>
            <a:r>
              <a:rPr lang="en-GB" baseline="0" dirty="0" smtClean="0">
                <a:sym typeface="Wingdings"/>
              </a:rPr>
              <a:t>                     </a:t>
            </a:r>
            <a:r>
              <a:rPr lang="en-GB" baseline="0" dirty="0" smtClean="0"/>
              <a:t>(2) what if everybody uses WooCon?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39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WooCon = special concrete containing wood (sawdust) and bio-based materials (grape seeds, cherry pits,</a:t>
            </a:r>
            <a:r>
              <a:rPr lang="en-GB" baseline="0" dirty="0" smtClean="0"/>
              <a:t> </a:t>
            </a:r>
            <a:r>
              <a:rPr lang="en-GB" baseline="0" dirty="0" smtClean="0"/>
              <a:t>nutshell) = additives</a:t>
            </a:r>
            <a:endParaRPr lang="en-GB" baseline="0" dirty="0" smtClean="0"/>
          </a:p>
          <a:p>
            <a:r>
              <a:rPr lang="en-GB" baseline="0" dirty="0" smtClean="0"/>
              <a:t>In collaboration with HEIA Fribourg (Haute </a:t>
            </a:r>
            <a:r>
              <a:rPr lang="en-GB" baseline="0" dirty="0" err="1" smtClean="0"/>
              <a:t>école</a:t>
            </a:r>
            <a:r>
              <a:rPr lang="en-GB" baseline="0" dirty="0" smtClean="0"/>
              <a:t> of engineering and architecture Fribourg)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 was my job to do a LCA on WooCon in order to get a reference whether the product might be competitive from an environmental perspective and therefore suitable for the future construction market</a:t>
            </a:r>
            <a:r>
              <a:rPr lang="mr-IN" baseline="0" dirty="0" smtClean="0"/>
              <a:t>…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195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326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LCA = Tool to assess the</a:t>
            </a:r>
            <a:r>
              <a:rPr lang="en-GB" baseline="0" dirty="0" smtClean="0"/>
              <a:t> total environmental impact of something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1</a:t>
            </a:r>
            <a:r>
              <a:rPr lang="en-GB" dirty="0" smtClean="0"/>
              <a:t>. </a:t>
            </a:r>
            <a:r>
              <a:rPr lang="en-GB" dirty="0" smtClean="0"/>
              <a:t>Goals &amp; scope definition </a:t>
            </a:r>
            <a:r>
              <a:rPr lang="en-GB" dirty="0" smtClean="0">
                <a:sym typeface="Wingdings"/>
              </a:rPr>
              <a:t></a:t>
            </a:r>
            <a:r>
              <a:rPr lang="en-GB" baseline="0" dirty="0" smtClean="0"/>
              <a:t> </a:t>
            </a:r>
            <a:r>
              <a:rPr lang="en-GB" baseline="0" dirty="0" smtClean="0"/>
              <a:t>boundaries of the </a:t>
            </a:r>
            <a:r>
              <a:rPr lang="en-GB" baseline="0" dirty="0" smtClean="0"/>
              <a:t>system (FU)</a:t>
            </a:r>
            <a:endParaRPr lang="en-GB" baseline="0" dirty="0" smtClean="0"/>
          </a:p>
          <a:p>
            <a:r>
              <a:rPr lang="en-GB" baseline="0" dirty="0" smtClean="0"/>
              <a:t>2. Life-cycle inventory </a:t>
            </a:r>
            <a:r>
              <a:rPr lang="en-GB" baseline="0" dirty="0" smtClean="0">
                <a:sym typeface="Wingdings"/>
              </a:rPr>
              <a:t></a:t>
            </a:r>
            <a:r>
              <a:rPr lang="en-GB" baseline="0" dirty="0" smtClean="0"/>
              <a:t> data collection </a:t>
            </a:r>
            <a:r>
              <a:rPr lang="en-GB" baseline="0" dirty="0" smtClean="0"/>
              <a:t>(Input)</a:t>
            </a:r>
            <a:endParaRPr lang="en-GB" baseline="0" dirty="0" smtClean="0"/>
          </a:p>
          <a:p>
            <a:r>
              <a:rPr lang="en-GB" baseline="0" dirty="0" smtClean="0"/>
              <a:t>3. Impact assessment </a:t>
            </a:r>
            <a:r>
              <a:rPr lang="en-GB" baseline="0" dirty="0" smtClean="0">
                <a:sym typeface="Wingdings"/>
              </a:rPr>
              <a:t> environmental impact </a:t>
            </a:r>
            <a:r>
              <a:rPr lang="en-GB" baseline="0" dirty="0" smtClean="0">
                <a:sym typeface="Wingdings"/>
              </a:rPr>
              <a:t>(Output)</a:t>
            </a:r>
            <a:endParaRPr lang="en-GB" baseline="0" dirty="0" smtClean="0">
              <a:sym typeface="Wingdings"/>
            </a:endParaRPr>
          </a:p>
          <a:p>
            <a:r>
              <a:rPr lang="en-GB" baseline="0" dirty="0" smtClean="0">
                <a:sym typeface="Wingdings"/>
              </a:rPr>
              <a:t>4. </a:t>
            </a:r>
            <a:r>
              <a:rPr lang="en-GB" baseline="0" dirty="0" smtClean="0">
                <a:sym typeface="Wingdings"/>
              </a:rPr>
              <a:t>Interpretation</a:t>
            </a:r>
            <a:endParaRPr lang="en-GB" baseline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492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So 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exactly</a:t>
            </a:r>
            <a:r>
              <a:rPr lang="de-CH" dirty="0" smtClean="0"/>
              <a:t> am I </a:t>
            </a:r>
            <a:r>
              <a:rPr lang="de-CH" dirty="0" err="1" smtClean="0"/>
              <a:t>analysing</a:t>
            </a:r>
            <a:r>
              <a:rPr lang="de-CH" baseline="0" dirty="0" smtClean="0"/>
              <a:t>?</a:t>
            </a:r>
            <a:endParaRPr lang="de-CH" dirty="0" smtClean="0"/>
          </a:p>
          <a:p>
            <a:endParaRPr lang="en-GB" dirty="0" smtClean="0"/>
          </a:p>
          <a:p>
            <a:r>
              <a:rPr lang="en-GB" dirty="0" smtClean="0"/>
              <a:t>It's all about the FU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172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So 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exactly</a:t>
            </a:r>
            <a:r>
              <a:rPr lang="de-CH" dirty="0" smtClean="0"/>
              <a:t> am I </a:t>
            </a:r>
            <a:r>
              <a:rPr lang="de-CH" dirty="0" err="1" smtClean="0"/>
              <a:t>analysing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with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my</a:t>
            </a:r>
            <a:r>
              <a:rPr lang="de-CH" baseline="0" dirty="0" smtClean="0"/>
              <a:t> LCA</a:t>
            </a:r>
            <a:endParaRPr lang="de-CH" dirty="0" smtClean="0"/>
          </a:p>
          <a:p>
            <a:endParaRPr lang="en-GB" dirty="0" smtClean="0"/>
          </a:p>
          <a:p>
            <a:r>
              <a:rPr lang="en-GB" dirty="0" smtClean="0"/>
              <a:t>It's all about the FU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486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MATERIAL LEVEL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Concrete: Aggregates (stone, gravel, sand) &amp; paste (cement, water, additives, admixtures)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There are no real aggregates!</a:t>
            </a:r>
          </a:p>
          <a:p>
            <a:r>
              <a:rPr lang="en-GB" baseline="0" dirty="0" smtClean="0"/>
              <a:t>Just paste with lots of additives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177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It’s not rocket science and I</a:t>
            </a:r>
            <a:r>
              <a:rPr lang="en-GB" baseline="0" dirty="0" smtClean="0"/>
              <a:t> c</a:t>
            </a:r>
            <a:r>
              <a:rPr lang="en-GB" dirty="0" smtClean="0"/>
              <a:t>an’t focus on modelling too much, I just want to let you know the key things: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Normal materials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/>
              </a:rPr>
              <a:t> </a:t>
            </a:r>
            <a:r>
              <a:rPr lang="en-GB" baseline="0" dirty="0" err="1" smtClean="0">
                <a:sym typeface="Wingdings"/>
              </a:rPr>
              <a:t>SimaPro</a:t>
            </a:r>
            <a:r>
              <a:rPr lang="en-GB" baseline="0" dirty="0" smtClean="0">
                <a:sym typeface="Wingdings"/>
              </a:rPr>
              <a:t> database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Biobased</a:t>
            </a:r>
            <a:r>
              <a:rPr lang="en-GB" dirty="0" smtClean="0"/>
              <a:t> materials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/>
              </a:rPr>
              <a:t></a:t>
            </a:r>
            <a:r>
              <a:rPr lang="en-GB" baseline="0" dirty="0" smtClean="0"/>
              <a:t> </a:t>
            </a:r>
            <a:r>
              <a:rPr lang="en-GB" dirty="0" smtClean="0"/>
              <a:t>More complicated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r>
              <a:rPr lang="en-GB" baseline="0" dirty="0" smtClean="0"/>
              <a:t>Key assumption: it’s a waste product (zero impact)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à"/>
              <a:tabLst/>
              <a:defRPr/>
            </a:pPr>
            <a:r>
              <a:rPr lang="en-GB" dirty="0" smtClean="0"/>
              <a:t>Only processes (Washing, Crushing, Drying,</a:t>
            </a:r>
            <a:r>
              <a:rPr lang="en-GB" baseline="0" dirty="0" smtClean="0"/>
              <a:t> Sorting, Transport)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9517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Focus</a:t>
            </a:r>
            <a:r>
              <a:rPr lang="en-GB" baseline="0" dirty="0" smtClean="0"/>
              <a:t> of this presentation: GWP (global warming </a:t>
            </a:r>
            <a:r>
              <a:rPr lang="en-GB" baseline="0" dirty="0" err="1" smtClean="0"/>
              <a:t>potention</a:t>
            </a:r>
            <a:r>
              <a:rPr lang="en-GB" baseline="0" dirty="0" smtClean="0"/>
              <a:t>) = [kg-CO2-eq.]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17 other impact categories measured with </a:t>
            </a:r>
            <a:r>
              <a:rPr lang="en-GB" baseline="0" dirty="0" err="1" smtClean="0"/>
              <a:t>SimaPro</a:t>
            </a:r>
            <a:r>
              <a:rPr lang="en-GB" baseline="0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Air and water pollutants, ozone depletion radiation, resource scarcity (land use, copper, oil), toxicity (Water, Land, Human health), acidification, biodiversity</a:t>
            </a:r>
          </a:p>
          <a:p>
            <a:endParaRPr lang="en-GB" dirty="0" smtClean="0"/>
          </a:p>
          <a:p>
            <a:r>
              <a:rPr lang="en-GB" dirty="0" smtClean="0"/>
              <a:t>GWP</a:t>
            </a:r>
            <a:r>
              <a:rPr lang="en-GB" dirty="0" smtClean="0"/>
              <a:t>: 79%</a:t>
            </a:r>
            <a:r>
              <a:rPr lang="en-GB" baseline="0" dirty="0" smtClean="0"/>
              <a:t> - 83% cement!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C0C35-A9A2-4EFD-9BAF-1E52E29E03D1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615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28.05.2019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Lukas </a:t>
            </a:r>
            <a:r>
              <a:rPr lang="en-GB" dirty="0" err="1"/>
              <a:t>Vögeli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4487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556277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5961767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</a:t>
            </a:r>
            <a:r>
              <a:rPr lang="en-GB" sz="1400" dirty="0" err="1">
                <a:solidFill>
                  <a:schemeClr val="tx1"/>
                </a:solidFill>
              </a:rPr>
              <a:t>foto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578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796921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471758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562096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58803764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53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43426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260099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84590122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8012074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</a:t>
            </a:r>
            <a:r>
              <a:rPr lang="en-GB" sz="1400" dirty="0" err="1">
                <a:solidFill>
                  <a:schemeClr val="tx1"/>
                </a:solidFill>
              </a:rPr>
              <a:t>foto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1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899916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3273340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3717295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352424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225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92653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73030368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49029171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6661794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</a:t>
            </a:r>
            <a:r>
              <a:rPr lang="en-GB" sz="1400" dirty="0" err="1">
                <a:solidFill>
                  <a:schemeClr val="tx1"/>
                </a:solidFill>
              </a:rPr>
              <a:t>foto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09829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41002461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66209820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12793120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11515238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8888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76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2066685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7779206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picture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2313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</a:t>
            </a:r>
            <a:r>
              <a:rPr lang="en-GB" sz="1400" dirty="0" err="1">
                <a:solidFill>
                  <a:schemeClr val="tx1"/>
                </a:solidFill>
              </a:rPr>
              <a:t>foto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5585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60221650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6605893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0645615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49647876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875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4107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97517808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63400408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</a:t>
            </a:r>
            <a:r>
              <a:rPr lang="en-GB" sz="1400" dirty="0" err="1">
                <a:solidFill>
                  <a:schemeClr val="tx1"/>
                </a:solidFill>
              </a:rPr>
              <a:t>foto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12314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28.05.2019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Lukas </a:t>
            </a:r>
            <a:r>
              <a:rPr lang="en-GB" dirty="0" err="1"/>
              <a:t>Vögeli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25021324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85242492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52005490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79235806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92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87508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3228770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61656635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</a:t>
            </a:r>
            <a:r>
              <a:rPr lang="en-GB" sz="1400" dirty="0" err="1">
                <a:solidFill>
                  <a:schemeClr val="tx1"/>
                </a:solidFill>
              </a:rPr>
              <a:t>foto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9150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12135133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28.05.2019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Lukas </a:t>
            </a:r>
            <a:r>
              <a:rPr lang="en-GB" dirty="0" err="1"/>
              <a:t>Vögeli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04682289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31685999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78104116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774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7968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0632589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16174986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</a:t>
            </a:r>
            <a:r>
              <a:rPr lang="en-GB" sz="1400" dirty="0" err="1">
                <a:solidFill>
                  <a:schemeClr val="tx1"/>
                </a:solidFill>
              </a:rPr>
              <a:t>foto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877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2475316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725194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28.05.2019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Lukas </a:t>
            </a:r>
            <a:r>
              <a:rPr lang="en-GB" dirty="0" err="1"/>
              <a:t>Vögeli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323850" y="620714"/>
            <a:ext cx="8496300" cy="79206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9712769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326852911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93218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4563876"/>
            <a:ext cx="8496300" cy="1673412"/>
          </a:xfrm>
          <a:solidFill>
            <a:schemeClr val="accent1"/>
          </a:solidFill>
        </p:spPr>
        <p:txBody>
          <a:bodyPr lIns="144000" tIns="108000" bIns="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3429000"/>
            <a:ext cx="8496300" cy="1152128"/>
          </a:xfrm>
          <a:solidFill>
            <a:schemeClr val="accent1"/>
          </a:solidFill>
        </p:spPr>
        <p:txBody>
          <a:bodyPr wrap="square" lIns="144000" tIns="72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323850" y="619200"/>
            <a:ext cx="8496300" cy="2809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2017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solidFill>
            <a:schemeClr val="accent1"/>
          </a:solidFill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solidFill>
            <a:schemeClr val="accent1"/>
          </a:solidFill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2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20180771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4823305"/>
            <a:ext cx="84963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23850" y="5809753"/>
            <a:ext cx="84963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77206958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3" name="Gerade Verbindung 12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auf das Symbol </a:t>
            </a:r>
            <a:r>
              <a:rPr lang="en-GB" dirty="0" err="1"/>
              <a:t>hinzufügen</a:t>
            </a:r>
            <a:r>
              <a:rPr lang="en-GB" dirty="0"/>
              <a:t> und in den </a:t>
            </a:r>
            <a:r>
              <a:rPr lang="en-GB" dirty="0" err="1"/>
              <a:t>Hintergrund</a:t>
            </a:r>
            <a:r>
              <a:rPr lang="en-GB" dirty="0"/>
              <a:t> </a:t>
            </a:r>
            <a:r>
              <a:rPr lang="en-GB" dirty="0" err="1"/>
              <a:t>stellen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50" y="620714"/>
            <a:ext cx="8496298" cy="465726"/>
          </a:xfrm>
          <a:solidFill>
            <a:schemeClr val="bg1"/>
          </a:solidFill>
          <a:ln>
            <a:noFill/>
          </a:ln>
        </p:spPr>
        <p:txBody>
          <a:bodyPr lIns="151200" tIns="90000" anchor="t" anchorCtr="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7" name="Rechteck 6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3850" y="1043999"/>
            <a:ext cx="8496299" cy="980063"/>
          </a:xfrm>
          <a:solidFill>
            <a:schemeClr val="bg1"/>
          </a:solidFill>
        </p:spPr>
        <p:txBody>
          <a:bodyPr wrap="square" lIns="144000" t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323850" y="6957490"/>
            <a:ext cx="84962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Change </a:t>
            </a:r>
            <a:r>
              <a:rPr lang="en-GB" sz="1400" dirty="0" err="1">
                <a:solidFill>
                  <a:schemeClr val="tx1"/>
                </a:solidFill>
              </a:rPr>
              <a:t>foto</a:t>
            </a:r>
            <a:r>
              <a:rPr lang="en-GB" sz="1400" baseline="0" dirty="0">
                <a:solidFill>
                  <a:schemeClr val="tx1"/>
                </a:solidFill>
              </a:rPr>
              <a:t>: Select picture – right click – change picture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4902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23850" y="2024064"/>
            <a:ext cx="8496300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70051390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23850" y="2024063"/>
            <a:ext cx="4104000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6016" y="2024063"/>
            <a:ext cx="4104134" cy="4213225"/>
          </a:xfrm>
        </p:spPr>
        <p:txBody>
          <a:bodyPr lIns="140400"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02300031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30536802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28.05.2019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Lukas </a:t>
            </a:r>
            <a:r>
              <a:rPr lang="en-GB" dirty="0" err="1"/>
              <a:t>Vögeli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1353896245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620713"/>
            <a:ext cx="8496300" cy="560786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a picture by dragging it onto the icon or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2688533805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1.12.2014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226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28.05.2019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Lukas </a:t>
            </a:r>
            <a:r>
              <a:rPr lang="en-GB" dirty="0" err="1"/>
              <a:t>Vögeli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5" name="Bild 4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306000"/>
            <a:ext cx="966978" cy="1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59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theme" Target="../theme/theme5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theme" Target="../theme/theme6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theme" Target="../theme/theme7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theme" Target="../theme/theme8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theme" Target="../theme/theme9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28.05.2019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Lukas </a:t>
            </a:r>
            <a:r>
              <a:rPr lang="en-GB" dirty="0" err="1"/>
              <a:t>Vögeli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0" baseline="0" dirty="0" smtClean="0"/>
              <a:t>Wood </a:t>
            </a:r>
            <a:r>
              <a:rPr lang="en-GB" sz="800" b="0" baseline="0" dirty="0"/>
              <a:t>Concrete multifunctional </a:t>
            </a:r>
            <a:r>
              <a:rPr lang="en-GB" sz="800" b="0" baseline="0" dirty="0" smtClean="0"/>
              <a:t>LCA</a:t>
            </a:r>
            <a:endParaRPr lang="en-GB" sz="800" b="0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6" r:id="rId4"/>
    <p:sldLayoutId id="2147483650" r:id="rId5"/>
    <p:sldLayoutId id="2147483652" r:id="rId6"/>
    <p:sldLayoutId id="2147483655" r:id="rId7"/>
    <p:sldLayoutId id="2147483665" r:id="rId8"/>
    <p:sldLayoutId id="214748366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r>
              <a:rPr lang="en-GB" sz="800" baseline="0" dirty="0"/>
              <a:t/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 </a:t>
            </a:r>
          </a:p>
        </p:txBody>
      </p:sp>
    </p:spTree>
    <p:extLst>
      <p:ext uri="{BB962C8B-B14F-4D97-AF65-F5344CB8AC3E}">
        <p14:creationId xmlns:p14="http://schemas.microsoft.com/office/powerpoint/2010/main" val="13492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r>
              <a:rPr lang="en-GB" sz="800" baseline="0" dirty="0"/>
              <a:t/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 </a:t>
            </a:r>
          </a:p>
        </p:txBody>
      </p:sp>
    </p:spTree>
    <p:extLst>
      <p:ext uri="{BB962C8B-B14F-4D97-AF65-F5344CB8AC3E}">
        <p14:creationId xmlns:p14="http://schemas.microsoft.com/office/powerpoint/2010/main" val="158641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r>
              <a:rPr lang="en-GB" sz="800" baseline="0" dirty="0"/>
              <a:t/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 </a:t>
            </a:r>
          </a:p>
        </p:txBody>
      </p:sp>
    </p:spTree>
    <p:extLst>
      <p:ext uri="{BB962C8B-B14F-4D97-AF65-F5344CB8AC3E}">
        <p14:creationId xmlns:p14="http://schemas.microsoft.com/office/powerpoint/2010/main" val="178417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0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r>
              <a:rPr lang="en-GB" sz="800" baseline="0" dirty="0"/>
              <a:t/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 </a:t>
            </a:r>
          </a:p>
        </p:txBody>
      </p:sp>
    </p:spTree>
    <p:extLst>
      <p:ext uri="{BB962C8B-B14F-4D97-AF65-F5344CB8AC3E}">
        <p14:creationId xmlns:p14="http://schemas.microsoft.com/office/powerpoint/2010/main" val="22132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2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r>
              <a:rPr lang="en-GB" sz="800" baseline="0" dirty="0"/>
              <a:t/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 </a:t>
            </a:r>
          </a:p>
        </p:txBody>
      </p:sp>
    </p:spTree>
    <p:extLst>
      <p:ext uri="{BB962C8B-B14F-4D97-AF65-F5344CB8AC3E}">
        <p14:creationId xmlns:p14="http://schemas.microsoft.com/office/powerpoint/2010/main" val="202101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4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r>
              <a:rPr lang="en-GB" sz="800" baseline="0" dirty="0"/>
              <a:t/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 </a:t>
            </a:r>
          </a:p>
        </p:txBody>
      </p:sp>
    </p:spTree>
    <p:extLst>
      <p:ext uri="{BB962C8B-B14F-4D97-AF65-F5344CB8AC3E}">
        <p14:creationId xmlns:p14="http://schemas.microsoft.com/office/powerpoint/2010/main" val="185308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6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r>
              <a:rPr lang="en-GB" sz="800" baseline="0" dirty="0"/>
              <a:t/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 </a:t>
            </a:r>
          </a:p>
        </p:txBody>
      </p:sp>
    </p:spTree>
    <p:extLst>
      <p:ext uri="{BB962C8B-B14F-4D97-AF65-F5344CB8AC3E}">
        <p14:creationId xmlns:p14="http://schemas.microsoft.com/office/powerpoint/2010/main" val="191346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8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 userDrawn="1"/>
        </p:nvGrpSpPr>
        <p:grpSpPr>
          <a:xfrm>
            <a:off x="-377675" y="-385093"/>
            <a:ext cx="9379990" cy="7159750"/>
            <a:chOff x="-377675" y="-385093"/>
            <a:chExt cx="9379990" cy="7159750"/>
          </a:xfrm>
        </p:grpSpPr>
        <p:cxnSp>
          <p:nvCxnSpPr>
            <p:cNvPr id="17" name="Gerade Verbindung 16"/>
            <p:cNvCxnSpPr/>
            <p:nvPr/>
          </p:nvCxnSpPr>
          <p:spPr>
            <a:xfrm rot="5400000">
              <a:off x="190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rot="5400000">
              <a:off x="8689266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>
            <a:xfrm>
              <a:off x="-377675" y="3427045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>
            <a:xfrm>
              <a:off x="-377675" y="762794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>
            <a:xfrm>
              <a:off x="-377675" y="6304951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>
            <a:xfrm>
              <a:off x="-377675" y="6237242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7746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5400000">
              <a:off x="44388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>
            <a:xfrm>
              <a:off x="-377675" y="619432"/>
              <a:ext cx="262800" cy="128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2020566"/>
              <a:ext cx="262289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>
              <a:off x="-377675" y="4831557"/>
              <a:ext cx="262800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0959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 rot="5400000">
              <a:off x="8870400" y="-254209"/>
              <a:ext cx="262800" cy="1031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>
            <a:off x="142874" y="152400"/>
            <a:ext cx="8859601" cy="612775"/>
            <a:chOff x="142874" y="152400"/>
            <a:chExt cx="8859601" cy="612775"/>
          </a:xfrm>
          <a:solidFill>
            <a:schemeClr val="accent1"/>
          </a:solidFill>
        </p:grpSpPr>
        <p:sp>
          <p:nvSpPr>
            <p:cNvPr id="24" name="Rechteck 23"/>
            <p:cNvSpPr/>
            <p:nvPr userDrawn="1"/>
          </p:nvSpPr>
          <p:spPr>
            <a:xfrm>
              <a:off x="142875" y="152400"/>
              <a:ext cx="8859600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hteck 24"/>
            <p:cNvSpPr/>
            <p:nvPr userDrawn="1"/>
          </p:nvSpPr>
          <p:spPr>
            <a:xfrm>
              <a:off x="142874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hteck 25"/>
            <p:cNvSpPr/>
            <p:nvPr userDrawn="1"/>
          </p:nvSpPr>
          <p:spPr>
            <a:xfrm>
              <a:off x="8814997" y="597693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7" name="Bild 18" descr="g_eth_logo_kurz_neg_Schutzraum.eps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  <p:sp>
        <p:nvSpPr>
          <p:cNvPr id="4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7937624" y="6308726"/>
            <a:ext cx="612068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1.12.2014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572000" y="6308726"/>
            <a:ext cx="3208613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First name Surname (edit via “Insert” &gt; “Header &amp; Footer”)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626351" y="6308726"/>
            <a:ext cx="266700" cy="4683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323850" y="2024064"/>
            <a:ext cx="8483938" cy="4213224"/>
          </a:xfrm>
          <a:prstGeom prst="rect">
            <a:avLst/>
          </a:prstGeom>
        </p:spPr>
        <p:txBody>
          <a:bodyPr vert="horz" lIns="140400" tIns="0" rIns="144000" bIns="0" rtlCol="0">
            <a:noAutofit/>
          </a:bodyPr>
          <a:lstStyle/>
          <a:p>
            <a:pPr lvl="0"/>
            <a:r>
              <a:rPr lang="en-GB" dirty="0" err="1"/>
              <a:t>Erste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8559849" y="6300190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7834508" y="6300189"/>
            <a:ext cx="105958" cy="468312"/>
          </a:xfrm>
          <a:prstGeom prst="rect">
            <a:avLst/>
          </a:prstGeom>
          <a:noFill/>
        </p:spPr>
        <p:txBody>
          <a:bodyPr wrap="none" lIns="36000" rIns="36000" rtlCol="0" anchor="ctr" anchorCtr="0">
            <a:noAutofit/>
          </a:bodyPr>
          <a:lstStyle/>
          <a:p>
            <a:pPr algn="ctr"/>
            <a:r>
              <a:rPr lang="en-GB" sz="800" dirty="0"/>
              <a:t>|</a:t>
            </a:r>
          </a:p>
        </p:txBody>
      </p:sp>
      <p:sp>
        <p:nvSpPr>
          <p:cNvPr id="2" name="Titelplatzhalter 1"/>
          <p:cNvSpPr>
            <a:spLocks noGrp="1"/>
          </p:cNvSpPr>
          <p:nvPr userDrawn="1">
            <p:ph type="title"/>
          </p:nvPr>
        </p:nvSpPr>
        <p:spPr bwMode="gray">
          <a:xfrm>
            <a:off x="323850" y="620714"/>
            <a:ext cx="8496300" cy="972000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54000" rIns="144000" bIns="0" rtlCol="0" anchor="t" anchorCtr="0">
            <a:no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324000" y="6308725"/>
            <a:ext cx="4248000" cy="459775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r>
              <a:rPr lang="en-GB" sz="800" b="1" dirty="0"/>
              <a:t>Placeholder for organisational unit name / logo</a:t>
            </a:r>
            <a:r>
              <a:rPr lang="en-GB" sz="800" baseline="0" dirty="0"/>
              <a:t/>
            </a:r>
            <a:br>
              <a:rPr lang="en-GB" sz="800" baseline="0" dirty="0"/>
            </a:br>
            <a:r>
              <a:rPr lang="en-GB" sz="800" baseline="0" dirty="0"/>
              <a:t>(edit in slide master via “View” &gt; “Slide Master”) </a:t>
            </a:r>
          </a:p>
        </p:txBody>
      </p:sp>
    </p:spTree>
    <p:extLst>
      <p:ext uri="{BB962C8B-B14F-4D97-AF65-F5344CB8AC3E}">
        <p14:creationId xmlns:p14="http://schemas.microsoft.com/office/powerpoint/2010/main" val="34262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04">
          <p15:clr>
            <a:srgbClr val="F26B43"/>
          </p15:clr>
        </p15:guide>
        <p15:guide id="2" pos="5556">
          <p15:clr>
            <a:srgbClr val="F26B43"/>
          </p15:clr>
        </p15:guide>
        <p15:guide id="3" pos="2880">
          <p15:clr>
            <a:srgbClr val="F26B43"/>
          </p15:clr>
        </p15:guide>
        <p15:guide id="4" orient="horz" pos="39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045">
          <p15:clr>
            <a:srgbClr val="F26B43"/>
          </p15:clr>
        </p15:guide>
        <p15:guide id="8" orient="horz" pos="3929">
          <p15:clr>
            <a:srgbClr val="F26B43"/>
          </p15:clr>
        </p15:guide>
        <p15:guide id="9" orient="horz" pos="1275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1" orient="horz" pos="42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Master </a:t>
            </a:r>
            <a:r>
              <a:rPr lang="en-GB" dirty="0" smtClean="0"/>
              <a:t>project FS19 by </a:t>
            </a:r>
            <a:r>
              <a:rPr lang="en-GB" dirty="0"/>
              <a:t>Lukas </a:t>
            </a:r>
            <a:r>
              <a:rPr lang="en-GB" dirty="0" err="1"/>
              <a:t>Vögeli</a:t>
            </a:r>
            <a:endParaRPr lang="en-GB" dirty="0"/>
          </a:p>
          <a:p>
            <a:r>
              <a:rPr lang="en-GB" dirty="0"/>
              <a:t>Assisted by Francesco </a:t>
            </a:r>
            <a:r>
              <a:rPr lang="en-GB" dirty="0" err="1"/>
              <a:t>Pittau</a:t>
            </a:r>
            <a:r>
              <a:rPr lang="en-GB" dirty="0"/>
              <a:t> under the chair of Guillaume </a:t>
            </a:r>
            <a:r>
              <a:rPr lang="en-GB" dirty="0" err="1"/>
              <a:t>Habert</a:t>
            </a:r>
            <a:endParaRPr lang="en-GB" dirty="0"/>
          </a:p>
          <a:p>
            <a:r>
              <a:rPr lang="en-GB" dirty="0"/>
              <a:t>In collaboration with HEIA Fribourg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Lukas </a:t>
            </a:r>
            <a:r>
              <a:rPr lang="en-GB" dirty="0" err="1"/>
              <a:t>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Wood </a:t>
            </a:r>
            <a:r>
              <a:rPr lang="en-GB" sz="2400" dirty="0"/>
              <a:t>Concrete multifunctional </a:t>
            </a:r>
            <a:r>
              <a:rPr lang="en-GB" sz="2400" dirty="0" smtClean="0"/>
              <a:t>LCA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8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34"/>
          <a:stretch>
            <a:fillRect/>
          </a:stretch>
        </p:blipFill>
        <p:spPr>
          <a:xfrm>
            <a:off x="323850" y="619200"/>
            <a:ext cx="8496300" cy="2809800"/>
          </a:xfrm>
        </p:spPr>
      </p:pic>
    </p:spTree>
    <p:extLst>
      <p:ext uri="{BB962C8B-B14F-4D97-AF65-F5344CB8AC3E}">
        <p14:creationId xmlns:p14="http://schemas.microsoft.com/office/powerpoint/2010/main" val="2060159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10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 level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smtClean="0"/>
              <a:t>Functional unit</a:t>
            </a:r>
            <a:endParaRPr lang="en-GB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496169"/>
              </p:ext>
            </p:extLst>
          </p:nvPr>
        </p:nvGraphicFramePr>
        <p:xfrm>
          <a:off x="323853" y="2566816"/>
          <a:ext cx="8496297" cy="2016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827"/>
                <a:gridCol w="625439"/>
                <a:gridCol w="722559"/>
                <a:gridCol w="722559"/>
                <a:gridCol w="722559"/>
                <a:gridCol w="722559"/>
                <a:gridCol w="722559"/>
                <a:gridCol w="722559"/>
                <a:gridCol w="722559"/>
                <a:gridCol w="722559"/>
                <a:gridCol w="722559"/>
              </a:tblGrid>
              <a:tr h="397217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06" marR="11106" marT="1110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06" marR="11106" marT="11106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WooCon 06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WooCon 10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WooCon 12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WooCon 13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WooCon 14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C 30/37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LC 16/18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LC 12/13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LC 8/9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88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 smtClean="0">
                          <a:effectLst/>
                        </a:rPr>
                        <a:t> Bulk density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[kg/m</a:t>
                      </a:r>
                      <a:r>
                        <a:rPr lang="en-GB" sz="1200" u="none" strike="noStrike" baseline="30000" noProof="0" dirty="0" smtClean="0">
                          <a:effectLst/>
                        </a:rPr>
                        <a:t>3</a:t>
                      </a:r>
                      <a:r>
                        <a:rPr lang="en-GB" sz="1200" u="none" strike="noStrike" noProof="0" dirty="0" smtClean="0">
                          <a:effectLst/>
                        </a:rPr>
                        <a:t>]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1411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1343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1360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1360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1318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2400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1200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noProof="0" dirty="0" smtClean="0">
                          <a:effectLst/>
                        </a:rPr>
                        <a:t>1100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noProof="0" dirty="0" smtClean="0">
                          <a:effectLst/>
                        </a:rPr>
                        <a:t>1000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1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 smtClean="0">
                          <a:effectLst/>
                        </a:rPr>
                        <a:t> Avg. compressive</a:t>
                      </a:r>
                      <a:endParaRPr lang="en-GB" sz="1200" u="none" strike="noStrike" baseline="0" noProof="0" dirty="0" smtClean="0">
                        <a:effectLst/>
                      </a:endParaRPr>
                    </a:p>
                    <a:p>
                      <a:pPr algn="l" fontAlgn="ctr"/>
                      <a:r>
                        <a:rPr lang="en-GB" sz="1200" u="none" strike="noStrike" baseline="0" noProof="0" dirty="0" smtClean="0">
                          <a:effectLst/>
                        </a:rPr>
                        <a:t> strength (cylinder)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[MPa]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18.0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18.9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13.6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12.9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14.0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38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24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20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16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noProof="0" dirty="0" smtClean="0">
                          <a:effectLst/>
                        </a:rPr>
                        <a:t> E-Modulus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effectLst/>
                        </a:rPr>
                        <a:t>[</a:t>
                      </a:r>
                      <a:r>
                        <a:rPr lang="en-GB" sz="1200" u="none" strike="noStrike" noProof="0" dirty="0" err="1" smtClean="0">
                          <a:effectLst/>
                        </a:rPr>
                        <a:t>GPa</a:t>
                      </a:r>
                      <a:r>
                        <a:rPr lang="en-GB" sz="1200" u="none" strike="noStrike" noProof="0" dirty="0" smtClean="0">
                          <a:effectLst/>
                        </a:rPr>
                        <a:t>]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9.1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8.5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6.1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6.5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6.2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33.6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15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12.5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noProof="0" dirty="0" smtClean="0">
                          <a:effectLst/>
                        </a:rPr>
                        <a:t>10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1106" marR="11106" marT="111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95536" y="4941168"/>
            <a:ext cx="4592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Functional unit: 1 m</a:t>
            </a:r>
            <a:r>
              <a:rPr lang="en-GB" sz="2400" baseline="30000" dirty="0">
                <a:solidFill>
                  <a:srgbClr val="7030A0"/>
                </a:solidFill>
              </a:rPr>
              <a:t>3</a:t>
            </a:r>
            <a:r>
              <a:rPr lang="en-GB" sz="2400" dirty="0" smtClean="0">
                <a:solidFill>
                  <a:srgbClr val="7030A0"/>
                </a:solidFill>
              </a:rPr>
              <a:t> of concrete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4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11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 comparison</a:t>
            </a:r>
            <a:endParaRPr lang="en-GB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422634"/>
              </p:ext>
            </p:extLst>
          </p:nvPr>
        </p:nvGraphicFramePr>
        <p:xfrm>
          <a:off x="323850" y="1340767"/>
          <a:ext cx="7128470" cy="496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6445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12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Material comparison</a:t>
            </a:r>
            <a:endParaRPr lang="en-GB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692526"/>
              </p:ext>
            </p:extLst>
          </p:nvPr>
        </p:nvGraphicFramePr>
        <p:xfrm>
          <a:off x="318779" y="1340768"/>
          <a:ext cx="8501371" cy="496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2731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Structural level</a:t>
            </a:r>
          </a:p>
          <a:p>
            <a:r>
              <a:rPr lang="en-GB" dirty="0" smtClean="0"/>
              <a:t>Thermal insulation</a:t>
            </a:r>
            <a:endParaRPr lang="en-GB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3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28.05.2019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14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Optimisation</a:t>
            </a:r>
            <a:endParaRPr lang="en-GB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844436"/>
              </p:ext>
            </p:extLst>
          </p:nvPr>
        </p:nvGraphicFramePr>
        <p:xfrm>
          <a:off x="323850" y="1412776"/>
          <a:ext cx="8496300" cy="482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20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WooCon potentially competitive</a:t>
            </a:r>
          </a:p>
          <a:p>
            <a:r>
              <a:rPr lang="en-GB" dirty="0" smtClean="0"/>
              <a:t>High uncertainties </a:t>
            </a:r>
            <a:r>
              <a:rPr lang="en-GB" dirty="0" smtClean="0"/>
              <a:t>for bio-based materials</a:t>
            </a:r>
            <a:endParaRPr lang="en-GB" dirty="0" smtClean="0"/>
          </a:p>
          <a:p>
            <a:r>
              <a:rPr lang="en-GB" dirty="0" smtClean="0"/>
              <a:t>FU is crucial</a:t>
            </a:r>
          </a:p>
          <a:p>
            <a:r>
              <a:rPr lang="en-GB" dirty="0" smtClean="0"/>
              <a:t>Optimisation takes time (iterative process)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6949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142875" y="152400"/>
            <a:ext cx="8858250" cy="612775"/>
            <a:chOff x="142875" y="152400"/>
            <a:chExt cx="8858250" cy="612775"/>
          </a:xfrm>
          <a:solidFill>
            <a:schemeClr val="accent1"/>
          </a:solidFill>
        </p:grpSpPr>
        <p:sp>
          <p:nvSpPr>
            <p:cNvPr id="9" name="Rechteck 8"/>
            <p:cNvSpPr/>
            <p:nvPr userDrawn="1"/>
          </p:nvSpPr>
          <p:spPr>
            <a:xfrm>
              <a:off x="142875" y="152400"/>
              <a:ext cx="8858250" cy="4683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142875" y="597694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hteck 10"/>
            <p:cNvSpPr/>
            <p:nvPr userDrawn="1"/>
          </p:nvSpPr>
          <p:spPr>
            <a:xfrm>
              <a:off x="8820150" y="597693"/>
              <a:ext cx="180975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Bild 18" descr="g_eth_logo_kurz_neg_Schutzraum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00" y="306000"/>
              <a:ext cx="971061" cy="1584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848908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ETH Zürich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Dr.</a:t>
            </a:r>
            <a:r>
              <a:rPr lang="en-GB" dirty="0"/>
              <a:t> Guillaume </a:t>
            </a:r>
            <a:r>
              <a:rPr lang="en-GB" dirty="0" err="1"/>
              <a:t>Habert</a:t>
            </a:r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Dr.</a:t>
            </a:r>
            <a:r>
              <a:rPr lang="en-GB" dirty="0"/>
              <a:t> Francesco </a:t>
            </a:r>
            <a:r>
              <a:rPr lang="en-GB" dirty="0" err="1"/>
              <a:t>Pittau</a:t>
            </a:r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Alina </a:t>
            </a:r>
            <a:r>
              <a:rPr lang="en-GB" dirty="0" err="1"/>
              <a:t>Galimshina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HEIA Fribourg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Daia</a:t>
            </a:r>
            <a:r>
              <a:rPr lang="en-GB" dirty="0"/>
              <a:t> Zwicky</a:t>
            </a:r>
          </a:p>
          <a:p>
            <a:pPr marL="0" lvl="0" indent="0">
              <a:spcBef>
                <a:spcPts val="0"/>
              </a:spcBef>
              <a:buClrTx/>
              <a:buNone/>
            </a:pPr>
            <a:r>
              <a:rPr lang="en-GB" dirty="0"/>
              <a:t>Adam Attila </a:t>
            </a:r>
            <a:r>
              <a:rPr lang="en-GB" dirty="0" err="1"/>
              <a:t>Meszes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15.11.2019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Lukas Vögeli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17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1173037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15.11.2019</a:t>
            </a:r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Lukas Vögeli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WooCon?</a:t>
            </a:r>
            <a:endParaRPr lang="en-GB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1"/>
          <a:stretch/>
        </p:blipFill>
        <p:spPr>
          <a:xfrm>
            <a:off x="323850" y="1268760"/>
            <a:ext cx="8496300" cy="50346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07983" y="5877272"/>
            <a:ext cx="939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© D. Zwicky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52806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Mechanical properties</a:t>
            </a:r>
          </a:p>
          <a:p>
            <a:r>
              <a:rPr lang="en-GB" dirty="0" smtClean="0"/>
              <a:t>Thermal properties</a:t>
            </a:r>
            <a:endParaRPr lang="en-GB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multifunctional?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659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28.05.2019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4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LCA?</a:t>
            </a:r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15" y="1340768"/>
            <a:ext cx="852056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Analysing and comparing WooCon on material level </a:t>
            </a:r>
            <a:r>
              <a:rPr lang="en-GB" dirty="0" smtClean="0">
                <a:sym typeface="Wingdings"/>
              </a:rPr>
              <a:t>Functional unit (FU): 1 m</a:t>
            </a:r>
            <a:r>
              <a:rPr lang="en-GB" baseline="30000" dirty="0" smtClean="0">
                <a:sym typeface="Wingdings"/>
              </a:rPr>
              <a:t>3</a:t>
            </a:r>
            <a:r>
              <a:rPr lang="en-GB" dirty="0" smtClean="0">
                <a:sym typeface="Wingdings"/>
              </a:rPr>
              <a:t> of concrete</a:t>
            </a:r>
            <a:endParaRPr lang="en-GB" dirty="0" smtClean="0"/>
          </a:p>
          <a:p>
            <a:r>
              <a:rPr lang="en-GB" dirty="0"/>
              <a:t>Analysing and comparing WooCon on </a:t>
            </a:r>
            <a:r>
              <a:rPr lang="en-GB" dirty="0" smtClean="0"/>
              <a:t>structural level Functional unit (FU): 1 m</a:t>
            </a:r>
            <a:r>
              <a:rPr lang="en-GB" baseline="30000" dirty="0" smtClean="0"/>
              <a:t>2</a:t>
            </a:r>
            <a:r>
              <a:rPr lang="en-GB" dirty="0" smtClean="0"/>
              <a:t> of slab</a:t>
            </a:r>
            <a:endParaRPr lang="en-GB" dirty="0"/>
          </a:p>
          <a:p>
            <a:r>
              <a:rPr lang="en-GB" dirty="0" smtClean="0"/>
              <a:t>Adding multifunctionality (thermal insulation)</a:t>
            </a:r>
          </a:p>
          <a:p>
            <a:r>
              <a:rPr lang="en-GB" dirty="0" smtClean="0"/>
              <a:t>Optimisation of material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5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965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80085"/>
                </a:solidFill>
              </a:rPr>
              <a:t>Analysing and comparing WooCon on material level </a:t>
            </a:r>
            <a:r>
              <a:rPr lang="en-GB" dirty="0" smtClean="0">
                <a:solidFill>
                  <a:srgbClr val="780085"/>
                </a:solidFill>
                <a:sym typeface="Wingdings"/>
              </a:rPr>
              <a:t>Functional unit (FU): 1 m</a:t>
            </a:r>
            <a:r>
              <a:rPr lang="en-GB" baseline="30000" dirty="0" smtClean="0">
                <a:solidFill>
                  <a:srgbClr val="780085"/>
                </a:solidFill>
                <a:sym typeface="Wingdings"/>
              </a:rPr>
              <a:t>3</a:t>
            </a:r>
            <a:r>
              <a:rPr lang="en-GB" dirty="0" smtClean="0">
                <a:solidFill>
                  <a:srgbClr val="780085"/>
                </a:solidFill>
                <a:sym typeface="Wingdings"/>
              </a:rPr>
              <a:t> of concrete</a:t>
            </a:r>
            <a:endParaRPr lang="en-GB" dirty="0" smtClean="0">
              <a:solidFill>
                <a:srgbClr val="780085"/>
              </a:solidFill>
            </a:endParaRPr>
          </a:p>
          <a:p>
            <a:r>
              <a:rPr lang="en-GB" dirty="0"/>
              <a:t>Analysing and comparing WooCon on </a:t>
            </a:r>
            <a:r>
              <a:rPr lang="en-GB" dirty="0" smtClean="0"/>
              <a:t>structural level Functional unit (FU): 1 m</a:t>
            </a:r>
            <a:r>
              <a:rPr lang="en-GB" baseline="30000" dirty="0" smtClean="0"/>
              <a:t>2</a:t>
            </a:r>
            <a:r>
              <a:rPr lang="en-GB" dirty="0" smtClean="0"/>
              <a:t> of slab</a:t>
            </a:r>
            <a:endParaRPr lang="en-GB" dirty="0"/>
          </a:p>
          <a:p>
            <a:r>
              <a:rPr lang="en-GB" dirty="0" smtClean="0"/>
              <a:t>Adding multifunctionality (thermal insulation)</a:t>
            </a:r>
          </a:p>
          <a:p>
            <a:r>
              <a:rPr lang="en-GB" dirty="0" smtClean="0"/>
              <a:t>Optimisation of material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6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316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WooCon mix design</a:t>
            </a:r>
            <a:endParaRPr lang="en-GB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566439"/>
              </p:ext>
            </p:extLst>
          </p:nvPr>
        </p:nvGraphicFramePr>
        <p:xfrm>
          <a:off x="323850" y="1340768"/>
          <a:ext cx="8496300" cy="4824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9895"/>
                <a:gridCol w="898520"/>
                <a:gridCol w="1149577"/>
                <a:gridCol w="1149577"/>
                <a:gridCol w="1149577"/>
                <a:gridCol w="1149577"/>
                <a:gridCol w="1149577"/>
              </a:tblGrid>
              <a:tr h="283796"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 smtClean="0">
                          <a:effectLst/>
                        </a:rPr>
                        <a:t>WooCon 06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WooCon 10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WooCon 12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>
                          <a:effectLst/>
                        </a:rPr>
                        <a:t>WooCon 13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WooCon 14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err="1">
                          <a:effectLst/>
                        </a:rPr>
                        <a:t>Cement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[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kg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m</a:t>
                      </a:r>
                      <a:r>
                        <a:rPr lang="de-CH" sz="1200" u="none" strike="noStrike" baseline="30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</a:rPr>
                        <a:t>ca</a:t>
                      </a:r>
                      <a:r>
                        <a:rPr lang="it-IT" sz="1100" u="none" strike="noStrike" dirty="0">
                          <a:effectLst/>
                        </a:rPr>
                        <a:t>. 475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475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475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475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475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err="1">
                          <a:effectLst/>
                        </a:rPr>
                        <a:t>Lime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filler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kg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m</a:t>
                      </a:r>
                      <a:r>
                        <a:rPr lang="de-CH" sz="1200" u="none" strike="noStrike" baseline="30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400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400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400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400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400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Sawdust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kg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m</a:t>
                      </a:r>
                      <a:r>
                        <a:rPr lang="de-CH" sz="1200" u="none" strike="noStrike" baseline="30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100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</a:rPr>
                        <a:t>ca</a:t>
                      </a:r>
                      <a:r>
                        <a:rPr lang="it-IT" sz="1100" u="none" strike="noStrike" dirty="0">
                          <a:effectLst/>
                        </a:rPr>
                        <a:t>. 100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100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100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ca. 100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Expanded glass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de-CH" sz="120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x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x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x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err="1">
                          <a:effectLst/>
                        </a:rPr>
                        <a:t>Water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de-CH" sz="120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x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x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Superplasticizer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de-CH" sz="120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Sand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[</a:t>
                      </a:r>
                      <a:r>
                        <a:rPr lang="de-CH" sz="1200" u="none" strike="noStrike" smtClean="0">
                          <a:effectLst/>
                          <a:latin typeface="+mn-lt"/>
                        </a:rPr>
                        <a:t>-</a:t>
                      </a: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 dirty="0">
                          <a:effectLst/>
                        </a:rPr>
                        <a:t>-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Expanded clay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[</a:t>
                      </a:r>
                      <a:r>
                        <a:rPr lang="de-CH" sz="1200" u="none" strike="noStrike" smtClean="0">
                          <a:effectLst/>
                          <a:latin typeface="+mn-lt"/>
                        </a:rPr>
                        <a:t>-</a:t>
                      </a: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Grape </a:t>
                      </a:r>
                      <a:r>
                        <a:rPr lang="de-DE" sz="1200" u="none" strike="noStrike" dirty="0" err="1">
                          <a:effectLst/>
                        </a:rPr>
                        <a:t>seeds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[</a:t>
                      </a:r>
                      <a:r>
                        <a:rPr lang="de-CH" sz="1200" u="none" strike="noStrike" smtClean="0">
                          <a:effectLst/>
                          <a:latin typeface="+mn-lt"/>
                        </a:rPr>
                        <a:t>-</a:t>
                      </a: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>
                          <a:effectLst/>
                        </a:rPr>
                        <a:t>x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>
                          <a:effectLst/>
                        </a:rPr>
                        <a:t>Cherry </a:t>
                      </a:r>
                      <a:r>
                        <a:rPr lang="de-DE" sz="1200" u="none" strike="noStrike" dirty="0" err="1">
                          <a:effectLst/>
                        </a:rPr>
                        <a:t>pits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[</a:t>
                      </a:r>
                      <a:r>
                        <a:rPr lang="de-CH" sz="1200" u="none" strike="noStrike" smtClean="0">
                          <a:effectLst/>
                          <a:latin typeface="+mn-lt"/>
                        </a:rPr>
                        <a:t>-</a:t>
                      </a: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 dirty="0">
                          <a:effectLst/>
                        </a:rPr>
                        <a:t>-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err="1">
                          <a:effectLst/>
                        </a:rPr>
                        <a:t>Nuthsell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de-CH" sz="1200" u="none" strike="noStrike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x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-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err="1">
                          <a:effectLst/>
                        </a:rPr>
                        <a:t>Saturated</a:t>
                      </a:r>
                      <a:r>
                        <a:rPr lang="de-DE" sz="1200" u="none" strike="noStrike" dirty="0">
                          <a:effectLst/>
                        </a:rPr>
                        <a:t> </a:t>
                      </a:r>
                      <a:r>
                        <a:rPr lang="de-DE" sz="1200" u="none" strike="noStrike" dirty="0" err="1">
                          <a:effectLst/>
                        </a:rPr>
                        <a:t>density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[kg/m</a:t>
                      </a:r>
                      <a:r>
                        <a:rPr lang="de-CH" sz="1200" u="none" strike="noStrike" baseline="30000" smtClean="0">
                          <a:effectLst/>
                          <a:latin typeface="+mn-lt"/>
                        </a:rPr>
                        <a:t>3</a:t>
                      </a:r>
                      <a:r>
                        <a:rPr lang="mr-IN" sz="1200" u="none" strike="noStrike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1660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1580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1600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1600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1550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Bulk density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[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kg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m</a:t>
                      </a:r>
                      <a:r>
                        <a:rPr lang="de-CH" sz="1200" u="none" strike="noStrike" baseline="30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1411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100" u="none" strike="noStrike">
                          <a:effectLst/>
                        </a:rPr>
                        <a:t>1343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1360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1360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u="none" strike="noStrike">
                          <a:effectLst/>
                        </a:rPr>
                        <a:t>1318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Compressive strength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[</a:t>
                      </a:r>
                      <a:r>
                        <a:rPr lang="mr-IN" sz="1200" u="none" strike="noStrike" dirty="0" smtClean="0">
                          <a:effectLst/>
                          <a:latin typeface="+mn-lt"/>
                        </a:rPr>
                        <a:t>M</a:t>
                      </a:r>
                      <a:r>
                        <a:rPr lang="de-CH" sz="1200" u="none" strike="noStrike" dirty="0" smtClean="0">
                          <a:effectLst/>
                          <a:latin typeface="+mn-lt"/>
                        </a:rPr>
                        <a:t>P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a</a:t>
                      </a:r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18.0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18.9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13.6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12.9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14.0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E-Modulus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[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G</a:t>
                      </a:r>
                      <a:r>
                        <a:rPr lang="de-CH" sz="1200" u="none" strike="noStrike" dirty="0" smtClean="0">
                          <a:effectLst/>
                          <a:latin typeface="+mn-lt"/>
                        </a:rPr>
                        <a:t>P</a:t>
                      </a:r>
                      <a:r>
                        <a:rPr lang="mr-IN" sz="1200" u="none" strike="noStrike" dirty="0" err="1" smtClean="0">
                          <a:effectLst/>
                          <a:latin typeface="+mn-lt"/>
                        </a:rPr>
                        <a:t>a</a:t>
                      </a:r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]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9.1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8.5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6.1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6.5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6.2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>
                          <a:effectLst/>
                        </a:rPr>
                        <a:t>Bio-based material</a:t>
                      </a:r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[M-%]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4.0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>
                          <a:effectLst/>
                        </a:rPr>
                        <a:t>2.3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>
                          <a:effectLst/>
                        </a:rPr>
                        <a:t>10.4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 dirty="0">
                          <a:effectLst/>
                        </a:rPr>
                        <a:t>10.2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u="none" strike="noStrike" dirty="0">
                          <a:effectLst/>
                        </a:rPr>
                        <a:t>6.6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323850" y="3933056"/>
            <a:ext cx="8496300" cy="810000"/>
          </a:xfrm>
          <a:prstGeom prst="rect">
            <a:avLst/>
          </a:prstGeom>
          <a:solidFill>
            <a:srgbClr val="78008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308661" y="2475056"/>
            <a:ext cx="8496300" cy="145800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339039" y="5877272"/>
            <a:ext cx="8496300" cy="288028"/>
          </a:xfrm>
          <a:prstGeom prst="rect">
            <a:avLst/>
          </a:prstGeom>
          <a:solidFill>
            <a:srgbClr val="78008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eck 9"/>
          <p:cNvSpPr/>
          <p:nvPr/>
        </p:nvSpPr>
        <p:spPr>
          <a:xfrm>
            <a:off x="316047" y="2197968"/>
            <a:ext cx="8496300" cy="288028"/>
          </a:xfrm>
          <a:prstGeom prst="rect">
            <a:avLst/>
          </a:prstGeom>
          <a:solidFill>
            <a:srgbClr val="78008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316047" y="1630284"/>
            <a:ext cx="8496300" cy="567684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10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LCA modelling</a:t>
            </a:r>
            <a:endParaRPr lang="en-GB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526846"/>
            <a:ext cx="4754880" cy="1487424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26" y="3253038"/>
            <a:ext cx="4339580" cy="28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39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15.11.2019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Lukas Vögeli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850" y="620714"/>
            <a:ext cx="8496300" cy="858116"/>
          </a:xfrm>
        </p:spPr>
        <p:txBody>
          <a:bodyPr/>
          <a:lstStyle/>
          <a:p>
            <a:r>
              <a:rPr lang="en-GB" dirty="0" smtClean="0"/>
              <a:t>WooCon GWP analysis</a:t>
            </a:r>
            <a:endParaRPr lang="en-GB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633429"/>
              </p:ext>
            </p:extLst>
          </p:nvPr>
        </p:nvGraphicFramePr>
        <p:xfrm>
          <a:off x="467544" y="1556792"/>
          <a:ext cx="8082148" cy="4529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8314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h_praesentation_4zu3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1 - Ex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677DA5"/>
        </a:accent3>
        <a:accent4>
          <a:srgbClr val="8B9CBA"/>
        </a:accent4>
        <a:accent5>
          <a:srgbClr val="AEBACF"/>
        </a:accent5>
        <a:accent6>
          <a:srgbClr val="D2D9E4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h_praesentation_4zu3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2 - Interne Kommunikation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838F70"/>
        </a:accent3>
        <a:accent4>
          <a:srgbClr val="A0A991"/>
        </a:accent4>
        <a:accent5>
          <a:srgbClr val="BDC4B3"/>
        </a:accent5>
        <a:accent6>
          <a:srgbClr val="DADE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3.xml><?xml version="1.0" encoding="utf-8"?>
<a:theme xmlns:a="http://schemas.openxmlformats.org/drawingml/2006/main" name="eth_praesentation_4zu3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3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5E99C9"/>
        </a:accent3>
        <a:accent4>
          <a:srgbClr val="84B1D6"/>
        </a:accent4>
        <a:accent5>
          <a:srgbClr val="AAC9E3"/>
        </a:accent5>
        <a:accent6>
          <a:srgbClr val="D0E1EF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4.xml><?xml version="1.0" encoding="utf-8"?>
<a:theme xmlns:a="http://schemas.openxmlformats.org/drawingml/2006/main" name="3_eth_praesentation_4zu3_ETH1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4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9FA465"/>
        </a:accent3>
        <a:accent4>
          <a:srgbClr val="B6B989"/>
        </a:accent4>
        <a:accent5>
          <a:srgbClr val="CCCFAD"/>
        </a:accent5>
        <a:accent6>
          <a:srgbClr val="E3E4D2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5.xml><?xml version="1.0" encoding="utf-8"?>
<a:theme xmlns:a="http://schemas.openxmlformats.org/drawingml/2006/main" name="eth_praesentation_4zu3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5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B4559A"/>
        </a:accent3>
        <a:accent4>
          <a:srgbClr val="C67DB2"/>
        </a:accent4>
        <a:accent5>
          <a:srgbClr val="D7A5C9"/>
        </a:accent5>
        <a:accent6>
          <a:srgbClr val="DFCDE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6.xml><?xml version="1.0" encoding="utf-8"?>
<a:theme xmlns:a="http://schemas.openxmlformats.org/drawingml/2006/main" name="eth_praesentation_4zu3_ETH6">
  <a:themeElements>
    <a:clrScheme name="ETH 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F6F64"/>
      </a:accent1>
      <a:accent2>
        <a:srgbClr val="86867D"/>
      </a:accent2>
      <a:accent3>
        <a:srgbClr val="9D9D96"/>
      </a:accent3>
      <a:accent4>
        <a:srgbClr val="B4B4AE"/>
      </a:accent4>
      <a:accent5>
        <a:srgbClr val="CBCBC7"/>
      </a:accent5>
      <a:accent6>
        <a:srgbClr val="E2E2E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6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6F6F64"/>
        </a:accent1>
        <a:accent2>
          <a:srgbClr val="86867D"/>
        </a:accent2>
        <a:accent3>
          <a:srgbClr val="9D9D96"/>
        </a:accent3>
        <a:accent4>
          <a:srgbClr val="B4B4AE"/>
        </a:accent4>
        <a:accent5>
          <a:srgbClr val="CBCBC7"/>
        </a:accent5>
        <a:accent6>
          <a:srgbClr val="E2E2E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7.xml><?xml version="1.0" encoding="utf-8"?>
<a:theme xmlns:a="http://schemas.openxmlformats.org/drawingml/2006/main" name="eth_praesentation_4zu3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7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C47470"/>
        </a:accent3>
        <a:accent4>
          <a:srgbClr val="D29492"/>
        </a:accent4>
        <a:accent5>
          <a:srgbClr val="E0B5B3"/>
        </a:accent5>
        <a:accent6>
          <a:srgbClr val="EED6D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8.xml><?xml version="1.0" encoding="utf-8"?>
<a:theme xmlns:a="http://schemas.openxmlformats.org/drawingml/2006/main" name="eth_praesentation_4zu3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8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52A5B8"/>
        </a:accent3>
        <a:accent4>
          <a:srgbClr val="7ABAC8"/>
        </a:accent4>
        <a:accent5>
          <a:srgbClr val="A3CFD9"/>
        </a:accent5>
        <a:accent6>
          <a:srgbClr val="CCE4E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ppt/theme/theme9.xml><?xml version="1.0" encoding="utf-8"?>
<a:theme xmlns:a="http://schemas.openxmlformats.org/drawingml/2006/main" name="eth_praesentation_4zu3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 9">
        <a:dk1>
          <a:sysClr val="windowText" lastClr="000000"/>
        </a:dk1>
        <a:lt1>
          <a:sysClr val="window" lastClr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B7935F"/>
        </a:accent3>
        <a:accent4>
          <a:srgbClr val="C8AC84"/>
        </a:accent4>
        <a:accent5>
          <a:srgbClr val="D9C6AA"/>
        </a:accent5>
        <a:accent6>
          <a:srgbClr val="EADFD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4zu3_ETH1_d" id="{13D4407A-1790-4B2E-BB8C-EB574A67D067}" vid="{4BFD40ED-96EC-464F-AA58-D037423ACD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eth_praesentation_4zu3_en</Template>
  <TotalTime>0</TotalTime>
  <Words>1085</Words>
  <Application>Microsoft Macintosh PowerPoint</Application>
  <PresentationFormat>Bildschirmpräsentation (4:3)</PresentationFormat>
  <Paragraphs>341</Paragraphs>
  <Slides>17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17</vt:i4>
      </vt:variant>
    </vt:vector>
  </HeadingPairs>
  <TitlesOfParts>
    <vt:vector size="30" baseType="lpstr">
      <vt:lpstr>Calibri</vt:lpstr>
      <vt:lpstr>Mangal</vt:lpstr>
      <vt:lpstr>Wingdings</vt:lpstr>
      <vt:lpstr>Arial</vt:lpstr>
      <vt:lpstr>eth_praesentation_4zu3_ETH1</vt:lpstr>
      <vt:lpstr>eth_praesentation_4zu3_ETH2</vt:lpstr>
      <vt:lpstr>eth_praesentation_4zu3_ETH3</vt:lpstr>
      <vt:lpstr>3_eth_praesentation_4zu3_ETH1</vt:lpstr>
      <vt:lpstr>eth_praesentation_4zu3_ETH5</vt:lpstr>
      <vt:lpstr>eth_praesentation_4zu3_ETH6</vt:lpstr>
      <vt:lpstr>eth_praesentation_4zu3_ETH7</vt:lpstr>
      <vt:lpstr>eth_praesentation_4zu3_ETH8</vt:lpstr>
      <vt:lpstr>eth_praesentation_4zu3_ETH9</vt:lpstr>
      <vt:lpstr>Wood Concrete multifunctional LCA </vt:lpstr>
      <vt:lpstr>What is WooCon?</vt:lpstr>
      <vt:lpstr>Why multifunctional?</vt:lpstr>
      <vt:lpstr>What is LCA?</vt:lpstr>
      <vt:lpstr>Objectives</vt:lpstr>
      <vt:lpstr>Objectives</vt:lpstr>
      <vt:lpstr>WooCon mix design</vt:lpstr>
      <vt:lpstr>LCA modelling</vt:lpstr>
      <vt:lpstr>WooCon GWP analysis</vt:lpstr>
      <vt:lpstr>Material level – Functional unit</vt:lpstr>
      <vt:lpstr>Material comparison</vt:lpstr>
      <vt:lpstr>Material comparison</vt:lpstr>
      <vt:lpstr>Outlook</vt:lpstr>
      <vt:lpstr>Optimisation</vt:lpstr>
      <vt:lpstr>Conclusion</vt:lpstr>
      <vt:lpstr>Thank you for your attention!</vt:lpstr>
      <vt:lpstr>Acknowledgement</vt:lpstr>
    </vt:vector>
  </TitlesOfParts>
  <Company/>
  <LinksUpToDate>false</LinksUpToDate>
  <SharedDoc>false</SharedDoc>
  <HyperlinkBase/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bDmBa55DUo@student.ethz.ch</dc:creator>
  <cp:lastModifiedBy>Microsoft Office-Anwender</cp:lastModifiedBy>
  <cp:revision>155</cp:revision>
  <cp:lastPrinted>2013-06-08T11:22:51Z</cp:lastPrinted>
  <dcterms:created xsi:type="dcterms:W3CDTF">2019-04-15T10:41:44Z</dcterms:created>
  <dcterms:modified xsi:type="dcterms:W3CDTF">2019-11-15T00:19:44Z</dcterms:modified>
</cp:coreProperties>
</file>