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mov" ContentType="video/quicktime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9144000" cy="6858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314"/>
    <p:restoredTop sz="87179"/>
  </p:normalViewPr>
  <p:slideViewPr>
    <p:cSldViewPr snapToGrid="0" snapToObjects="1">
      <p:cViewPr>
        <p:scale>
          <a:sx n="100" d="100"/>
          <a:sy n="100" d="100"/>
        </p:scale>
        <p:origin x="1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01531-2CA8-1941-8E42-930529736D50}" type="datetimeFigureOut">
              <a:rPr lang="en-GB" smtClean="0"/>
              <a:t>11/11/2015</a:t>
            </a:fld>
            <a:endParaRPr lang="en-GB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DFDDD-8FE4-E24F-B6F9-35F8CBEA02C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460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1DC88-0827-9943-93B6-C3B3C0BC1927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3425B-3895-0041-B921-9A2C81616F5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1154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3425B-3895-0041-B921-9A2C81616F5B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751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238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667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132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004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421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450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1730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663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6764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7226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8349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8A57D-B63F-FE44-861B-2057D2B2A942}" type="datetimeFigureOut">
              <a:rPr lang="es-ES" smtClean="0"/>
              <a:t>11/11/15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ADCAC-D7E6-024F-B82E-E41D35B6E60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774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5" Type="http://schemas.openxmlformats.org/officeDocument/2006/relationships/image" Target="../media/image11.tiff"/><Relationship Id="rId6" Type="http://schemas.openxmlformats.org/officeDocument/2006/relationships/image" Target="../media/image13.png"/><Relationship Id="rId7" Type="http://schemas.openxmlformats.org/officeDocument/2006/relationships/image" Target="../media/image12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Fast algorithm for contact detection</a:t>
            </a:r>
            <a:endParaRPr lang="en-GB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Presentation by Marc </a:t>
            </a:r>
            <a:r>
              <a:rPr lang="en-GB" dirty="0" err="1" smtClean="0"/>
              <a:t>Puigpinos</a:t>
            </a:r>
            <a:r>
              <a:rPr lang="en-GB" dirty="0" smtClean="0"/>
              <a:t> </a:t>
            </a:r>
            <a:r>
              <a:rPr lang="en-GB" dirty="0" err="1" smtClean="0"/>
              <a:t>Blazquez</a:t>
            </a:r>
            <a:endParaRPr lang="en-GB" dirty="0" smtClean="0"/>
          </a:p>
          <a:p>
            <a:r>
              <a:rPr lang="en-GB" dirty="0" smtClean="0"/>
              <a:t>Work done by Samuel </a:t>
            </a:r>
            <a:r>
              <a:rPr lang="en-GB" dirty="0" err="1" smtClean="0"/>
              <a:t>Canadell</a:t>
            </a:r>
            <a:r>
              <a:rPr lang="en-GB" dirty="0" smtClean="0"/>
              <a:t> &amp; Marc </a:t>
            </a:r>
            <a:r>
              <a:rPr lang="en-GB" dirty="0" err="1" smtClean="0"/>
              <a:t>Puigpinos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88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algorithm is much faster than the direct method.</a:t>
            </a:r>
          </a:p>
          <a:p>
            <a:r>
              <a:rPr lang="en-GB" dirty="0" smtClean="0"/>
              <a:t>Taking profit of </a:t>
            </a:r>
            <a:r>
              <a:rPr lang="en-GB" dirty="0" err="1" smtClean="0"/>
              <a:t>connectivities</a:t>
            </a:r>
            <a:r>
              <a:rPr lang="en-GB" dirty="0" smtClean="0"/>
              <a:t>, allow to classify nodes very fast.</a:t>
            </a:r>
          </a:p>
          <a:p>
            <a:pPr marL="0" indent="0">
              <a:buNone/>
            </a:pPr>
            <a:r>
              <a:rPr lang="en-GB" dirty="0" smtClean="0"/>
              <a:t>1 million nodes in less than a second.</a:t>
            </a:r>
          </a:p>
          <a:p>
            <a:r>
              <a:rPr lang="en-GB" dirty="0" smtClean="0"/>
              <a:t>The most difficult part is the elements classification. Interpolation is </a:t>
            </a:r>
          </a:p>
          <a:p>
            <a:pPr marL="0" indent="0">
              <a:buNone/>
            </a:pPr>
            <a:r>
              <a:rPr lang="en-GB" dirty="0" smtClean="0"/>
              <a:t>a bit faster than </a:t>
            </a:r>
            <a:r>
              <a:rPr lang="en-GB" dirty="0" err="1" smtClean="0"/>
              <a:t>remeshing</a:t>
            </a:r>
            <a:r>
              <a:rPr lang="en-GB" dirty="0" smtClean="0"/>
              <a:t>.</a:t>
            </a:r>
          </a:p>
          <a:p>
            <a:r>
              <a:rPr lang="en-GB" dirty="0" smtClean="0"/>
              <a:t>Memory drawbacks when working with high number of cubes. Over</a:t>
            </a:r>
          </a:p>
          <a:p>
            <a:pPr marL="0" indent="0">
              <a:buNone/>
            </a:pPr>
            <a:r>
              <a:rPr lang="en-GB" dirty="0" smtClean="0"/>
              <a:t>1GB. Probably it can be solved by using derived data types.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360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Introduction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483735"/>
              </a:xfrm>
            </p:spPr>
            <p:txBody>
              <a:bodyPr>
                <a:normAutofit/>
              </a:bodyPr>
              <a:lstStyle/>
              <a:p>
                <a:r>
                  <a:rPr lang="es-ES" dirty="0" err="1" smtClean="0"/>
                  <a:t>Problem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statement</a:t>
                </a:r>
                <a:r>
                  <a:rPr lang="es-ES" dirty="0" smtClean="0"/>
                  <a:t>: </a:t>
                </a:r>
                <a:r>
                  <a:rPr lang="es-ES" dirty="0" err="1" smtClean="0"/>
                  <a:t>Find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node</a:t>
                </a:r>
                <a:r>
                  <a:rPr lang="es-ES" dirty="0" smtClean="0"/>
                  <a:t> “i” </a:t>
                </a:r>
              </a:p>
              <a:p>
                <a:pPr marL="0" indent="0">
                  <a:buNone/>
                </a:pPr>
                <a:r>
                  <a:rPr lang="es-ES" dirty="0" err="1" smtClean="0"/>
                  <a:t>with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closest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projection</a:t>
                </a:r>
                <a:r>
                  <a:rPr lang="es-ES" dirty="0" smtClean="0"/>
                  <a:t> to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element</a:t>
                </a:r>
                <a:r>
                  <a:rPr lang="es-ES" dirty="0" smtClean="0"/>
                  <a:t> “e”.</a:t>
                </a:r>
              </a:p>
              <a:p>
                <a:r>
                  <a:rPr lang="es-ES" dirty="0" smtClean="0"/>
                  <a:t>Master: </a:t>
                </a:r>
                <a:r>
                  <a:rPr lang="es-ES" dirty="0" err="1" smtClean="0"/>
                  <a:t>nodes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cloud</a:t>
                </a:r>
                <a:r>
                  <a:rPr lang="es-ES" dirty="0" smtClean="0"/>
                  <a:t> (G1).</a:t>
                </a:r>
              </a:p>
              <a:p>
                <a:r>
                  <a:rPr lang="es-ES" dirty="0" smtClean="0"/>
                  <a:t>Slave: </a:t>
                </a:r>
                <a:r>
                  <a:rPr lang="es-ES" dirty="0" err="1" smtClean="0"/>
                  <a:t>elements</a:t>
                </a:r>
                <a:r>
                  <a:rPr lang="es-ES" dirty="0" smtClean="0"/>
                  <a:t> (G2).</a:t>
                </a:r>
              </a:p>
              <a:p>
                <a:r>
                  <a:rPr lang="es-ES" dirty="0" err="1" smtClean="0"/>
                  <a:t>Straight</a:t>
                </a:r>
                <a:r>
                  <a:rPr lang="es-ES" dirty="0" smtClean="0"/>
                  <a:t> forward </a:t>
                </a:r>
                <a:r>
                  <a:rPr lang="es-ES" dirty="0" err="1" smtClean="0"/>
                  <a:t>method</a:t>
                </a:r>
                <a:r>
                  <a:rPr lang="es-ES" dirty="0" smtClean="0"/>
                  <a:t>: compare </a:t>
                </a:r>
                <a:r>
                  <a:rPr lang="es-ES" dirty="0" err="1" smtClean="0"/>
                  <a:t>each</a:t>
                </a:r>
                <a:r>
                  <a:rPr lang="es-ES" dirty="0" smtClean="0"/>
                  <a:t> </a:t>
                </a:r>
              </a:p>
              <a:p>
                <a:pPr marL="0" indent="0">
                  <a:buNone/>
                </a:pPr>
                <a:r>
                  <a:rPr lang="es-ES" dirty="0" err="1" smtClean="0"/>
                  <a:t>node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with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each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element</a:t>
                </a:r>
                <a:r>
                  <a:rPr lang="es-ES" dirty="0" smtClean="0"/>
                  <a:t>.</a:t>
                </a:r>
              </a:p>
              <a:p>
                <a:r>
                  <a:rPr lang="es-ES" dirty="0" err="1" smtClean="0"/>
                  <a:t>Number</a:t>
                </a:r>
                <a:r>
                  <a:rPr lang="es-ES" dirty="0" smtClean="0"/>
                  <a:t> of </a:t>
                </a:r>
                <a:r>
                  <a:rPr lang="es-ES" dirty="0" err="1" smtClean="0"/>
                  <a:t>operations</a:t>
                </a:r>
                <a:r>
                  <a:rPr lang="es-ES" dirty="0" smtClean="0"/>
                  <a:t>: </a:t>
                </a:r>
                <a14:m>
                  <m:oMath xmlns:m="http://schemas.openxmlformats.org/officeDocument/2006/math">
                    <m:r>
                      <a:rPr lang="es-ES_tradnl" i="1">
                        <a:latin typeface="Cambria Math" charset="0"/>
                      </a:rPr>
                      <m:t>𝒪</m:t>
                    </m:r>
                    <m:r>
                      <a:rPr lang="es-ES_tradnl" i="1">
                        <a:latin typeface="Cambria Math" charset="0"/>
                      </a:rPr>
                      <m:t>(</m:t>
                    </m:r>
                    <m:sSub>
                      <m:sSubPr>
                        <m:ctrlPr>
                          <a:rPr lang="es-E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i="1">
                            <a:latin typeface="Cambria Math" charset="0"/>
                          </a:rPr>
                          <m:t>𝑛𝑛</m:t>
                        </m:r>
                      </m:e>
                      <m:sub>
                        <m:r>
                          <a:rPr lang="es-ES_tradnl" i="1">
                            <a:latin typeface="Cambria Math" charset="0"/>
                          </a:rPr>
                          <m:t>𝐺</m:t>
                        </m:r>
                        <m:r>
                          <a:rPr lang="es-ES_tradnl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s-ES_tradnl" i="1">
                        <a:latin typeface="Cambria Math" charset="0"/>
                      </a:rPr>
                      <m:t>·</m:t>
                    </m:r>
                    <m:sSub>
                      <m:sSubPr>
                        <m:ctrlPr>
                          <a:rPr lang="es-E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i="1">
                            <a:latin typeface="Cambria Math" charset="0"/>
                          </a:rPr>
                          <m:t>𝑛𝑒</m:t>
                        </m:r>
                      </m:e>
                      <m:sub>
                        <m:r>
                          <a:rPr lang="es-ES_tradnl" i="1">
                            <a:latin typeface="Cambria Math" charset="0"/>
                          </a:rPr>
                          <m:t>𝐺</m:t>
                        </m:r>
                        <m:r>
                          <a:rPr lang="es-ES_tradnl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s-ES_tradnl" i="1">
                        <a:latin typeface="Cambria Math" charset="0"/>
                      </a:rPr>
                      <m:t>)</m:t>
                    </m:r>
                  </m:oMath>
                </a14:m>
                <a:r>
                  <a:rPr lang="es-ES" dirty="0">
                    <a:effectLst/>
                  </a:rPr>
                  <a:t> </a:t>
                </a:r>
                <a:endParaRPr lang="es-ES" dirty="0" smtClean="0"/>
              </a:p>
              <a:p>
                <a:pPr marL="0" indent="0">
                  <a:buNone/>
                </a:pPr>
                <a:endParaRPr lang="es-ES" dirty="0"/>
              </a:p>
            </p:txBody>
          </p:sp>
        </mc:Choice>
        <mc:Fallback xmlns="">
          <p:sp>
            <p:nvSpPr>
              <p:cNvPr id="3" name="Marcador de contenid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483735"/>
              </a:xfrm>
              <a:blipFill rotWithShape="0">
                <a:blip r:embed="rId2"/>
                <a:stretch>
                  <a:fillRect l="-1217" t="-217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320" y="2604452"/>
            <a:ext cx="384048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Introduction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56960" y="1825625"/>
            <a:ext cx="5196840" cy="4351338"/>
          </a:xfrm>
        </p:spPr>
        <p:txBody>
          <a:bodyPr/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32" y="1690688"/>
            <a:ext cx="5604828" cy="40700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/>
              <p:cNvSpPr txBox="1"/>
              <p:nvPr/>
            </p:nvSpPr>
            <p:spPr>
              <a:xfrm>
                <a:off x="5816600" y="3016251"/>
                <a:ext cx="4942840" cy="543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charset="0"/>
                  <a:buChar char="•"/>
                </a:pPr>
                <a:r>
                  <a:rPr lang="es-ES_tradnl" sz="1400" dirty="0" smtClean="0"/>
                  <a:t>Intel® Core™ i5-2415M CPU @ 2.30GHZ</a:t>
                </a:r>
                <a:r>
                  <a:rPr lang="es-ES" sz="1400" dirty="0" smtClean="0">
                    <a:effectLst/>
                  </a:rPr>
                  <a:t> : </a:t>
                </a:r>
                <a:r>
                  <a:rPr lang="es-ES" sz="1400" dirty="0"/>
                  <a:t>0,142296903 </a:t>
                </a:r>
                <a:r>
                  <a:rPr lang="es-ES" sz="1400" dirty="0" err="1" smtClean="0"/>
                  <a:t>Gflops</a:t>
                </a:r>
                <a:endParaRPr lang="es-ES" sz="1400" dirty="0" smtClean="0"/>
              </a:p>
              <a:p>
                <a:pPr marL="285750" indent="-285750">
                  <a:buFont typeface="Arial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s-ES" sz="1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s-ES_tradnl" sz="1400" i="1">
                            <a:latin typeface="Cambria Math" charset="0"/>
                          </a:rPr>
                          <m:t>10</m:t>
                        </m:r>
                      </m:e>
                      <m:sup>
                        <m:r>
                          <a:rPr lang="es-ES_tradnl" sz="1400" i="1">
                            <a:latin typeface="Cambria Math" charset="0"/>
                          </a:rPr>
                          <m:t>11</m:t>
                        </m:r>
                      </m:sup>
                    </m:sSup>
                  </m:oMath>
                </a14:m>
                <a:r>
                  <a:rPr lang="es-ES" sz="1400" dirty="0">
                    <a:effectLst/>
                  </a:rPr>
                  <a:t> </a:t>
                </a:r>
                <a:r>
                  <a:rPr lang="es-ES" sz="1400" dirty="0" err="1" smtClean="0">
                    <a:effectLst/>
                  </a:rPr>
                  <a:t>operations</a:t>
                </a:r>
                <a:r>
                  <a:rPr lang="es-ES" sz="1400" dirty="0" smtClean="0">
                    <a:effectLst/>
                  </a:rPr>
                  <a:t> </a:t>
                </a:r>
                <a:r>
                  <a:rPr lang="es-ES" sz="1400" dirty="0" err="1" smtClean="0">
                    <a:effectLst/>
                  </a:rPr>
                  <a:t>for</a:t>
                </a:r>
                <a:r>
                  <a:rPr lang="es-ES" sz="14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sz="1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s-ES_tradnl" sz="1400" i="1">
                            <a:latin typeface="Cambria Math" charset="0"/>
                          </a:rPr>
                          <m:t>10</m:t>
                        </m:r>
                      </m:e>
                      <m:sup>
                        <m:r>
                          <a:rPr lang="es-ES_tradnl" sz="1400" b="0" i="1" smtClean="0">
                            <a:latin typeface="Cambria Math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s-ES" sz="1400" dirty="0" err="1" smtClean="0">
                    <a:effectLst/>
                  </a:rPr>
                  <a:t>nodes</a:t>
                </a:r>
                <a:r>
                  <a:rPr lang="es-ES" sz="1400" dirty="0" smtClean="0">
                    <a:effectLst/>
                  </a:rPr>
                  <a:t>: </a:t>
                </a:r>
                <a14:m>
                  <m:oMath xmlns:m="http://schemas.openxmlformats.org/officeDocument/2006/math">
                    <m:r>
                      <a:rPr lang="es-ES_tradnl" sz="14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≈12</m:t>
                    </m:r>
                  </m:oMath>
                </a14:m>
                <a:r>
                  <a:rPr lang="es-ES" sz="1400" dirty="0" smtClean="0"/>
                  <a:t> minutes</a:t>
                </a:r>
                <a:endParaRPr lang="es-ES" sz="1400" dirty="0"/>
              </a:p>
            </p:txBody>
          </p:sp>
        </mc:Choice>
        <mc:Fallback xmlns="">
          <p:sp>
            <p:nvSpPr>
              <p:cNvPr id="7" name="Cuadro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600" y="3016251"/>
                <a:ext cx="4942840" cy="543162"/>
              </a:xfrm>
              <a:prstGeom prst="rect">
                <a:avLst/>
              </a:prstGeom>
              <a:blipFill rotWithShape="0">
                <a:blip r:embed="rId3"/>
                <a:stretch>
                  <a:fillRect l="-123" t="-2247" b="-1123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75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Algorithm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7124700" cy="4930775"/>
              </a:xfrm>
            </p:spPr>
            <p:txBody>
              <a:bodyPr>
                <a:normAutofit/>
              </a:bodyPr>
              <a:lstStyle/>
              <a:p>
                <a:r>
                  <a:rPr lang="es-ES" dirty="0" smtClean="0"/>
                  <a:t>Compute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domain</a:t>
                </a:r>
                <a:endParaRPr lang="es-E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s-ES_tradnl" sz="1800" b="0" i="0" smtClean="0"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s-ES_tradnl" sz="1800">
                        <a:latin typeface="Cambria Math" charset="0"/>
                      </a:rPr>
                      <m:t>Ω</m:t>
                    </m:r>
                    <m:r>
                      <a:rPr lang="es-ES_tradnl" sz="1800" i="1">
                        <a:latin typeface="Cambria Math" charset="0"/>
                      </a:rPr>
                      <m:t> :={ </m:t>
                    </m:r>
                    <m:sSub>
                      <m:sSubPr>
                        <m:ctrlPr>
                          <a:rPr lang="es-ES" sz="18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1800" b="1" i="1">
                            <a:latin typeface="Cambria Math" charset="0"/>
                          </a:rPr>
                          <m:t>𝑷</m:t>
                        </m:r>
                      </m:e>
                      <m:sub>
                        <m:r>
                          <a:rPr lang="es-ES_tradnl" sz="1800" i="1">
                            <a:latin typeface="Cambria Math" charset="0"/>
                          </a:rPr>
                          <m:t>𝑚𝑖𝑛</m:t>
                        </m:r>
                      </m:sub>
                    </m:sSub>
                    <m:r>
                      <a:rPr lang="es-ES_tradnl" sz="1800" i="1">
                        <a:latin typeface="Cambria Math" charset="0"/>
                      </a:rPr>
                      <m:t>, </m:t>
                    </m:r>
                    <m:sSub>
                      <m:sSubPr>
                        <m:ctrlPr>
                          <a:rPr lang="es-ES" sz="18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1800" b="1" i="1">
                            <a:latin typeface="Cambria Math" charset="0"/>
                          </a:rPr>
                          <m:t>𝑷</m:t>
                        </m:r>
                      </m:e>
                      <m:sub>
                        <m:r>
                          <a:rPr lang="es-ES_tradnl" sz="1800" i="1">
                            <a:latin typeface="Cambria Math" charset="0"/>
                          </a:rPr>
                          <m:t>𝑚𝑎𝑥</m:t>
                        </m:r>
                      </m:sub>
                    </m:sSub>
                    <m:r>
                      <a:rPr lang="es-ES_tradnl" sz="1800" i="1">
                        <a:latin typeface="Cambria Math" charset="0"/>
                      </a:rPr>
                      <m:t> }</m:t>
                    </m:r>
                  </m:oMath>
                </a14:m>
                <a:r>
                  <a:rPr lang="es-ES" sz="1600" dirty="0">
                    <a:effectLst/>
                  </a:rPr>
                  <a:t> </a:t>
                </a:r>
                <a:r>
                  <a:rPr lang="es-ES" sz="1600" dirty="0" smtClean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ES" sz="18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1800" b="1" i="1">
                            <a:latin typeface="Cambria Math" charset="0"/>
                          </a:rPr>
                          <m:t>𝑷</m:t>
                        </m:r>
                      </m:e>
                      <m:sub>
                        <m:r>
                          <a:rPr lang="es-ES_tradnl" sz="1800" i="1">
                            <a:latin typeface="Cambria Math" charset="0"/>
                          </a:rPr>
                          <m:t>𝑚𝑖𝑛</m:t>
                        </m:r>
                      </m:sub>
                    </m:sSub>
                    <m:r>
                      <a:rPr lang="es-ES_tradnl" sz="1800" i="1">
                        <a:latin typeface="Cambria Math" charset="0"/>
                      </a:rPr>
                      <m:t>≔</m:t>
                    </m:r>
                    <m:d>
                      <m:dPr>
                        <m:begChr m:val="{"/>
                        <m:endChr m:val="}"/>
                        <m:ctrlPr>
                          <a:rPr lang="es-ES" sz="1800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ES" sz="1800" b="1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s-ES_tradnl" sz="1800" b="1" i="1">
                                <a:latin typeface="Cambria Math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s-ES_tradnl" sz="1800" i="1">
                                <a:latin typeface="Cambria Math" charset="0"/>
                              </a:rPr>
                              <m:t>𝑚𝑖𝑛</m:t>
                            </m:r>
                          </m:sub>
                        </m:sSub>
                        <m:r>
                          <a:rPr lang="es-ES_tradnl" sz="1800" b="1" i="1">
                            <a:latin typeface="Cambria Math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s-ES_tradnl" sz="1800">
                            <a:latin typeface="Cambria Math" charset="0"/>
                          </a:rPr>
                          <m:t>Ω</m:t>
                        </m:r>
                        <m:r>
                          <a:rPr lang="es-ES_tradnl" sz="1800">
                            <a:latin typeface="Cambria Math" charset="0"/>
                          </a:rPr>
                          <m:t> |</m:t>
                        </m:r>
                        <m:func>
                          <m:funcPr>
                            <m:ctrlPr>
                              <a:rPr lang="es-ES" sz="1800" i="1">
                                <a:latin typeface="Cambria Math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s-ES_tradnl" sz="1800">
                                <a:latin typeface="Cambria Math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es-ES" sz="1800" i="1">
                                    <a:latin typeface="Cambria Math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s-ES" sz="1800" i="1">
                                        <a:latin typeface="Cambria Math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𝑗</m:t>
                                    </m:r>
                                  </m:sup>
                                </m:sSubSup>
                                <m:r>
                                  <a:rPr lang="es-ES_tradnl" sz="1800" i="1">
                                    <a:latin typeface="Cambria Math" charset="0"/>
                                  </a:rPr>
                                  <m:t>, </m:t>
                                </m:r>
                                <m:sSubSup>
                                  <m:sSubSupPr>
                                    <m:ctrlPr>
                                      <a:rPr lang="es-ES" sz="1800" i="1">
                                        <a:latin typeface="Cambria Math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𝑗</m:t>
                                    </m:r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−1</m:t>
                                    </m:r>
                                  </m:sup>
                                </m:sSubSup>
                              </m:e>
                            </m:d>
                          </m:e>
                        </m:func>
                      </m:e>
                    </m:d>
                    <m:r>
                      <a:rPr lang="es-ES_tradnl" sz="1800" i="1">
                        <a:latin typeface="Cambria Math" charset="0"/>
                      </a:rPr>
                      <m:t> ∀ </m:t>
                    </m:r>
                    <m:r>
                      <a:rPr lang="es-ES_tradnl" sz="1800" i="1">
                        <a:latin typeface="Cambria Math" charset="0"/>
                      </a:rPr>
                      <m:t>𝑖</m:t>
                    </m:r>
                    <m:r>
                      <a:rPr lang="es-ES_tradnl" sz="1800" i="1">
                        <a:latin typeface="Cambria Math" charset="0"/>
                      </a:rPr>
                      <m:t>,</m:t>
                    </m:r>
                    <m:r>
                      <a:rPr lang="es-ES_tradnl" sz="1800" i="1">
                        <a:latin typeface="Cambria Math" charset="0"/>
                      </a:rPr>
                      <m:t>𝑗</m:t>
                    </m:r>
                  </m:oMath>
                </a14:m>
                <a:r>
                  <a:rPr lang="es-ES_tradnl" sz="1600" dirty="0"/>
                  <a:t> en </a:t>
                </a:r>
                <a14:m>
                  <m:oMath xmlns:m="http://schemas.openxmlformats.org/officeDocument/2006/math">
                    <m:r>
                      <a:rPr lang="es-ES_tradnl" sz="1600" i="1">
                        <a:latin typeface="Cambria Math" charset="0"/>
                      </a:rPr>
                      <m:t>𝑖</m:t>
                    </m:r>
                    <m:r>
                      <a:rPr lang="es-ES_tradnl" sz="1600" i="1">
                        <a:latin typeface="Cambria Math" charset="0"/>
                      </a:rPr>
                      <m:t>=1, 2, 3</m:t>
                    </m:r>
                  </m:oMath>
                </a14:m>
                <a:r>
                  <a:rPr lang="es-ES_tradnl" sz="1600" dirty="0"/>
                  <a:t> y </a:t>
                </a:r>
                <a14:m>
                  <m:oMath xmlns:m="http://schemas.openxmlformats.org/officeDocument/2006/math">
                    <m:r>
                      <a:rPr lang="es-ES_tradnl" sz="1600" i="1">
                        <a:latin typeface="Cambria Math" charset="0"/>
                      </a:rPr>
                      <m:t>𝑗</m:t>
                    </m:r>
                    <m:r>
                      <a:rPr lang="es-ES_tradnl" sz="1600" i="1">
                        <a:latin typeface="Cambria Math" charset="0"/>
                      </a:rPr>
                      <m:t>=1,…, </m:t>
                    </m:r>
                    <m:r>
                      <a:rPr lang="es-ES_tradnl" sz="1600" i="1">
                        <a:latin typeface="Cambria Math" charset="0"/>
                      </a:rPr>
                      <m:t>𝑛𝑛𝑜𝑑𝑒𝑠</m:t>
                    </m:r>
                  </m:oMath>
                </a14:m>
                <a:endParaRPr lang="es-ES" sz="16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ES" sz="18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1800" b="1" i="1">
                            <a:latin typeface="Cambria Math" charset="0"/>
                          </a:rPr>
                          <m:t>𝑷</m:t>
                        </m:r>
                      </m:e>
                      <m:sub>
                        <m:r>
                          <a:rPr lang="es-ES_tradnl" sz="1800" i="1">
                            <a:latin typeface="Cambria Math" charset="0"/>
                          </a:rPr>
                          <m:t>𝑚𝑎𝑥</m:t>
                        </m:r>
                      </m:sub>
                    </m:sSub>
                    <m:r>
                      <a:rPr lang="es-ES_tradnl" sz="1800" i="1">
                        <a:latin typeface="Cambria Math" charset="0"/>
                      </a:rPr>
                      <m:t>≔</m:t>
                    </m:r>
                    <m:d>
                      <m:dPr>
                        <m:begChr m:val="{"/>
                        <m:endChr m:val="}"/>
                        <m:ctrlPr>
                          <a:rPr lang="es-ES" sz="1800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ES" sz="1800" b="1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s-ES_tradnl" sz="1800" b="1" i="1">
                                <a:latin typeface="Cambria Math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s-ES_tradnl" sz="1800" i="1">
                                <a:latin typeface="Cambria Math" charset="0"/>
                              </a:rPr>
                              <m:t>𝑚𝑎𝑥</m:t>
                            </m:r>
                          </m:sub>
                        </m:sSub>
                        <m:r>
                          <a:rPr lang="es-ES_tradnl" sz="1800" b="1" i="1">
                            <a:latin typeface="Cambria Math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s-ES_tradnl" sz="1800">
                            <a:latin typeface="Cambria Math" charset="0"/>
                          </a:rPr>
                          <m:t>Ω</m:t>
                        </m:r>
                        <m:r>
                          <a:rPr lang="es-ES_tradnl" sz="1800">
                            <a:latin typeface="Cambria Math" charset="0"/>
                          </a:rPr>
                          <m:t> |</m:t>
                        </m:r>
                        <m:func>
                          <m:funcPr>
                            <m:ctrlPr>
                              <a:rPr lang="es-ES" sz="1800" i="1">
                                <a:latin typeface="Cambria Math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s-ES_tradnl" sz="1800">
                                <a:latin typeface="Cambria Math" charset="0"/>
                              </a:rPr>
                              <m:t>max</m:t>
                            </m:r>
                          </m:fName>
                          <m:e>
                            <m:d>
                              <m:dPr>
                                <m:ctrlPr>
                                  <a:rPr lang="es-ES" sz="1800" i="1">
                                    <a:latin typeface="Cambria Math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s-ES" sz="1800" i="1">
                                        <a:latin typeface="Cambria Math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𝑗</m:t>
                                    </m:r>
                                  </m:sup>
                                </m:sSubSup>
                                <m:r>
                                  <a:rPr lang="es-ES_tradnl" sz="1800" i="1">
                                    <a:latin typeface="Cambria Math" charset="0"/>
                                  </a:rPr>
                                  <m:t>, </m:t>
                                </m:r>
                                <m:sSubSup>
                                  <m:sSubSupPr>
                                    <m:ctrlPr>
                                      <a:rPr lang="es-ES" sz="1800" i="1">
                                        <a:latin typeface="Cambria Math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𝑗</m:t>
                                    </m:r>
                                    <m:r>
                                      <a:rPr lang="es-ES_tradnl" sz="1800" i="1">
                                        <a:latin typeface="Cambria Math" charset="0"/>
                                      </a:rPr>
                                      <m:t>−1</m:t>
                                    </m:r>
                                  </m:sup>
                                </m:sSubSup>
                              </m:e>
                            </m:d>
                          </m:e>
                        </m:func>
                      </m:e>
                    </m:d>
                    <m:r>
                      <a:rPr lang="es-ES_tradnl" sz="1800" i="1">
                        <a:latin typeface="Cambria Math" charset="0"/>
                      </a:rPr>
                      <m:t> ∀ </m:t>
                    </m:r>
                    <m:r>
                      <a:rPr lang="es-ES_tradnl" sz="1800" i="1">
                        <a:latin typeface="Cambria Math" charset="0"/>
                      </a:rPr>
                      <m:t>𝑖</m:t>
                    </m:r>
                    <m:r>
                      <a:rPr lang="es-ES_tradnl" sz="1800" i="1">
                        <a:latin typeface="Cambria Math" charset="0"/>
                      </a:rPr>
                      <m:t>,</m:t>
                    </m:r>
                    <m:r>
                      <a:rPr lang="es-ES_tradnl" sz="1800" i="1">
                        <a:latin typeface="Cambria Math" charset="0"/>
                      </a:rPr>
                      <m:t>𝑗</m:t>
                    </m:r>
                  </m:oMath>
                </a14:m>
                <a:r>
                  <a:rPr lang="es-ES_tradnl" sz="1600" dirty="0"/>
                  <a:t> en </a:t>
                </a:r>
                <a14:m>
                  <m:oMath xmlns:m="http://schemas.openxmlformats.org/officeDocument/2006/math">
                    <m:r>
                      <a:rPr lang="es-ES_tradnl" sz="1600" i="1">
                        <a:latin typeface="Cambria Math" charset="0"/>
                      </a:rPr>
                      <m:t>𝑖</m:t>
                    </m:r>
                    <m:r>
                      <a:rPr lang="es-ES_tradnl" sz="1600" i="1">
                        <a:latin typeface="Cambria Math" charset="0"/>
                      </a:rPr>
                      <m:t>=1, 2, 3</m:t>
                    </m:r>
                  </m:oMath>
                </a14:m>
                <a:r>
                  <a:rPr lang="es-ES_tradnl" sz="1600" dirty="0"/>
                  <a:t> y </a:t>
                </a:r>
                <a14:m>
                  <m:oMath xmlns:m="http://schemas.openxmlformats.org/officeDocument/2006/math">
                    <m:r>
                      <a:rPr lang="es-ES_tradnl" sz="1600" i="1">
                        <a:latin typeface="Cambria Math" charset="0"/>
                      </a:rPr>
                      <m:t>𝑗</m:t>
                    </m:r>
                    <m:r>
                      <a:rPr lang="es-ES_tradnl" sz="1600" b="0" i="1" smtClean="0">
                        <a:latin typeface="Cambria Math" charset="0"/>
                      </a:rPr>
                      <m:t>=</m:t>
                    </m:r>
                    <m:r>
                      <a:rPr lang="es-ES_tradnl" sz="1600" i="1">
                        <a:latin typeface="Cambria Math" charset="0"/>
                      </a:rPr>
                      <m:t>1,…, </m:t>
                    </m:r>
                    <m:r>
                      <a:rPr lang="es-ES_tradnl" sz="1600" i="1">
                        <a:latin typeface="Cambria Math" charset="0"/>
                      </a:rPr>
                      <m:t>𝑛𝑛𝑜𝑑𝑒𝑠</m:t>
                    </m:r>
                  </m:oMath>
                </a14:m>
                <a:endParaRPr lang="es-ES" sz="1600" dirty="0"/>
              </a:p>
              <a:p>
                <a:pPr marL="0" indent="0">
                  <a:buNone/>
                </a:pPr>
                <a:r>
                  <a:rPr lang="es-ES" dirty="0" err="1" smtClean="0"/>
                  <a:t>Where</a:t>
                </a:r>
                <a:r>
                  <a:rPr lang="es-ES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ES_tradnl" sz="1600" i="1">
                          <a:latin typeface="Cambria Math" charset="0"/>
                        </a:rPr>
                        <m:t>𝑛𝑜𝑑𝑒𝑠</m:t>
                      </m:r>
                      <m:r>
                        <a:rPr lang="es-ES_tradnl" sz="1600" b="0" i="1" smtClean="0">
                          <a:latin typeface="Cambria Math" charset="0"/>
                        </a:rPr>
                        <m:t> :</m:t>
                      </m:r>
                      <m:r>
                        <a:rPr lang="es-ES_tradnl" sz="1600" i="1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es-ES" sz="16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ES_tradnl" sz="1600" i="1">
                              <a:latin typeface="Cambria Math" charset="0"/>
                            </a:rPr>
                            <m:t>𝑛𝑜𝑑𝑜𝑠</m:t>
                          </m:r>
                        </m:e>
                        <m:sub>
                          <m:r>
                            <a:rPr lang="es-ES_tradnl" sz="1600" i="1">
                              <a:latin typeface="Cambria Math" charset="0"/>
                            </a:rPr>
                            <m:t>𝐺</m:t>
                          </m:r>
                          <m:r>
                            <a:rPr lang="es-ES_tradnl" sz="1600" i="1"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s-ES_tradnl" sz="1600" i="1">
                          <a:latin typeface="Cambria Math" charset="0"/>
                        </a:rPr>
                        <m:t> ⨁ </m:t>
                      </m:r>
                      <m:sSub>
                        <m:sSubPr>
                          <m:ctrlPr>
                            <a:rPr lang="es-ES" sz="16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ES_tradnl" sz="1600" i="1">
                              <a:latin typeface="Cambria Math" charset="0"/>
                            </a:rPr>
                            <m:t>𝑛𝑜𝑑𝑜𝑠</m:t>
                          </m:r>
                        </m:e>
                        <m:sub>
                          <m:r>
                            <a:rPr lang="es-ES_tradnl" sz="1600" b="0" i="1" smtClean="0">
                              <a:latin typeface="Cambria Math" charset="0"/>
                            </a:rPr>
                            <m:t>𝐺</m:t>
                          </m:r>
                          <m:r>
                            <a:rPr lang="es-ES_tradnl" sz="1600" b="0" i="1" smtClean="0">
                              <a:latin typeface="Cambria Math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s-ES" sz="16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ES_tradnl" sz="1600" b="0" i="1" smtClean="0">
                          <a:latin typeface="Cambria Math" charset="0"/>
                        </a:rPr>
                        <m:t>𝑛𝑛𝑜𝑑𝑒𝑠</m:t>
                      </m:r>
                      <m:r>
                        <a:rPr lang="es-ES_tradnl" sz="1600" b="0" i="1" smtClean="0">
                          <a:latin typeface="Cambria Math" charset="0"/>
                        </a:rPr>
                        <m:t>≔</m:t>
                      </m:r>
                      <m:r>
                        <a:rPr lang="es-ES_tradnl" sz="1600" b="0" i="1" smtClean="0">
                          <a:latin typeface="Cambria Math" charset="0"/>
                        </a:rPr>
                        <m:t>𝑙𝑒𝑛𝑔𝑡h</m:t>
                      </m:r>
                      <m:d>
                        <m:dPr>
                          <m:ctrlPr>
                            <a:rPr lang="es-ES_tradnl" sz="1600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s-ES_tradnl" sz="1600" b="0" i="1" smtClean="0">
                              <a:latin typeface="Cambria Math" charset="0"/>
                            </a:rPr>
                            <m:t>𝑛𝑜𝑑𝑒𝑠</m:t>
                          </m:r>
                        </m:e>
                      </m:d>
                    </m:oMath>
                  </m:oMathPara>
                </a14:m>
                <a:endParaRPr lang="es-ES_tradnl" sz="1600" b="0" dirty="0" smtClean="0"/>
              </a:p>
              <a:p>
                <a:pPr marL="0" indent="0">
                  <a:buNone/>
                </a:pPr>
                <a:r>
                  <a:rPr lang="es-ES" sz="1600" dirty="0" err="1" smtClean="0"/>
                  <a:t>Number</a:t>
                </a:r>
                <a:r>
                  <a:rPr lang="es-ES" sz="1600" dirty="0" smtClean="0"/>
                  <a:t> of </a:t>
                </a:r>
                <a:r>
                  <a:rPr lang="es-ES" sz="1600" dirty="0" err="1" smtClean="0"/>
                  <a:t>operations</a:t>
                </a:r>
                <a:r>
                  <a:rPr lang="es-ES" sz="1600" dirty="0" smtClean="0"/>
                  <a:t>: </a:t>
                </a:r>
                <a14:m>
                  <m:oMath xmlns:m="http://schemas.openxmlformats.org/officeDocument/2006/math">
                    <m:r>
                      <a:rPr lang="es-ES" sz="16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𝒪</m:t>
                    </m:r>
                    <m:r>
                      <a:rPr lang="es-ES_tradnl" sz="16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(</m:t>
                    </m:r>
                    <m:sSub>
                      <m:sSubPr>
                        <m:ctrlPr>
                          <a:rPr lang="en-US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es-ES_tradnl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𝑛𝑜𝑑𝑜𝑠</m:t>
                        </m:r>
                      </m:e>
                      <m:sub>
                        <m:r>
                          <a:rPr lang="es-ES_tradnl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𝐺</m:t>
                        </m:r>
                        <m:r>
                          <a:rPr lang="es-ES_tradnl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1</m:t>
                        </m:r>
                      </m:sub>
                    </m:sSub>
                    <m:r>
                      <a:rPr lang="es-ES_tradnl" sz="16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+</m:t>
                    </m:r>
                    <m:sSub>
                      <m:sSubPr>
                        <m:ctrlPr>
                          <a:rPr lang="en-US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es-ES_tradnl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𝑛𝑜𝑑𝑜𝑠</m:t>
                        </m:r>
                      </m:e>
                      <m:sub>
                        <m:r>
                          <a:rPr lang="es-ES_tradnl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𝐺</m:t>
                        </m:r>
                        <m:r>
                          <a:rPr lang="es-ES_tradnl" sz="16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2</m:t>
                        </m:r>
                      </m:sub>
                    </m:sSub>
                    <m:r>
                      <a:rPr lang="es-ES_tradnl" sz="16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)</m:t>
                    </m:r>
                  </m:oMath>
                </a14:m>
                <a:endParaRPr lang="es-ES" sz="1600" dirty="0"/>
              </a:p>
            </p:txBody>
          </p:sp>
        </mc:Choice>
        <mc:Fallback xmlns="">
          <p:sp>
            <p:nvSpPr>
              <p:cNvPr id="3" name="Marcador de contenid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7124700" cy="4930775"/>
              </a:xfrm>
              <a:blipFill rotWithShape="0">
                <a:blip r:embed="rId3"/>
                <a:stretch>
                  <a:fillRect l="-1798" t="-19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0" y="3556000"/>
            <a:ext cx="49530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2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Algorithm</a:t>
            </a:r>
            <a:endParaRPr lang="es-E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Marcador de contenido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s-ES" dirty="0" smtClean="0"/>
                  <a:t>Compute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number</a:t>
                </a:r>
                <a:r>
                  <a:rPr lang="es-ES" dirty="0" smtClean="0"/>
                  <a:t> of cubes</a:t>
                </a:r>
              </a:p>
              <a:p>
                <a:pPr marL="0" indent="0">
                  <a:buNone/>
                </a:pPr>
                <a:r>
                  <a:rPr lang="es-ES" dirty="0" smtClean="0"/>
                  <a:t>and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mesh</a:t>
                </a:r>
                <a:r>
                  <a:rPr lang="es-ES" dirty="0" smtClean="0"/>
                  <a:t> of cubes as:</a:t>
                </a:r>
                <a:endParaRPr lang="es-ES" sz="2000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20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ES_tradnl" sz="2000" i="1">
                              <a:latin typeface="Cambria Math" charset="0"/>
                            </a:rPr>
                            <m:t>𝑛</m:t>
                          </m:r>
                        </m:e>
                        <m:sub>
                          <m:r>
                            <a:rPr lang="es-ES_tradnl" sz="2000" i="1">
                              <a:latin typeface="Cambria Math" charset="0"/>
                            </a:rPr>
                            <m:t>𝑏</m:t>
                          </m:r>
                        </m:sub>
                      </m:sSub>
                      <m:r>
                        <a:rPr lang="es-ES_tradnl" sz="2000" i="1">
                          <a:latin typeface="Cambria Math" charset="0"/>
                        </a:rPr>
                        <m:t>= </m:t>
                      </m:r>
                      <m:sSub>
                        <m:sSubPr>
                          <m:ctrlPr>
                            <a:rPr lang="es-ES" sz="20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ES_tradnl" sz="2000" i="1">
                              <a:latin typeface="Cambria Math" charset="0"/>
                            </a:rPr>
                            <m:t>𝑛𝐷𝑖𝑣</m:t>
                          </m:r>
                        </m:e>
                        <m:sub>
                          <m:r>
                            <a:rPr lang="es-ES_tradnl" sz="2000" i="1">
                              <a:latin typeface="Cambria Math" charset="0"/>
                            </a:rPr>
                            <m:t>𝑥</m:t>
                          </m:r>
                        </m:sub>
                      </m:sSub>
                      <m:r>
                        <a:rPr lang="es-ES_tradnl" sz="2000" i="1">
                          <a:latin typeface="Cambria Math" charset="0"/>
                        </a:rPr>
                        <m:t>· </m:t>
                      </m:r>
                      <m:sSub>
                        <m:sSubPr>
                          <m:ctrlPr>
                            <a:rPr lang="es-ES" sz="20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ES_tradnl" sz="2000" i="1">
                              <a:latin typeface="Cambria Math" charset="0"/>
                            </a:rPr>
                            <m:t>𝑛𝐷𝑖𝑣</m:t>
                          </m:r>
                        </m:e>
                        <m:sub>
                          <m:r>
                            <a:rPr lang="es-ES_tradnl" sz="2000" i="1">
                              <a:latin typeface="Cambria Math" charset="0"/>
                            </a:rPr>
                            <m:t>𝑦</m:t>
                          </m:r>
                        </m:sub>
                      </m:sSub>
                      <m:r>
                        <a:rPr lang="es-ES_tradnl" sz="2000" i="1">
                          <a:latin typeface="Cambria Math" charset="0"/>
                        </a:rPr>
                        <m:t>· </m:t>
                      </m:r>
                      <m:sSub>
                        <m:sSubPr>
                          <m:ctrlPr>
                            <a:rPr lang="es-ES" sz="20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ES_tradnl" sz="2000" i="1">
                              <a:latin typeface="Cambria Math" charset="0"/>
                            </a:rPr>
                            <m:t>𝑛𝐷𝑖𝑣</m:t>
                          </m:r>
                        </m:e>
                        <m:sub>
                          <m:r>
                            <a:rPr lang="es-ES_tradnl" sz="2000" i="1">
                              <a:latin typeface="Cambria Math" charset="0"/>
                            </a:rPr>
                            <m:t>𝑧</m:t>
                          </m:r>
                        </m:sub>
                      </m:sSub>
                    </m:oMath>
                  </m:oMathPara>
                </a14:m>
                <a:endParaRPr lang="es-ES_tradnl" sz="2000" dirty="0" smtClean="0"/>
              </a:p>
              <a:p>
                <a:pPr marL="0" indent="0">
                  <a:buNone/>
                </a:pPr>
                <a:endParaRPr lang="es-ES" sz="2000" dirty="0"/>
              </a:p>
              <a:p>
                <a:r>
                  <a:rPr lang="es-ES" dirty="0" smtClean="0"/>
                  <a:t>Compute </a:t>
                </a:r>
                <a:r>
                  <a:rPr lang="es-ES" dirty="0" err="1" smtClean="0"/>
                  <a:t>the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two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points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that</a:t>
                </a:r>
                <a:r>
                  <a:rPr lang="es-ES" dirty="0" smtClean="0"/>
                  <a:t> </a:t>
                </a:r>
              </a:p>
              <a:p>
                <a:pPr marL="0" indent="0">
                  <a:buNone/>
                </a:pPr>
                <a:r>
                  <a:rPr lang="es-ES" smtClean="0"/>
                  <a:t>define </a:t>
                </a:r>
                <a:r>
                  <a:rPr lang="es-ES" dirty="0" smtClean="0"/>
                  <a:t>a cube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0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2000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s-ES_tradnl" sz="2000" b="0" i="1" smtClean="0">
                            <a:latin typeface="Cambria Math" charset="0"/>
                          </a:rPr>
                          <m:t>𝑚𝑖𝑛</m:t>
                        </m:r>
                      </m:sub>
                    </m:sSub>
                    <m:r>
                      <a:rPr lang="es-ES_tradnl" sz="2000" b="0" i="1" smtClean="0">
                        <a:latin typeface="Cambria Math" charset="0"/>
                      </a:rPr>
                      <m:t>, </m:t>
                    </m:r>
                    <m:sSub>
                      <m:sSubPr>
                        <m:ctrlPr>
                          <a:rPr lang="es-ES" sz="2000" i="1" dirty="0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2000" b="0" i="1" dirty="0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s-ES_tradnl" sz="2000" b="0" i="1" dirty="0" smtClean="0">
                            <a:latin typeface="Cambria Math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s-ES" dirty="0" smtClean="0"/>
                  <a:t>) </a:t>
                </a:r>
                <a:r>
                  <a:rPr lang="es-ES" dirty="0" err="1" smtClean="0"/>
                  <a:t>for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each</a:t>
                </a:r>
                <a:r>
                  <a:rPr lang="es-ES" dirty="0" smtClean="0"/>
                  <a:t> </a:t>
                </a:r>
                <a:r>
                  <a:rPr lang="es-ES" dirty="0" err="1" smtClean="0"/>
                  <a:t>one</a:t>
                </a:r>
                <a:r>
                  <a:rPr lang="es-ES" dirty="0" smtClean="0"/>
                  <a:t>.</a:t>
                </a:r>
              </a:p>
              <a:p>
                <a:pPr marL="0" indent="0">
                  <a:buNone/>
                </a:pPr>
                <a:r>
                  <a:rPr lang="es-ES" sz="1800" dirty="0"/>
                  <a:t>Number of </a:t>
                </a:r>
                <a:r>
                  <a:rPr lang="es-ES" sz="1800" dirty="0" err="1"/>
                  <a:t>operations</a:t>
                </a:r>
                <a:r>
                  <a:rPr lang="es-ES" sz="1800" dirty="0"/>
                  <a:t>: </a:t>
                </a:r>
                <a14:m>
                  <m:oMath xmlns:m="http://schemas.openxmlformats.org/officeDocument/2006/math">
                    <m:r>
                      <a:rPr lang="es-ES" sz="1800" i="1">
                        <a:latin typeface="Cambria Math" charset="0"/>
                        <a:ea typeface="Cambria Math" charset="0"/>
                        <a:cs typeface="Cambria Math" charset="0"/>
                      </a:rPr>
                      <m:t>𝒪</m:t>
                    </m:r>
                    <m:r>
                      <a:rPr lang="es-ES_tradnl" sz="1800" i="1">
                        <a:latin typeface="Cambria Math" charset="0"/>
                        <a:ea typeface="Cambria Math" charset="0"/>
                        <a:cs typeface="Cambria Math" charset="0"/>
                      </a:rPr>
                      <m:t>(</m:t>
                    </m:r>
                    <m:r>
                      <a:rPr lang="es-ES_tradnl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2</m:t>
                    </m:r>
                    <m:sSub>
                      <m:sSubPr>
                        <m:ctrlPr>
                          <a:rPr lang="en-US" sz="180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es-ES_tradnl" sz="1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𝑛</m:t>
                        </m:r>
                      </m:e>
                      <m:sub>
                        <m:r>
                          <a:rPr lang="es-ES_tradnl" sz="1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𝑏</m:t>
                        </m:r>
                      </m:sub>
                    </m:sSub>
                    <m:r>
                      <a:rPr lang="es-ES_tradnl" sz="1800" i="1">
                        <a:latin typeface="Cambria Math" charset="0"/>
                        <a:ea typeface="Cambria Math" charset="0"/>
                        <a:cs typeface="Cambria Math" charset="0"/>
                      </a:rPr>
                      <m:t>)</m:t>
                    </m:r>
                  </m:oMath>
                </a14:m>
                <a:endParaRPr lang="es-ES" sz="1800" dirty="0"/>
              </a:p>
            </p:txBody>
          </p:sp>
        </mc:Choice>
        <mc:Fallback>
          <p:sp>
            <p:nvSpPr>
              <p:cNvPr id="3" name="Marcador de contenid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7" t="-22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00" y="1117600"/>
            <a:ext cx="51181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2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Algorithm</a:t>
            </a:r>
            <a:endParaRPr lang="en-GB" dirty="0"/>
          </a:p>
        </p:txBody>
      </p:sp>
      <p:pic>
        <p:nvPicPr>
          <p:cNvPr id="6" name="Imagen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" y="2160588"/>
            <a:ext cx="2560319" cy="2181860"/>
          </a:xfrm>
          <a:prstGeom prst="rect">
            <a:avLst/>
          </a:prstGeom>
        </p:spPr>
      </p:pic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25" y="1524438"/>
            <a:ext cx="2581275" cy="2220595"/>
          </a:xfrm>
          <a:prstGeom prst="rect">
            <a:avLst/>
          </a:prstGeom>
        </p:spPr>
      </p:pic>
      <p:pic>
        <p:nvPicPr>
          <p:cNvPr id="8" name="Imagen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" y="4528503"/>
            <a:ext cx="2560320" cy="2304415"/>
          </a:xfrm>
          <a:prstGeom prst="rect">
            <a:avLst/>
          </a:prstGeom>
        </p:spPr>
      </p:pic>
      <p:pic>
        <p:nvPicPr>
          <p:cNvPr id="9" name="Imagen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825" y="4307205"/>
            <a:ext cx="2530475" cy="238569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662940" y="1524438"/>
            <a:ext cx="4823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2800" dirty="0" smtClean="0"/>
              <a:t>Classification of the nodes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ángulo 10"/>
              <p:cNvSpPr/>
              <p:nvPr/>
            </p:nvSpPr>
            <p:spPr>
              <a:xfrm>
                <a:off x="3235959" y="2997197"/>
                <a:ext cx="18381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GB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GB">
                              <a:latin typeface="Cambria Math" charset="0"/>
                            </a:rPr>
                            <m:t>𝒪</m:t>
                          </m:r>
                          <m:r>
                            <a:rPr lang="en-GB" i="0">
                              <a:latin typeface="Cambria Math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en-GB" i="0">
                              <a:latin typeface="Cambria Math" charset="0"/>
                            </a:rPr>
                            <m:t>·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𝑛𝑜𝑑𝑜𝑠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𝐺</m:t>
                              </m:r>
                              <m:r>
                                <a:rPr lang="en-GB" i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Rectángulo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959" y="2997197"/>
                <a:ext cx="1838196" cy="369332"/>
              </a:xfrm>
              <a:prstGeom prst="rect">
                <a:avLst/>
              </a:prstGeom>
              <a:blipFill rotWithShape="0">
                <a:blip r:embed="rId6"/>
                <a:stretch>
                  <a:fillRect t="-128333" r="-29568" b="-19333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ángulo 11"/>
              <p:cNvSpPr/>
              <p:nvPr/>
            </p:nvSpPr>
            <p:spPr>
              <a:xfrm>
                <a:off x="7083702" y="3632665"/>
                <a:ext cx="3994940" cy="4158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GB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GB">
                              <a:latin typeface="Cambria Math" charset="0"/>
                            </a:rPr>
                            <m:t>𝒪</m:t>
                          </m:r>
                          <m:r>
                            <a:rPr lang="en-GB" i="0">
                              <a:latin typeface="Cambria Math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ES_tradnl" b="0" i="1" smtClean="0">
                                  <a:latin typeface="Cambria Math" charset="0"/>
                                </a:rPr>
                                <m:t>[</m:t>
                              </m:r>
                              <m:r>
                                <a:rPr lang="en-GB" i="1">
                                  <a:latin typeface="Cambria Math" charset="0"/>
                                </a:rPr>
                                <m:t>𝑛𝐷𝑖𝑣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𝑥</m:t>
                              </m:r>
                            </m:sub>
                          </m:sSub>
                          <m:r>
                            <a:rPr lang="es-ES_tradnl" b="0" i="0" smtClean="0">
                              <a:latin typeface="Cambria Math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𝑛𝐷𝑖𝑣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𝑦</m:t>
                              </m:r>
                            </m:sub>
                          </m:sSub>
                          <m:r>
                            <a:rPr lang="es-ES_tradnl" b="0" i="0" smtClean="0">
                              <a:latin typeface="Cambria Math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𝑛𝐷𝑖𝑣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𝑧</m:t>
                              </m:r>
                            </m:sub>
                          </m:sSub>
                          <m:r>
                            <a:rPr lang="es-ES_tradnl" b="0" i="1" smtClean="0">
                              <a:latin typeface="Cambria Math" charset="0"/>
                            </a:rPr>
                            <m:t>]</m:t>
                          </m:r>
                          <m:r>
                            <a:rPr lang="en-GB" i="0">
                              <a:latin typeface="Cambria Math" charset="0"/>
                            </a:rPr>
                            <m:t>·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𝑛𝑜𝑑𝑒𝑠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𝐺</m:t>
                              </m:r>
                              <m:r>
                                <a:rPr lang="en-GB" i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Rectángulo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702" y="3632665"/>
                <a:ext cx="3994940" cy="415883"/>
              </a:xfrm>
              <a:prstGeom prst="rect">
                <a:avLst/>
              </a:prstGeom>
              <a:blipFill rotWithShape="0">
                <a:blip r:embed="rId7"/>
                <a:stretch>
                  <a:fillRect t="-154412" r="-16947" b="-230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ángulo 14"/>
              <p:cNvSpPr/>
              <p:nvPr/>
            </p:nvSpPr>
            <p:spPr>
              <a:xfrm>
                <a:off x="3143248" y="5231014"/>
                <a:ext cx="4528355" cy="4158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GB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GB">
                              <a:latin typeface="Cambria Math" charset="0"/>
                            </a:rPr>
                            <m:t>𝒪</m:t>
                          </m:r>
                          <m:r>
                            <a:rPr lang="en-GB" i="0">
                              <a:latin typeface="Cambria Math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ES_tradnl" b="0" i="1" smtClean="0">
                                  <a:latin typeface="Cambria Math" charset="0"/>
                                </a:rPr>
                                <m:t>[</m:t>
                              </m:r>
                              <m:r>
                                <a:rPr lang="en-GB" i="1">
                                  <a:latin typeface="Cambria Math" charset="0"/>
                                </a:rPr>
                                <m:t>𝑛𝐷𝑖𝑣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𝑥</m:t>
                              </m:r>
                            </m:sub>
                          </m:sSub>
                          <m:r>
                            <a:rPr lang="es-ES_tradnl" b="0" i="0" smtClean="0">
                              <a:latin typeface="Cambria Math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𝑛𝐷𝑖𝑣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𝑦</m:t>
                              </m:r>
                            </m:sub>
                          </m:sSub>
                          <m:r>
                            <a:rPr lang="es-ES_tradnl" b="0" i="0" smtClean="0">
                              <a:latin typeface="Cambria Math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𝑛𝐷𝑖𝑣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𝑧</m:t>
                              </m:r>
                            </m:sub>
                          </m:sSub>
                          <m:r>
                            <a:rPr lang="es-ES_tradnl" b="0" i="1" smtClean="0">
                              <a:latin typeface="Cambria Math" charset="0"/>
                            </a:rPr>
                            <m:t>]</m:t>
                          </m:r>
                          <m:r>
                            <a:rPr lang="en-GB" i="0">
                              <a:latin typeface="Cambria Math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𝑛𝑜𝑑𝑜𝑠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𝐺</m:t>
                              </m:r>
                              <m:r>
                                <a:rPr lang="en-GB" i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i="0">
                              <a:latin typeface="Cambria Math" charset="0"/>
                            </a:rPr>
                            <m:t>·</m:t>
                          </m:r>
                          <m:sSubSup>
                            <m:sSubSup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𝑏</m:t>
                              </m:r>
                            </m:sub>
                            <m:sup>
                              <m:r>
                                <a:rPr lang="en-GB" i="1">
                                  <a:latin typeface="Cambria Math" charset="0"/>
                                </a:rPr>
                                <m:t>𝑣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Rectángulo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248" y="5231014"/>
                <a:ext cx="4528355" cy="415883"/>
              </a:xfrm>
              <a:prstGeom prst="rect">
                <a:avLst/>
              </a:prstGeom>
              <a:blipFill rotWithShape="0">
                <a:blip r:embed="rId8"/>
                <a:stretch>
                  <a:fillRect t="-154412" r="-14825" b="-230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ángulo 15"/>
              <p:cNvSpPr/>
              <p:nvPr/>
            </p:nvSpPr>
            <p:spPr>
              <a:xfrm>
                <a:off x="3157264" y="5668878"/>
                <a:ext cx="26409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GB" i="1" smtClean="0">
                            <a:latin typeface="Cambria Math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charset="0"/>
                          </a:rPr>
                          <m:t>𝑛</m:t>
                        </m:r>
                      </m:e>
                      <m:sub>
                        <m:r>
                          <a:rPr lang="en-GB" i="1">
                            <a:latin typeface="Cambria Math" charset="0"/>
                          </a:rPr>
                          <m:t>𝑏</m:t>
                        </m:r>
                      </m:sub>
                      <m:sup>
                        <m:r>
                          <a:rPr lang="en-GB" i="1">
                            <a:latin typeface="Cambria Math" charset="0"/>
                          </a:rPr>
                          <m:t>𝑣</m:t>
                        </m:r>
                      </m:sup>
                    </m:sSubSup>
                    <m:r>
                      <a:rPr lang="es-ES_tradnl" b="0" i="0" smtClean="0">
                        <a:latin typeface="Cambria Math" charset="0"/>
                      </a:rPr>
                      <m:t>: </m:t>
                    </m:r>
                  </m:oMath>
                </a14:m>
                <a:r>
                  <a:rPr lang="en-GB" dirty="0" smtClean="0"/>
                  <a:t>number of neighbours</a:t>
                </a:r>
                <a:endParaRPr lang="en-GB" dirty="0"/>
              </a:p>
            </p:txBody>
          </p:sp>
        </mc:Choice>
        <mc:Fallback xmlns="">
          <p:sp>
            <p:nvSpPr>
              <p:cNvPr id="16" name="Rectángulo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7264" y="5668878"/>
                <a:ext cx="2640979" cy="369332"/>
              </a:xfrm>
              <a:prstGeom prst="rect">
                <a:avLst/>
              </a:prstGeom>
              <a:blipFill rotWithShape="0">
                <a:blip r:embed="rId9"/>
                <a:stretch>
                  <a:fillRect t="-9836" r="-161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ángulo 16"/>
              <p:cNvSpPr/>
              <p:nvPr/>
            </p:nvSpPr>
            <p:spPr>
              <a:xfrm>
                <a:off x="10147300" y="5130720"/>
                <a:ext cx="170873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GB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GB">
                              <a:latin typeface="Cambria Math" charset="0"/>
                            </a:rPr>
                            <m:t>𝒪</m:t>
                          </m:r>
                          <m:r>
                            <a:rPr lang="en-GB" i="0">
                              <a:latin typeface="Cambria Math" charset="0"/>
                            </a:rPr>
                            <m:t>(3·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charset="0"/>
                                </a:rPr>
                                <m:t>𝑛𝑜𝑑𝑒𝑠</m:t>
                              </m:r>
                            </m:e>
                            <m:sub>
                              <m:r>
                                <a:rPr lang="en-GB" i="1">
                                  <a:latin typeface="Cambria Math" charset="0"/>
                                </a:rPr>
                                <m:t>𝐺</m:t>
                              </m:r>
                              <m:r>
                                <a:rPr lang="en-GB" i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ángulo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7300" y="5130720"/>
                <a:ext cx="1708738" cy="369332"/>
              </a:xfrm>
              <a:prstGeom prst="rect">
                <a:avLst/>
              </a:prstGeom>
              <a:blipFill rotWithShape="0">
                <a:blip r:embed="rId10"/>
                <a:stretch>
                  <a:fillRect t="-128333" r="-31786" b="-19333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83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Algorithm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contenido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s-ES" sz="2400" dirty="0" smtClean="0"/>
                  <a:t>Classification of </a:t>
                </a:r>
                <a:r>
                  <a:rPr lang="es-ES" sz="2400" dirty="0" err="1" smtClean="0"/>
                  <a:t>the</a:t>
                </a:r>
                <a:r>
                  <a:rPr lang="es-ES" sz="2400" dirty="0" smtClean="0"/>
                  <a:t> </a:t>
                </a:r>
                <a:r>
                  <a:rPr lang="es-ES" sz="2400" dirty="0" err="1" smtClean="0"/>
                  <a:t>elements</a:t>
                </a:r>
                <a:r>
                  <a:rPr lang="es-ES" sz="2400" dirty="0" smtClean="0"/>
                  <a:t>: </a:t>
                </a:r>
                <a14:m>
                  <m:oMath xmlns:m="http://schemas.openxmlformats.org/officeDocument/2006/math">
                    <m:r>
                      <a:rPr lang="es-ES_tradnl" sz="2000" i="1">
                        <a:latin typeface="Cambria Math" charset="0"/>
                      </a:rPr>
                      <m:t>𝒪</m:t>
                    </m:r>
                    <m:r>
                      <a:rPr lang="es-ES_tradnl" sz="2000" i="1">
                        <a:latin typeface="Cambria Math" charset="0"/>
                      </a:rPr>
                      <m:t>(</m:t>
                    </m:r>
                    <m:sSub>
                      <m:sSubPr>
                        <m:ctrlPr>
                          <a:rPr lang="en-US" sz="200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2000" b="0" i="1" smtClean="0">
                            <a:latin typeface="Cambria Math" charset="0"/>
                          </a:rPr>
                          <m:t>𝑛</m:t>
                        </m:r>
                      </m:e>
                      <m:sub>
                        <m:r>
                          <a:rPr lang="es-ES_tradnl" sz="2000" b="0" i="1" smtClean="0">
                            <a:latin typeface="Cambria Math" charset="0"/>
                          </a:rPr>
                          <m:t>𝑏</m:t>
                        </m:r>
                      </m:sub>
                    </m:sSub>
                    <m:r>
                      <a:rPr lang="es-ES_tradnl" sz="2000" i="1">
                        <a:latin typeface="Cambria Math" charset="0"/>
                      </a:rPr>
                      <m:t>·</m:t>
                    </m:r>
                    <m:sSub>
                      <m:sSubPr>
                        <m:ctrlPr>
                          <a:rPr lang="es-ES" sz="20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s-ES_tradnl" sz="2000" i="1">
                            <a:latin typeface="Cambria Math" charset="0"/>
                          </a:rPr>
                          <m:t>𝑛</m:t>
                        </m:r>
                        <m:r>
                          <a:rPr lang="es-ES_tradnl" sz="2000" b="0" i="1" smtClean="0">
                            <a:latin typeface="Cambria Math" charset="0"/>
                          </a:rPr>
                          <m:t>𝑒𝑙𝑒𝑚𝑠</m:t>
                        </m:r>
                      </m:e>
                      <m:sub>
                        <m:r>
                          <a:rPr lang="es-ES_tradnl" sz="2000" i="1">
                            <a:latin typeface="Cambria Math" charset="0"/>
                          </a:rPr>
                          <m:t>𝐺</m:t>
                        </m:r>
                        <m:r>
                          <a:rPr lang="es-ES_tradnl" sz="2000" b="0" i="1" smtClean="0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s-ES_tradnl" sz="2000" i="1">
                        <a:latin typeface="Cambria Math" charset="0"/>
                      </a:rPr>
                      <m:t>)</m:t>
                    </m:r>
                  </m:oMath>
                </a14:m>
                <a:r>
                  <a:rPr lang="es-ES" sz="2000" dirty="0">
                    <a:effectLst/>
                  </a:rPr>
                  <a:t> </a:t>
                </a:r>
                <a:endParaRPr lang="es-ES" sz="2000" dirty="0" smtClean="0">
                  <a:effectLst/>
                </a:endParaRPr>
              </a:p>
              <a:p>
                <a:pPr lvl="1"/>
                <a:r>
                  <a:rPr lang="es-ES" sz="1600" dirty="0" err="1" smtClean="0"/>
                  <a:t>Problem</a:t>
                </a:r>
                <a:r>
                  <a:rPr lang="es-ES" sz="1600" dirty="0" smtClean="0"/>
                  <a:t>: </a:t>
                </a:r>
                <a:r>
                  <a:rPr lang="es-ES" sz="1600" dirty="0" err="1" smtClean="0"/>
                  <a:t>One</a:t>
                </a:r>
                <a:r>
                  <a:rPr lang="es-ES" sz="1600" dirty="0" smtClean="0"/>
                  <a:t> </a:t>
                </a:r>
                <a:r>
                  <a:rPr lang="es-ES" sz="1600" dirty="0" err="1" smtClean="0"/>
                  <a:t>element</a:t>
                </a:r>
                <a:r>
                  <a:rPr lang="es-ES" sz="1600" dirty="0" smtClean="0"/>
                  <a:t> can </a:t>
                </a:r>
                <a:r>
                  <a:rPr lang="es-ES" sz="1600" dirty="0" err="1" smtClean="0"/>
                  <a:t>belong</a:t>
                </a:r>
                <a:r>
                  <a:rPr lang="es-ES" sz="1600" dirty="0" smtClean="0"/>
                  <a:t> to more </a:t>
                </a:r>
                <a:r>
                  <a:rPr lang="es-ES" sz="1600" dirty="0" err="1" smtClean="0"/>
                  <a:t>than</a:t>
                </a:r>
                <a:r>
                  <a:rPr lang="es-ES" sz="1600" dirty="0" smtClean="0"/>
                  <a:t> </a:t>
                </a:r>
                <a:r>
                  <a:rPr lang="es-ES" sz="1600" dirty="0" err="1" smtClean="0"/>
                  <a:t>one</a:t>
                </a:r>
                <a:r>
                  <a:rPr lang="es-ES" sz="1600" dirty="0" smtClean="0"/>
                  <a:t> cube. </a:t>
                </a:r>
              </a:p>
              <a:p>
                <a:r>
                  <a:rPr lang="es-ES_tradnl" sz="2400" dirty="0" smtClean="0"/>
                  <a:t>Compute </a:t>
                </a:r>
                <a:r>
                  <a:rPr lang="es-ES_tradnl" sz="2400" dirty="0" err="1" smtClean="0"/>
                  <a:t>the</a:t>
                </a:r>
                <a:r>
                  <a:rPr lang="es-ES_tradnl" sz="2400" dirty="0" smtClean="0"/>
                  <a:t> </a:t>
                </a:r>
                <a:r>
                  <a:rPr lang="es-ES_tradnl" sz="2400" dirty="0"/>
                  <a:t>p</a:t>
                </a:r>
                <a:r>
                  <a:rPr lang="es-ES_tradnl" sz="2400" dirty="0" smtClean="0"/>
                  <a:t>air of contact defined by the statement: </a:t>
                </a:r>
                <a14:m>
                  <m:oMath xmlns:m="http://schemas.openxmlformats.org/officeDocument/2006/math">
                    <m:r>
                      <a:rPr lang="es-ES_tradnl" sz="2000" i="1">
                        <a:latin typeface="Cambria Math" charset="0"/>
                      </a:rPr>
                      <m:t>𝒪</m:t>
                    </m:r>
                    <m:r>
                      <a:rPr lang="es-ES_tradnl" sz="2000" i="1">
                        <a:latin typeface="Cambria Math" charset="0"/>
                      </a:rPr>
                      <m:t>(</m:t>
                    </m:r>
                    <m:sSubSup>
                      <m:sSubSupPr>
                        <m:ctrlPr>
                          <a:rPr lang="en-US" sz="2000" i="1" smtClean="0">
                            <a:latin typeface="Cambria Math" charset="0"/>
                          </a:rPr>
                        </m:ctrlPr>
                      </m:sSubSupPr>
                      <m:e>
                        <m:r>
                          <a:rPr lang="es-ES_tradnl" sz="2000" b="0" i="1" smtClean="0">
                            <a:latin typeface="Cambria Math" charset="0"/>
                          </a:rPr>
                          <m:t>𝑛</m:t>
                        </m:r>
                      </m:e>
                      <m:sub>
                        <m:r>
                          <a:rPr lang="es-ES_tradnl" sz="2000" b="0" i="1" smtClean="0">
                            <a:latin typeface="Cambria Math" charset="0"/>
                          </a:rPr>
                          <m:t>𝑏</m:t>
                        </m:r>
                      </m:sub>
                      <m:sup>
                        <m:r>
                          <a:rPr lang="es-ES_tradnl" sz="2000" b="0" i="1" smtClean="0">
                            <a:latin typeface="Cambria Math" charset="0"/>
                          </a:rPr>
                          <m:t>𝑐</m:t>
                        </m:r>
                      </m:sup>
                    </m:sSubSup>
                    <m:r>
                      <a:rPr lang="es-ES_tradnl" sz="2000" b="0" i="1" smtClean="0">
                        <a:latin typeface="Cambria Math" charset="0"/>
                      </a:rPr>
                      <m:t>·</m:t>
                    </m:r>
                    <m:f>
                      <m:fPr>
                        <m:ctrlPr>
                          <a:rPr lang="bg-BG" sz="2000" b="0" i="1" smtClean="0">
                            <a:latin typeface="Cambria Math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𝑛𝑜𝑑𝑒𝑠</m:t>
                            </m:r>
                          </m:e>
                          <m:sub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𝐺</m:t>
                            </m:r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s-ES_tradnl" sz="2000" b="0" i="1" smtClean="0">
                            <a:latin typeface="Cambria Math" charset="0"/>
                          </a:rPr>
                          <m:t>·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𝑛𝑜𝑑𝑒𝑠</m:t>
                            </m:r>
                          </m:e>
                          <m:sub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𝐺</m:t>
                            </m:r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0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s-ES_tradnl" sz="2000" b="0" i="1" smtClean="0">
                                <a:latin typeface="Cambria Math" charset="0"/>
                              </a:rPr>
                              <m:t>𝑏</m:t>
                            </m:r>
                          </m:sub>
                        </m:sSub>
                      </m:den>
                    </m:f>
                    <m:r>
                      <a:rPr lang="es-ES_tradnl" sz="2000" i="1">
                        <a:latin typeface="Cambria Math" charset="0"/>
                      </a:rPr>
                      <m:t>)</m:t>
                    </m:r>
                  </m:oMath>
                </a14:m>
                <a:r>
                  <a:rPr lang="es-ES" sz="2000" dirty="0">
                    <a:effectLst/>
                  </a:rPr>
                  <a:t> </a:t>
                </a:r>
                <a:endParaRPr lang="es-ES" sz="2000" dirty="0"/>
              </a:p>
            </p:txBody>
          </p:sp>
        </mc:Choice>
        <mc:Fallback xmlns="">
          <p:sp>
            <p:nvSpPr>
              <p:cNvPr id="3" name="Marcador de contenid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812" t="-196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485" y="3157220"/>
            <a:ext cx="5250816" cy="3345180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202940"/>
            <a:ext cx="5264784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9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" t="4742" r="7201" b="2529"/>
          <a:stretch/>
        </p:blipFill>
        <p:spPr>
          <a:xfrm>
            <a:off x="6032500" y="1690688"/>
            <a:ext cx="5956300" cy="490061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Tests and results</a:t>
            </a:r>
            <a:endParaRPr lang="en-GB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" t="4995" r="7966" b="2515"/>
          <a:stretch/>
        </p:blipFill>
        <p:spPr>
          <a:xfrm>
            <a:off x="76200" y="1690688"/>
            <a:ext cx="5956300" cy="490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9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Tests</a:t>
            </a:r>
            <a:r>
              <a:rPr lang="es-ES" dirty="0" smtClean="0"/>
              <a:t> and </a:t>
            </a:r>
            <a:r>
              <a:rPr lang="es-ES" dirty="0" err="1" smtClean="0"/>
              <a:t>results</a:t>
            </a:r>
            <a:endParaRPr lang="es-ES" dirty="0"/>
          </a:p>
        </p:txBody>
      </p:sp>
      <p:pic>
        <p:nvPicPr>
          <p:cNvPr id="6" name="searchContact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2000" y="1563687"/>
            <a:ext cx="7010400" cy="4815839"/>
          </a:xfrm>
          <a:prstGeom prst="rect">
            <a:avLst/>
          </a:prstGeom>
          <a:solidFill>
            <a:srgbClr val="000000"/>
          </a:solidFill>
          <a:ln w="177800" cap="flat">
            <a:solidFill>
              <a:srgbClr val="0D0D0D"/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</p:spTree>
    <p:extLst>
      <p:ext uri="{BB962C8B-B14F-4D97-AF65-F5344CB8AC3E}">
        <p14:creationId xmlns:p14="http://schemas.microsoft.com/office/powerpoint/2010/main" val="128183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193</Words>
  <Application>Microsoft Macintosh PowerPoint</Application>
  <PresentationFormat>Panorámica</PresentationFormat>
  <Paragraphs>54</Paragraphs>
  <Slides>10</Slides>
  <Notes>1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Tema de Office</vt:lpstr>
      <vt:lpstr>Fast algorithm for contact detection</vt:lpstr>
      <vt:lpstr>Introduction</vt:lpstr>
      <vt:lpstr>Introduction</vt:lpstr>
      <vt:lpstr>Algorithm</vt:lpstr>
      <vt:lpstr>Algorithm</vt:lpstr>
      <vt:lpstr>Algorithm</vt:lpstr>
      <vt:lpstr>Algorithm</vt:lpstr>
      <vt:lpstr>Tests and results</vt:lpstr>
      <vt:lpstr>Tests and results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algorithm for contact detection</dc:title>
  <dc:creator>Usuario de Microsoft Office</dc:creator>
  <cp:lastModifiedBy>Usuario de Microsoft Office</cp:lastModifiedBy>
  <cp:revision>19</cp:revision>
  <cp:lastPrinted>2015-11-10T18:35:48Z</cp:lastPrinted>
  <dcterms:created xsi:type="dcterms:W3CDTF">2015-11-09T17:12:32Z</dcterms:created>
  <dcterms:modified xsi:type="dcterms:W3CDTF">2015-11-11T07:20:15Z</dcterms:modified>
</cp:coreProperties>
</file>