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6" r:id="rId4"/>
    <p:sldId id="266" r:id="rId5"/>
    <p:sldId id="260" r:id="rId6"/>
    <p:sldId id="267" r:id="rId7"/>
    <p:sldId id="262" r:id="rId8"/>
    <p:sldId id="270" r:id="rId9"/>
    <p:sldId id="268" r:id="rId10"/>
    <p:sldId id="269" r:id="rId11"/>
    <p:sldId id="263" r:id="rId12"/>
    <p:sldId id="26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F78"/>
    <a:srgbClr val="1D3D77"/>
    <a:srgbClr val="385390"/>
    <a:srgbClr val="2F4C88"/>
    <a:srgbClr val="3B5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45" autoAdjust="0"/>
  </p:normalViewPr>
  <p:slideViewPr>
    <p:cSldViewPr snapToGrid="0">
      <p:cViewPr varScale="1">
        <p:scale>
          <a:sx n="54" d="100"/>
          <a:sy n="54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E853F-2C04-48F9-8805-FFAB21464043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7D82C-4488-4FAE-899E-D5E3664DB81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1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aquatic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 </a:t>
            </a:r>
          </a:p>
          <a:p>
            <a:r>
              <a:rPr lang="de-DE" dirty="0"/>
              <a:t>Taken in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organisms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trophic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r>
              <a:rPr lang="de-DE" dirty="0" err="1"/>
              <a:t>Transported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chain</a:t>
            </a:r>
            <a:endParaRPr lang="de-DE" dirty="0"/>
          </a:p>
          <a:p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humans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7D82C-4488-4FAE-899E-D5E3664DB8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3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Snails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fibres</a:t>
            </a:r>
            <a:endParaRPr lang="de-DE" dirty="0"/>
          </a:p>
          <a:p>
            <a:r>
              <a:rPr lang="de-DE" dirty="0" err="1"/>
              <a:t>False</a:t>
            </a:r>
            <a:r>
              <a:rPr lang="de-DE" dirty="0"/>
              <a:t> </a:t>
            </a:r>
            <a:r>
              <a:rPr lang="de-DE" dirty="0" err="1"/>
              <a:t>statiation</a:t>
            </a:r>
            <a:endParaRPr lang="de-DE" dirty="0"/>
          </a:p>
          <a:p>
            <a:r>
              <a:rPr lang="de-DE" dirty="0"/>
              <a:t>5 </a:t>
            </a:r>
            <a:r>
              <a:rPr lang="de-DE" dirty="0" err="1"/>
              <a:t>replica</a:t>
            </a:r>
            <a:r>
              <a:rPr lang="de-DE" dirty="0"/>
              <a:t> per </a:t>
            </a:r>
            <a:r>
              <a:rPr lang="de-DE" dirty="0" err="1"/>
              <a:t>concentration</a:t>
            </a:r>
            <a:endParaRPr lang="de-DE" dirty="0"/>
          </a:p>
          <a:p>
            <a:r>
              <a:rPr lang="de-DE" dirty="0"/>
              <a:t>5 </a:t>
            </a:r>
            <a:r>
              <a:rPr lang="de-DE" dirty="0" err="1"/>
              <a:t>snails</a:t>
            </a:r>
            <a:r>
              <a:rPr lang="de-DE" dirty="0"/>
              <a:t> per </a:t>
            </a:r>
            <a:r>
              <a:rPr lang="de-DE" dirty="0" err="1"/>
              <a:t>beaker</a:t>
            </a:r>
            <a:endParaRPr lang="de-DE" dirty="0"/>
          </a:p>
          <a:p>
            <a:r>
              <a:rPr lang="de-DE" dirty="0"/>
              <a:t>5 </a:t>
            </a:r>
            <a:r>
              <a:rPr lang="de-DE" dirty="0" err="1"/>
              <a:t>controls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7D82C-4488-4FAE-899E-D5E3664DB8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7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Plant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chamber</a:t>
            </a:r>
            <a:endParaRPr lang="de-DE" dirty="0"/>
          </a:p>
          <a:p>
            <a:r>
              <a:rPr lang="de-DE" dirty="0"/>
              <a:t>Light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circle</a:t>
            </a:r>
            <a:r>
              <a:rPr lang="de-DE" dirty="0"/>
              <a:t> 16/8</a:t>
            </a:r>
          </a:p>
          <a:p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renewed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7D82C-4488-4FAE-899E-D5E3664DB8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aquatic</a:t>
            </a:r>
            <a:r>
              <a:rPr lang="de-DE" dirty="0"/>
              <a:t> </a:t>
            </a:r>
            <a:r>
              <a:rPr lang="de-DE" dirty="0" err="1"/>
              <a:t>ecosystem</a:t>
            </a:r>
            <a:endParaRPr lang="de-DE" dirty="0"/>
          </a:p>
          <a:p>
            <a:r>
              <a:rPr lang="de-DE" dirty="0"/>
              <a:t>High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  <a:p>
            <a:r>
              <a:rPr lang="de-DE" dirty="0" err="1"/>
              <a:t>Foodsource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organisms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7D82C-4488-4FAE-899E-D5E3664DB8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mortalitiy</a:t>
            </a:r>
            <a:r>
              <a:rPr lang="de-DE" dirty="0"/>
              <a:t> </a:t>
            </a:r>
            <a:r>
              <a:rPr lang="de-DE" dirty="0" err="1"/>
              <a:t>tested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trend</a:t>
            </a:r>
            <a:r>
              <a:rPr lang="de-DE" dirty="0"/>
              <a:t> visible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7D82C-4488-4FAE-899E-D5E3664DB8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7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Indicates</a:t>
            </a:r>
            <a:r>
              <a:rPr lang="de-DE" dirty="0"/>
              <a:t>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conzentration</a:t>
            </a:r>
            <a:r>
              <a:rPr lang="de-DE" dirty="0"/>
              <a:t> </a:t>
            </a:r>
            <a:r>
              <a:rPr lang="de-DE" dirty="0" err="1"/>
              <a:t>anf</a:t>
            </a:r>
            <a:r>
              <a:rPr lang="de-DE" dirty="0"/>
              <a:t> </a:t>
            </a:r>
            <a:r>
              <a:rPr lang="de-DE" dirty="0" err="1"/>
              <a:t>inhibition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growth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significant</a:t>
            </a:r>
            <a:endParaRPr lang="de-DE" dirty="0"/>
          </a:p>
          <a:p>
            <a:r>
              <a:rPr lang="de-DE" dirty="0"/>
              <a:t>Different </a:t>
            </a:r>
            <a:r>
              <a:rPr lang="de-DE" dirty="0" err="1"/>
              <a:t>shape</a:t>
            </a:r>
            <a:endParaRPr lang="de-DE" dirty="0"/>
          </a:p>
          <a:p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in </a:t>
            </a:r>
            <a:r>
              <a:rPr lang="de-DE" dirty="0" err="1"/>
              <a:t>zero</a:t>
            </a:r>
            <a:endParaRPr lang="de-DE" dirty="0"/>
          </a:p>
          <a:p>
            <a:r>
              <a:rPr lang="de-DE" dirty="0" err="1"/>
              <a:t>Concentrations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not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environment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7D82C-4488-4FAE-899E-D5E3664DB8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2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alone</a:t>
            </a:r>
            <a:r>
              <a:rPr lang="de-DE" dirty="0"/>
              <a:t> not </a:t>
            </a:r>
            <a:r>
              <a:rPr lang="de-DE" dirty="0" err="1"/>
              <a:t>significant</a:t>
            </a:r>
            <a:endParaRPr lang="de-DE" dirty="0"/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plastic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?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happen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shape</a:t>
            </a:r>
            <a:r>
              <a:rPr lang="de-DE" dirty="0"/>
              <a:t> and different material</a:t>
            </a:r>
          </a:p>
          <a:p>
            <a:r>
              <a:rPr lang="de-DE" dirty="0" err="1"/>
              <a:t>Smaller</a:t>
            </a:r>
            <a:r>
              <a:rPr lang="de-DE" dirty="0"/>
              <a:t>/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conz</a:t>
            </a:r>
            <a:r>
              <a:rPr lang="de-DE" dirty="0"/>
              <a:t>.</a:t>
            </a:r>
          </a:p>
          <a:p>
            <a:r>
              <a:rPr lang="de-DE" dirty="0"/>
              <a:t>Different </a:t>
            </a:r>
            <a:r>
              <a:rPr lang="de-DE" dirty="0" err="1"/>
              <a:t>duration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7D82C-4488-4FAE-899E-D5E3664DB8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5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81468-AE56-4BE2-A01D-05B6EED2E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9F8FBC-46EF-4389-BFBB-D758EE33C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B47F01-5CF3-4FF0-A5DE-4D0B1B45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7A863-CB11-4FF8-B337-F790C3B3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57B54-D412-4D0E-835A-EED72165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6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B5D69-3D86-4260-AB51-5EE0DDCF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7329DF-3470-4AC5-BD04-A983B033D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9BA6F0-783C-4C74-934A-171D3598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8B0C63-26AB-4732-9AAC-22896F18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617AC2-37B4-486C-BFCA-53D5E4C4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5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78592C-6B3E-4EBB-B4EA-986482279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469D78-370F-4F8D-B6C8-56D12CC5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6A65C-AF1F-4D23-89DF-10788B54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02117A-BD8B-4DEB-B05B-010FE853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AB912-FBE5-41B1-8EAB-B293C6B0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0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C070F-B9F2-40E1-A084-37DD275B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C34616-F37C-4114-9E60-7E51ACD4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5D81FC-77C0-40EE-BCC9-5C599D0C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E811C-E127-4AF7-8BEB-60C1C588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606450-087A-4BA9-B4B0-EE20D598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2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A410-E797-448C-92EA-3DD772C8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B2B574-8763-4474-AB21-DB815AEE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8F175D-1BDA-4221-B5E9-DE863A86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D74C3-29FB-4F33-B049-72F8BE7B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E2556-A3CE-4F0A-8CB1-62263E42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01AA1-007C-43D1-A065-BD63F94F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A047F4-DC1B-47F8-AEC8-A9DA2F6A4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03C8BA-66DE-4BCF-8FF7-C36DAF6A0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77FC29-4A5C-4268-9C81-25B77F51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15/11/2019 Wiebke Coenen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7028A6-6CD6-4BBC-9B52-5412BF5D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9925" y="6356350"/>
            <a:ext cx="5791200" cy="434975"/>
          </a:xfrm>
        </p:spPr>
        <p:txBody>
          <a:bodyPr/>
          <a:lstStyle/>
          <a:p>
            <a:r>
              <a:rPr lang="en-GB" dirty="0"/>
              <a:t>UPC /  Communication skills 2</a:t>
            </a:r>
            <a:br>
              <a:rPr lang="en-GB" dirty="0"/>
            </a:br>
            <a:r>
              <a:rPr lang="en-GB" dirty="0"/>
              <a:t>Assessment of the toxicity of textile microplastic fibres on Lymnaea stagnalis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25885E-C9B2-44C4-B446-7A944392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0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2A8C5-46C5-4AFC-9921-9C115A44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34B772-CCEE-46E2-BD32-2A66A054A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06125F-3F96-407C-8582-19B51AAEA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441BE0-0192-4445-8EED-2BFAD8FE0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9922D-6AE3-4A00-BF72-98660BBA3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37669C-AB01-4B0B-A57E-301DDCBA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4617A2-72F6-4A29-8A29-D152CFB3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DB04D44-58AC-4190-9B10-74CFDAA8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3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6458-DFA8-42C2-AE2F-96967427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A5EF91-A01B-46CF-8D67-64529D0E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1D9A3-911C-40F3-AB3F-93654EE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59988-E9B4-43A8-9828-83ED0640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E55E7B-A7AB-4FA5-BC52-DA59ABBE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C7A52C-DECB-43E2-8B19-9B7D89FC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1CE70F-3828-48ED-9135-73463E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1FB96-D80E-4678-81CA-91258304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6A8F8F-4F02-4A4A-BB24-16A46DD8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0E28CF-B54B-4064-8238-22454BC02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E2523F-B52E-4578-96F5-EA77C2AC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2D11ED-E0EE-41E2-AB47-6AF0D347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CC88B8-AD18-4EF1-9108-5F58D395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4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05B8F-9B64-4081-9E36-086ACDD1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BABC05-654B-413B-9909-05E8C2115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D22DD9-2180-4C3F-9821-A2ECC26DF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305EE7-B543-42B7-B874-8C737A24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04/11/2019 Wiebke Coenen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016799-F043-473A-9EBA-5F1ABC9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8E9C0B-8093-4E9F-8538-2FCACD3F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8F850A1-FF9A-43B5-813F-2C3DADB8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857C6C-B9A9-4345-B8E7-56588F869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C98BD7-257C-4485-9929-82D86B0F1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15/11/2019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090AF2-195E-424F-8957-DDE64F95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UPC /  Communication skills 2 Assessment of the toxicity of textile microplastic fibres on Lymnaea stagnalis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35F172-A98D-4720-AED4-64BAEB12E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6BAE4-2572-4656-8C3F-252E81269F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E370F232-11CD-4F72-ABC3-90C7A5F7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648" y="2065337"/>
            <a:ext cx="6105194" cy="27273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kern="1200" dirty="0">
                <a:solidFill>
                  <a:srgbClr val="385390"/>
                </a:solidFill>
                <a:latin typeface="+mj-lt"/>
                <a:ea typeface="+mj-ea"/>
                <a:cs typeface="+mj-cs"/>
              </a:rPr>
              <a:t>“[…] the annual dietary exposure for European shellfish consumers can amount to 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11,000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1F3F78"/>
                </a:solidFill>
                <a:latin typeface="+mj-lt"/>
                <a:ea typeface="+mj-ea"/>
                <a:cs typeface="+mj-cs"/>
              </a:rPr>
              <a:t>microplastics per year.”</a:t>
            </a:r>
            <a:br>
              <a:rPr lang="en-US" sz="3300" kern="1200" dirty="0">
                <a:solidFill>
                  <a:srgbClr val="1F3F78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1F3F78"/>
                </a:solidFill>
                <a:latin typeface="+mj-lt"/>
                <a:ea typeface="+mj-ea"/>
                <a:cs typeface="+mj-cs"/>
              </a:rPr>
              <a:t>(</a:t>
            </a:r>
            <a:r>
              <a:rPr lang="nl-NL" sz="2000" dirty="0">
                <a:solidFill>
                  <a:srgbClr val="1F3F78"/>
                </a:solidFill>
              </a:rPr>
              <a:t>Van Cauwenberghe,2014</a:t>
            </a:r>
            <a:r>
              <a:rPr lang="nl-NL" sz="2000" dirty="0">
                <a:solidFill>
                  <a:srgbClr val="1D3D77"/>
                </a:solidFill>
              </a:rPr>
              <a:t>)</a:t>
            </a:r>
            <a:endParaRPr lang="en-US" sz="2000" kern="1200" dirty="0">
              <a:solidFill>
                <a:srgbClr val="1D3D77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1DFDF1C-2572-47C0-B1F2-64C04EA0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008914"/>
            <a:ext cx="3832203" cy="5288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UPC /  Communication skills 2</a:t>
            </a:r>
            <a:b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Assessment of the toxicity of textile microplastic </a:t>
            </a:r>
            <a:r>
              <a:rPr lang="en-US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fibres</a:t>
            </a: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Lymnaea</a:t>
            </a: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stagnalis</a:t>
            </a:r>
            <a:endParaRPr lang="en-US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4B23202-8A5D-48A6-A99C-C45A61C9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15</a:t>
            </a: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/11/2019 Wiebke Coenen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A9AC556-963C-4AE1-A4B4-CE4C813F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7D6BAE4-2572-4656-8C3F-252E81269F01}" type="slidenum"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25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801548-F92C-480A-A47D-8F4E6E50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r>
              <a:rPr lang="de-DE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Mortality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B8F9C9F-27E4-4467-91B4-3281C52AB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792" y="1188720"/>
            <a:ext cx="7990415" cy="390144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6D1B76-6A57-49D8-AF93-EAA5B70C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15/11/2019 Wiebke Coenen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2DB692-3003-4F58-B95A-6B06350F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5BF57B-E840-4F7F-9A2E-D96B89C0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10</a:t>
            </a:fld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E79543-C947-4E02-88A9-61D4CDD516F3}"/>
              </a:ext>
            </a:extLst>
          </p:cNvPr>
          <p:cNvSpPr txBox="1"/>
          <p:nvPr/>
        </p:nvSpPr>
        <p:spPr>
          <a:xfrm>
            <a:off x="2100792" y="5334000"/>
            <a:ext cx="799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Figure 5: Percentage of the alive, dead and missing snails after the exposure period exposed to the size fraction 5 – 50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μm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(T=28 days). </a:t>
            </a:r>
          </a:p>
        </p:txBody>
      </p:sp>
    </p:spTree>
    <p:extLst>
      <p:ext uri="{BB962C8B-B14F-4D97-AF65-F5344CB8AC3E}">
        <p14:creationId xmlns:p14="http://schemas.microsoft.com/office/powerpoint/2010/main" val="407503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FA53430-2527-4041-A67D-563D8062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99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Inhibition </a:t>
            </a:r>
            <a:r>
              <a:rPr lang="de-DE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Growth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89FFB07-3B81-44FD-8CA9-1762FC9CA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791" y="1313291"/>
            <a:ext cx="7746414" cy="386056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65B4B8-3E07-4BFC-8711-3118B19E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88337E-3244-4A18-A16A-C7EF2159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 Assessment of the toxicity of textile microplastic fibres on Lymnaea stagnalis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20994-762E-41C2-A9BA-57C713E6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11</a:t>
            </a:fld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B4507A-934B-403A-A16C-529124A389B5}"/>
              </a:ext>
            </a:extLst>
          </p:cNvPr>
          <p:cNvSpPr txBox="1"/>
          <p:nvPr/>
        </p:nvSpPr>
        <p:spPr>
          <a:xfrm>
            <a:off x="2222791" y="5291018"/>
            <a:ext cx="7746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Figure 7: Inhibition of the growth of the snails exposed to the size fraction of PET fibres 150 – 500 µm. Each dot represents the average shell inhibition of the snails tested in each concentration (n=5).</a:t>
            </a:r>
          </a:p>
        </p:txBody>
      </p:sp>
    </p:spTree>
    <p:extLst>
      <p:ext uri="{BB962C8B-B14F-4D97-AF65-F5344CB8AC3E}">
        <p14:creationId xmlns:p14="http://schemas.microsoft.com/office/powerpoint/2010/main" val="204957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9124767-23C3-493C-A162-A614F537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de-DE" sz="4000" dirty="0" err="1">
                <a:solidFill>
                  <a:srgbClr val="FFFFFF"/>
                </a:solidFill>
              </a:rPr>
              <a:t>Conclusion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C85146D-4C6C-4FB0-BB4C-E99EDC2FA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de-DE" sz="2000" dirty="0"/>
              <a:t>Experiment </a:t>
            </a:r>
            <a:r>
              <a:rPr lang="de-DE" sz="2000" dirty="0" err="1"/>
              <a:t>implies</a:t>
            </a:r>
            <a:r>
              <a:rPr lang="de-DE" sz="2000" dirty="0"/>
              <a:t> </a:t>
            </a:r>
            <a:r>
              <a:rPr lang="de-DE" sz="2000" dirty="0" err="1"/>
              <a:t>impact</a:t>
            </a:r>
            <a:endParaRPr lang="de-DE" sz="2000" dirty="0"/>
          </a:p>
          <a:p>
            <a:r>
              <a:rPr lang="de-DE" sz="2000" dirty="0"/>
              <a:t>Experiment not </a:t>
            </a:r>
            <a:r>
              <a:rPr lang="de-DE" sz="2000" dirty="0" err="1"/>
              <a:t>significant</a:t>
            </a:r>
            <a:endParaRPr lang="de-DE" sz="2000" dirty="0"/>
          </a:p>
          <a:p>
            <a:r>
              <a:rPr lang="de-DE" sz="2000" dirty="0"/>
              <a:t>Size </a:t>
            </a:r>
            <a:r>
              <a:rPr lang="de-DE" sz="2000" dirty="0" err="1"/>
              <a:t>range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snails</a:t>
            </a:r>
            <a:r>
              <a:rPr lang="de-DE" sz="2000" dirty="0"/>
              <a:t> </a:t>
            </a:r>
            <a:r>
              <a:rPr lang="de-DE" sz="2000" dirty="0" err="1"/>
              <a:t>too</a:t>
            </a:r>
            <a:r>
              <a:rPr lang="de-DE" sz="2000" dirty="0"/>
              <a:t> </a:t>
            </a:r>
            <a:r>
              <a:rPr lang="de-DE" sz="2000" dirty="0" err="1"/>
              <a:t>big</a:t>
            </a:r>
            <a:endParaRPr lang="de-DE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A6432BF-D522-4A14-BD36-420D63EAE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de-DE" sz="2000" dirty="0" err="1"/>
              <a:t>Furhter</a:t>
            </a:r>
            <a:r>
              <a:rPr lang="de-DE" sz="2000" dirty="0"/>
              <a:t> </a:t>
            </a:r>
            <a:r>
              <a:rPr lang="de-DE" sz="2000" dirty="0" err="1"/>
              <a:t>experiments</a:t>
            </a:r>
            <a:r>
              <a:rPr lang="de-DE" sz="2000" dirty="0"/>
              <a:t> </a:t>
            </a:r>
            <a:r>
              <a:rPr lang="de-DE" sz="2000" dirty="0" err="1"/>
              <a:t>necessary</a:t>
            </a:r>
            <a:br>
              <a:rPr lang="de-DE" sz="2000" dirty="0"/>
            </a:br>
            <a:r>
              <a:rPr lang="de-DE" sz="2000" dirty="0"/>
              <a:t>- Shapes</a:t>
            </a:r>
            <a:br>
              <a:rPr lang="de-DE" sz="2000" dirty="0"/>
            </a:br>
            <a:r>
              <a:rPr lang="de-DE" sz="2000" dirty="0"/>
              <a:t>- Materials</a:t>
            </a:r>
            <a:br>
              <a:rPr lang="de-DE" sz="2000" dirty="0"/>
            </a:br>
            <a:r>
              <a:rPr lang="de-DE" sz="2000" dirty="0"/>
              <a:t>- </a:t>
            </a:r>
            <a:r>
              <a:rPr lang="de-DE" sz="2000" dirty="0" err="1"/>
              <a:t>Concentrations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399B1-FCD6-4A36-829A-7B5064EC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FFFFFF">
                    <a:alpha val="80000"/>
                  </a:srgbClr>
                </a:solidFill>
              </a:rPr>
              <a:t>15</a:t>
            </a:r>
            <a:r>
              <a:rPr lang="en-GB" sz="1200" dirty="0">
                <a:solidFill>
                  <a:srgbClr val="FFFFFF">
                    <a:alpha val="80000"/>
                  </a:srgbClr>
                </a:solidFill>
              </a:rPr>
              <a:t>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4DB412-D116-4E90-A72C-F1161004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UPC /  Communication skills 2 Assessment of the toxicity of textile microplastic fibres on </a:t>
            </a:r>
            <a:r>
              <a:rPr lang="en-GB" dirty="0" err="1"/>
              <a:t>Lymnaea</a:t>
            </a:r>
            <a:r>
              <a:rPr lang="en-GB" dirty="0"/>
              <a:t> </a:t>
            </a:r>
            <a:r>
              <a:rPr lang="en-GB" dirty="0" err="1"/>
              <a:t>stagnalis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FC0071-9E38-43CE-A7C4-72AC6857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6BAE4-2572-4656-8C3F-252E81269F01}" type="slidenum">
              <a:rPr lang="en-GB" sz="1200" smtClean="0"/>
              <a:pPr>
                <a:spcAft>
                  <a:spcPts val="600"/>
                </a:spcAft>
              </a:pPr>
              <a:t>12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20132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F98F92F-A60E-4C16-BD93-6503A3F4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460" y="5330513"/>
            <a:ext cx="3307080" cy="549275"/>
          </a:xfrm>
        </p:spPr>
        <p:txBody>
          <a:bodyPr>
            <a:normAutofit/>
          </a:bodyPr>
          <a:lstStyle/>
          <a:p>
            <a:pPr algn="ctr"/>
            <a:r>
              <a:rPr lang="de-DE" sz="1800" dirty="0" err="1">
                <a:solidFill>
                  <a:schemeClr val="bg2">
                    <a:lumMod val="10000"/>
                  </a:schemeClr>
                </a:solidFill>
              </a:rPr>
              <a:t>Thank</a:t>
            </a:r>
            <a:r>
              <a:rPr lang="de-DE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de-DE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1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10000"/>
                  </a:schemeClr>
                </a:solidFill>
              </a:rPr>
              <a:t>your</a:t>
            </a:r>
            <a:r>
              <a:rPr lang="de-DE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2">
                    <a:lumMod val="10000"/>
                  </a:schemeClr>
                </a:solidFill>
              </a:rPr>
              <a:t>attention</a:t>
            </a:r>
            <a:r>
              <a:rPr lang="de-DE" sz="1800" dirty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3262A229-CD78-4DC6-A69A-7C6477878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20" y="640080"/>
            <a:ext cx="4469560" cy="4351338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B448E5-2AE3-4E51-9E41-C467A088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15/11/2019 Wiebke Coenen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3205EC-27C7-4C74-9C61-BE01A090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UPC /  Communication skills 2</a:t>
            </a:r>
            <a:br>
              <a:rPr lang="en-GB"/>
            </a:br>
            <a:r>
              <a:rPr lang="en-GB"/>
              <a:t>Assessment of the toxicity of textile microplastic fibres on Lymnaea stagnalis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E5DEEA-86C3-4A9F-B5CD-02196F73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13</a:t>
            </a:fld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2FF29E-2FAC-4FAE-A10D-8DF81A45986F}"/>
              </a:ext>
            </a:extLst>
          </p:cNvPr>
          <p:cNvSpPr txBox="1"/>
          <p:nvPr/>
        </p:nvSpPr>
        <p:spPr>
          <a:xfrm>
            <a:off x="3861220" y="4867275"/>
            <a:ext cx="4469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https://twitter.com/goldingcartoons/status/1054659603303030785</a:t>
            </a:r>
          </a:p>
        </p:txBody>
      </p:sp>
    </p:spTree>
    <p:extLst>
      <p:ext uri="{BB962C8B-B14F-4D97-AF65-F5344CB8AC3E}">
        <p14:creationId xmlns:p14="http://schemas.microsoft.com/office/powerpoint/2010/main" val="239640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E370F232-11CD-4F72-ABC3-90C7A5F7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648" y="2065337"/>
            <a:ext cx="6105194" cy="27273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“[…] the annual dietary exposure for European shellfish consumers can amount to 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11,000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microplastics per year.”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nl-NL" sz="2000" dirty="0">
                <a:solidFill>
                  <a:schemeClr val="bg1"/>
                </a:solidFill>
              </a:rPr>
              <a:t>Van Cauwenberghe,2014)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1DFDF1C-2572-47C0-B1F2-64C04EA0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5973288"/>
            <a:ext cx="3832203" cy="5644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UPC /  Communication skills 2</a:t>
            </a:r>
            <a:b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Assessment of the toxicity of textile microplastic </a:t>
            </a:r>
            <a:r>
              <a:rPr lang="en-US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fibres</a:t>
            </a: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Lymnaea</a:t>
            </a: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stagnalis</a:t>
            </a:r>
            <a:endParaRPr lang="en-US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4B23202-8A5D-48A6-A99C-C45A61C9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15</a:t>
            </a: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/11/2019 Wiebke Coenen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A9AC556-963C-4AE1-A4B4-CE4C813F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7D6BAE4-2572-4656-8C3F-252E81269F01}" type="slidenum"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5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CAC64394-796D-4627-B879-0C480F23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r>
              <a:rPr lang="de-DE" sz="6100" dirty="0">
                <a:solidFill>
                  <a:srgbClr val="FFFFFF"/>
                </a:solidFill>
              </a:rPr>
              <a:t>Assessment </a:t>
            </a:r>
            <a:r>
              <a:rPr lang="de-DE" sz="6100" dirty="0" err="1">
                <a:solidFill>
                  <a:srgbClr val="FFFFFF"/>
                </a:solidFill>
              </a:rPr>
              <a:t>of</a:t>
            </a:r>
            <a:r>
              <a:rPr lang="de-DE" sz="6100" dirty="0">
                <a:solidFill>
                  <a:srgbClr val="FFFFFF"/>
                </a:solidFill>
              </a:rPr>
              <a:t> </a:t>
            </a:r>
            <a:r>
              <a:rPr lang="de-DE" sz="6100" dirty="0" err="1">
                <a:solidFill>
                  <a:srgbClr val="FFFFFF"/>
                </a:solidFill>
              </a:rPr>
              <a:t>the</a:t>
            </a:r>
            <a:r>
              <a:rPr lang="de-DE" sz="6100" dirty="0">
                <a:solidFill>
                  <a:srgbClr val="FFFFFF"/>
                </a:solidFill>
              </a:rPr>
              <a:t> </a:t>
            </a:r>
            <a:r>
              <a:rPr lang="de-DE" sz="6100" dirty="0" err="1">
                <a:solidFill>
                  <a:srgbClr val="FFFFFF"/>
                </a:solidFill>
              </a:rPr>
              <a:t>toxicity</a:t>
            </a:r>
            <a:r>
              <a:rPr lang="de-DE" sz="6100" dirty="0">
                <a:solidFill>
                  <a:srgbClr val="FFFFFF"/>
                </a:solidFill>
              </a:rPr>
              <a:t> </a:t>
            </a:r>
            <a:br>
              <a:rPr lang="de-DE" sz="6100" dirty="0">
                <a:solidFill>
                  <a:srgbClr val="FFFFFF"/>
                </a:solidFill>
              </a:rPr>
            </a:br>
            <a:r>
              <a:rPr lang="de-DE" sz="6100" dirty="0" err="1">
                <a:solidFill>
                  <a:srgbClr val="FFFFFF"/>
                </a:solidFill>
              </a:rPr>
              <a:t>of</a:t>
            </a:r>
            <a:r>
              <a:rPr lang="de-DE" sz="6100" dirty="0">
                <a:solidFill>
                  <a:srgbClr val="FFFFFF"/>
                </a:solidFill>
              </a:rPr>
              <a:t> </a:t>
            </a:r>
            <a:r>
              <a:rPr lang="de-DE" sz="6100" dirty="0" err="1">
                <a:solidFill>
                  <a:srgbClr val="FFFFFF"/>
                </a:solidFill>
              </a:rPr>
              <a:t>microplastic</a:t>
            </a:r>
            <a:r>
              <a:rPr lang="de-DE" sz="6100" dirty="0">
                <a:solidFill>
                  <a:srgbClr val="FFFFFF"/>
                </a:solidFill>
              </a:rPr>
              <a:t> </a:t>
            </a:r>
            <a:r>
              <a:rPr lang="de-DE" sz="6100" dirty="0" err="1">
                <a:solidFill>
                  <a:srgbClr val="FFFFFF"/>
                </a:solidFill>
              </a:rPr>
              <a:t>polyester</a:t>
            </a:r>
            <a:r>
              <a:rPr lang="de-DE" sz="6100" dirty="0">
                <a:solidFill>
                  <a:srgbClr val="FFFFFF"/>
                </a:solidFill>
              </a:rPr>
              <a:t>  </a:t>
            </a:r>
            <a:r>
              <a:rPr lang="de-DE" sz="6100" dirty="0" err="1">
                <a:solidFill>
                  <a:srgbClr val="FFFFFF"/>
                </a:solidFill>
              </a:rPr>
              <a:t>fibres</a:t>
            </a:r>
            <a:r>
              <a:rPr lang="de-DE" sz="6100" dirty="0">
                <a:solidFill>
                  <a:srgbClr val="FFFFFF"/>
                </a:solidFill>
              </a:rPr>
              <a:t> on Lymnaea stagnalis</a:t>
            </a:r>
            <a:endParaRPr lang="en-GB" sz="6100" dirty="0">
              <a:solidFill>
                <a:srgbClr val="FFFFFF"/>
              </a:solidFill>
            </a:endParaRP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FF5C8111-B099-4EBE-ACA8-415454874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de-DE" sz="1800" dirty="0">
                <a:solidFill>
                  <a:schemeClr val="bg2">
                    <a:lumMod val="25000"/>
                  </a:schemeClr>
                </a:solidFill>
              </a:rPr>
              <a:t>Communications </a:t>
            </a:r>
            <a:r>
              <a:rPr lang="de-DE" sz="1800" dirty="0" err="1">
                <a:solidFill>
                  <a:schemeClr val="bg2">
                    <a:lumMod val="25000"/>
                  </a:schemeClr>
                </a:solidFill>
              </a:rPr>
              <a:t>skills</a:t>
            </a:r>
            <a:r>
              <a:rPr lang="de-DE" sz="1800" dirty="0">
                <a:solidFill>
                  <a:schemeClr val="bg2">
                    <a:lumMod val="25000"/>
                  </a:schemeClr>
                </a:solidFill>
              </a:rPr>
              <a:t> 2</a:t>
            </a:r>
            <a:br>
              <a:rPr lang="de-DE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1800" dirty="0">
                <a:solidFill>
                  <a:schemeClr val="bg2">
                    <a:lumMod val="25000"/>
                  </a:schemeClr>
                </a:solidFill>
              </a:rPr>
              <a:t>Wiebke Coenen 15/11/19</a:t>
            </a: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0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FD07B89-D390-4518-A576-901A010C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de-DE" sz="4000" dirty="0" err="1">
                <a:solidFill>
                  <a:srgbClr val="FFFFFF"/>
                </a:solidFill>
              </a:rPr>
              <a:t>Introduction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132F02F-9948-48DD-A299-CA8B152A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Microplastics &lt; 5 mm</a:t>
            </a: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and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secondary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microplastics</a:t>
            </a: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wastewater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treatment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plants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5B3D3F1-BECE-40B0-8C9F-D59F659C6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abundance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fibrouse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shapes</a:t>
            </a: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60%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synthetic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fibres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90%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polyester</a:t>
            </a: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Shed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during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washing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959BE-BDAB-4076-8630-4ECDB478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FFFFFF">
                    <a:alpha val="80000"/>
                  </a:srgbClr>
                </a:solidFill>
              </a:rPr>
              <a:t>15</a:t>
            </a:r>
            <a:r>
              <a:rPr lang="en-GB" sz="1200" dirty="0">
                <a:solidFill>
                  <a:srgbClr val="FFFFFF">
                    <a:alpha val="80000"/>
                  </a:srgbClr>
                </a:solidFill>
              </a:rPr>
              <a:t>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7CD99F-A75E-4310-A94D-24066559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UPC /  Communication skills 2 Assessment of the toxicity of textile microplastic fibres on </a:t>
            </a:r>
            <a:r>
              <a:rPr lang="en-GB" dirty="0" err="1"/>
              <a:t>Lymnaea</a:t>
            </a:r>
            <a:r>
              <a:rPr lang="en-GB" dirty="0"/>
              <a:t> </a:t>
            </a:r>
            <a:r>
              <a:rPr lang="en-GB" dirty="0" err="1"/>
              <a:t>stagnalis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45537-D356-4C47-BA5C-A72A4505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6BAE4-2572-4656-8C3F-252E81269F01}" type="slidenum">
              <a:rPr lang="en-GB" sz="1200" smtClean="0"/>
              <a:pPr>
                <a:spcAft>
                  <a:spcPts val="600"/>
                </a:spcAft>
              </a:pPr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4884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C6C498B-A0D4-4DF9-8BFD-7F2F6AB5F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52" y="460586"/>
            <a:ext cx="8406295" cy="502553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F319E2-2018-4D3B-9D42-8BDE64C5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15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5BE178-E9BF-4B99-B2F2-0E1B36F7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UPC /  Communication skills 2 Assessment of the toxicity of textile microplastic 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fibres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Lymnaea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stagnalis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14048B-AB89-4362-9FBB-44C2C37F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7D6BAE4-2572-4656-8C3F-252E81269F01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FBF334-F8E2-4559-8842-CBDF02D04E9A}"/>
              </a:ext>
            </a:extLst>
          </p:cNvPr>
          <p:cNvSpPr txBox="1"/>
          <p:nvPr/>
        </p:nvSpPr>
        <p:spPr>
          <a:xfrm>
            <a:off x="1892852" y="5486119"/>
            <a:ext cx="840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Figure 1: Total fibre demand and prediction for textile use in million tons </a:t>
            </a:r>
            <a:b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(Textile World, 2015). </a:t>
            </a:r>
          </a:p>
        </p:txBody>
      </p:sp>
    </p:spTree>
    <p:extLst>
      <p:ext uri="{BB962C8B-B14F-4D97-AF65-F5344CB8AC3E}">
        <p14:creationId xmlns:p14="http://schemas.microsoft.com/office/powerpoint/2010/main" val="337788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258B105-3795-40B7-B0B5-03C09E72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Test </a:t>
            </a:r>
            <a:r>
              <a:rPr lang="de-DE" sz="4000" dirty="0" err="1">
                <a:solidFill>
                  <a:srgbClr val="FFFFFF"/>
                </a:solidFill>
              </a:rPr>
              <a:t>set-up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2A6096D-DB4C-44B5-9A8B-CBD146EEA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505842" cy="436384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duration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days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medium: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Polyester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fibres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Lymnaea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stagnalis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000" dirty="0"/>
              <a:t>Endpoints: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mortality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inhibition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growth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C62701F-DE08-4D02-BD0E-54E1CAEFA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concentrations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c1 = 50 mg/L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c2 = 25 mg/L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c3 = 10 mg/L 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c4 =   1 mg/L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sizes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5 µm -   50 µm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 µm - 500 µm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3DAA5-F26B-4EE2-8CA0-744472CF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FFFFFF">
                    <a:alpha val="80000"/>
                  </a:srgbClr>
                </a:solidFill>
              </a:rPr>
              <a:t>15</a:t>
            </a:r>
            <a:r>
              <a:rPr lang="en-GB" sz="1200" dirty="0">
                <a:solidFill>
                  <a:srgbClr val="FFFFFF">
                    <a:alpha val="80000"/>
                  </a:srgbClr>
                </a:solidFill>
              </a:rPr>
              <a:t>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533266-AC91-4A21-AC1A-683CD83F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UPC /  Communication skills 2 Assessment of the toxicity of textile microplastic fibres on </a:t>
            </a:r>
            <a:r>
              <a:rPr lang="en-GB" dirty="0" err="1"/>
              <a:t>Lymnaea</a:t>
            </a:r>
            <a:r>
              <a:rPr lang="en-GB" dirty="0"/>
              <a:t> </a:t>
            </a:r>
            <a:r>
              <a:rPr lang="en-GB" dirty="0" err="1"/>
              <a:t>stagnalis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34E594-8F24-4CB0-B7A8-B85F15E3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7D6BAE4-2572-4656-8C3F-252E81269F01}" type="slidenum">
              <a:rPr lang="en-GB" sz="1200" smtClean="0"/>
              <a:pPr>
                <a:spcAft>
                  <a:spcPts val="600"/>
                </a:spcAft>
              </a:pPr>
              <a:t>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87862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428B3C3-C632-4299-92EF-C52CCC442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2918" y="630556"/>
            <a:ext cx="8366164" cy="4683124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5E18EA-72A7-4BDA-8859-23D60032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15/11/2019 Wiebke Coenen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26C2E8-5984-4631-9CD2-885C1749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27444"/>
            <a:ext cx="5029200" cy="494031"/>
          </a:xfrm>
        </p:spPr>
        <p:txBody>
          <a:bodyPr/>
          <a:lstStyle/>
          <a:p>
            <a:r>
              <a:rPr lang="en-GB" dirty="0"/>
              <a:t>UPC /  Communication skills 2 Assessment of the toxicity of textile microplastic fibres on </a:t>
            </a:r>
            <a:r>
              <a:rPr lang="en-GB" dirty="0" err="1"/>
              <a:t>Lymnaea</a:t>
            </a:r>
            <a:r>
              <a:rPr lang="en-GB" dirty="0"/>
              <a:t> </a:t>
            </a:r>
            <a:r>
              <a:rPr lang="en-GB" dirty="0" err="1"/>
              <a:t>stagnalis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0CC027-C646-4FCD-8250-BA3B2B72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BAE4-2572-4656-8C3F-252E81269F01}" type="slidenum">
              <a:rPr lang="en-GB" smtClean="0"/>
              <a:t>7</a:t>
            </a:fld>
            <a:endParaRPr lang="en-GB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DFD52BA-1CF8-413A-902E-676EE3DA385F}"/>
              </a:ext>
            </a:extLst>
          </p:cNvPr>
          <p:cNvSpPr txBox="1"/>
          <p:nvPr/>
        </p:nvSpPr>
        <p:spPr>
          <a:xfrm>
            <a:off x="1912918" y="5313680"/>
            <a:ext cx="836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Figure 2: Test vessel in plant growth chamber covered with net and connected to oxygen pump. </a:t>
            </a:r>
          </a:p>
        </p:txBody>
      </p:sp>
    </p:spTree>
    <p:extLst>
      <p:ext uri="{BB962C8B-B14F-4D97-AF65-F5344CB8AC3E}">
        <p14:creationId xmlns:p14="http://schemas.microsoft.com/office/powerpoint/2010/main" val="234133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20BD5FA-9358-4FD6-830F-D0301F1E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Lymnaea stagnalis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F0D6BE1-061A-457F-BB0B-6B63700B1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Great common pond snail</a:t>
            </a:r>
          </a:p>
          <a:p>
            <a:r>
              <a:rPr lang="en-US" sz="2000" dirty="0"/>
              <a:t>herbivores </a:t>
            </a:r>
          </a:p>
          <a:p>
            <a:r>
              <a:rPr lang="en-US" sz="2000" dirty="0"/>
              <a:t> lifespan: two years </a:t>
            </a:r>
          </a:p>
          <a:p>
            <a:r>
              <a:rPr lang="en-US" sz="2000" dirty="0"/>
              <a:t>shallow littoral zones</a:t>
            </a:r>
          </a:p>
          <a:p>
            <a:r>
              <a:rPr lang="en-US" sz="2000" dirty="0"/>
              <a:t>Test: 0.3 cm to 1.3 cm 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D01EC9E-0F75-4C87-A464-242A568F8C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0910" y="0"/>
            <a:ext cx="3665409" cy="541019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8E2025-292F-4BA4-9CEC-2CFC2323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8" y="6356350"/>
            <a:ext cx="1686264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15/11/2019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AC1363-5009-4925-8107-77E37D99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1518" y="6356350"/>
            <a:ext cx="41148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UPC </a:t>
            </a:r>
            <a:r>
              <a:rPr lang="en-US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/  Communication skills 2 Assessment of the toxicity     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f textile microplastic </a:t>
            </a:r>
            <a:r>
              <a:rPr lang="en-US" kern="1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fibres</a:t>
            </a:r>
            <a:r>
              <a:rPr lang="en-US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on Lymnaea stagnalis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A0AD13-B398-4608-8E68-AA9C8D0E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7D6BAE4-2572-4656-8C3F-252E81269F01}" type="slidenum">
              <a:rPr lang="en-US" sz="1200" kern="120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200" kern="12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0F6542-59F0-40F3-BCDB-8129BD3010DA}"/>
              </a:ext>
            </a:extLst>
          </p:cNvPr>
          <p:cNvSpPr txBox="1"/>
          <p:nvPr/>
        </p:nvSpPr>
        <p:spPr>
          <a:xfrm>
            <a:off x="4586245" y="5410199"/>
            <a:ext cx="373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Figure 3: Measurement of snail with Vernier calliper.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31247A9-2D7C-4638-9FFA-2087D61C2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496" y="294318"/>
            <a:ext cx="1780544" cy="22652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A319BB3-9A1D-41F1-8009-0B61022D1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983" y="3295975"/>
            <a:ext cx="2250221" cy="207709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7F840E8-707F-4B05-9BC9-A02B169A6804}"/>
              </a:ext>
            </a:extLst>
          </p:cNvPr>
          <p:cNvSpPr txBox="1"/>
          <p:nvPr/>
        </p:nvSpPr>
        <p:spPr>
          <a:xfrm>
            <a:off x="8380983" y="5410199"/>
            <a:ext cx="34001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Figure 4: Three Lymnaea stagnalis.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5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03A6025-D710-41BD-BC82-DBEA35B2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de-DE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endParaRPr lang="en-GB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41AE23-6C82-4FE3-8077-5573523D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632"/>
            <a:ext cx="219640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15/11/2019 Wiebke Coenen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808DE2-3D67-493A-8676-498F071C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062" y="6199632"/>
            <a:ext cx="4407876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solidFill>
                  <a:schemeClr val="bg1">
                    <a:alpha val="80000"/>
                  </a:schemeClr>
                </a:solidFill>
              </a:rPr>
              <a:t>UPC /  Communication skills 2 Assessment of the toxicity of textile microplastic fibres on </a:t>
            </a:r>
            <a:r>
              <a:rPr lang="en-GB" dirty="0" err="1">
                <a:solidFill>
                  <a:schemeClr val="bg1">
                    <a:alpha val="80000"/>
                  </a:schemeClr>
                </a:solidFill>
              </a:rPr>
              <a:t>Lymnaea</a:t>
            </a:r>
            <a:r>
              <a:rPr lang="en-GB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alpha val="80000"/>
                  </a:schemeClr>
                </a:solidFill>
              </a:rPr>
              <a:t>stagnalis</a:t>
            </a:r>
            <a:endParaRPr lang="en-GB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6730DD-F4FC-44B4-A6D9-CB1B8293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7D6BAE4-2572-4656-8C3F-252E81269F01}" type="slidenum">
              <a:rPr lang="en-GB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GB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6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Breitbild</PresentationFormat>
  <Paragraphs>111</Paragraphs>
  <Slides>13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</vt:lpstr>
      <vt:lpstr>“[…] the annual dietary exposure for European shellfish consumers can amount to  11,000  microplastics per year.” (Van Cauwenberghe,2014)</vt:lpstr>
      <vt:lpstr>“[…] the annual dietary exposure for European shellfish consumers can amount to  11,000  microplastics per year.” (Van Cauwenberghe,2014)</vt:lpstr>
      <vt:lpstr>Assessment of the toxicity  of microplastic polyester  fibres on Lymnaea stagnalis</vt:lpstr>
      <vt:lpstr>Introduction</vt:lpstr>
      <vt:lpstr>PowerPoint-Präsentation</vt:lpstr>
      <vt:lpstr>Test set-up</vt:lpstr>
      <vt:lpstr>PowerPoint-Präsentation</vt:lpstr>
      <vt:lpstr>Lymnaea stagnalis</vt:lpstr>
      <vt:lpstr>Results</vt:lpstr>
      <vt:lpstr>Mortality</vt:lpstr>
      <vt:lpstr>Inhibition of Growth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toxicity  of textile microplastic fibres on Lymnaea stagnalis</dc:title>
  <dc:creator>ms303225</dc:creator>
  <cp:lastModifiedBy>Wiebke Coenen</cp:lastModifiedBy>
  <cp:revision>13</cp:revision>
  <dcterms:created xsi:type="dcterms:W3CDTF">2019-11-04T13:03:55Z</dcterms:created>
  <dcterms:modified xsi:type="dcterms:W3CDTF">2019-11-14T12:32:51Z</dcterms:modified>
</cp:coreProperties>
</file>