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89" r:id="rId4"/>
    <p:sldId id="265" r:id="rId5"/>
    <p:sldId id="291" r:id="rId6"/>
    <p:sldId id="268" r:id="rId7"/>
    <p:sldId id="273" r:id="rId8"/>
    <p:sldId id="292" r:id="rId9"/>
    <p:sldId id="270" r:id="rId10"/>
    <p:sldId id="285" r:id="rId11"/>
    <p:sldId id="294" r:id="rId12"/>
    <p:sldId id="282" r:id="rId13"/>
    <p:sldId id="283" r:id="rId14"/>
    <p:sldId id="266" r:id="rId15"/>
  </p:sldIdLst>
  <p:sldSz cx="9144000" cy="6858000" type="screen4x3"/>
  <p:notesSz cx="67945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CC071E"/>
    <a:srgbClr val="33CC33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80274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A371B3-5C53-4A7B-BD96-FDD42A4B35B6}" type="datetimeFigureOut">
              <a:rPr lang="de-DE"/>
              <a:pPr>
                <a:defRPr/>
              </a:pPr>
              <a:t>06.11.2019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70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09701"/>
            <a:ext cx="2944486" cy="496299"/>
          </a:xfrm>
          <a:prstGeom prst="rect">
            <a:avLst/>
          </a:prstGeom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33CC1E-ABD4-4A8E-A7A4-CE53DC3A92F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79326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96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4239B458-655F-45A2-BE1A-7D34B8E04440}" type="datetimeFigureOut">
              <a:rPr lang="de-DE"/>
              <a:pPr>
                <a:defRPr/>
              </a:pPr>
              <a:t>06.11.2019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93" tIns="44047" rIns="88093" bIns="4404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47" y="4767849"/>
            <a:ext cx="5436208" cy="3899709"/>
          </a:xfrm>
          <a:prstGeom prst="rect">
            <a:avLst/>
          </a:prstGeom>
        </p:spPr>
        <p:txBody>
          <a:bodyPr vert="horz" lIns="88093" tIns="44047" rIns="88093" bIns="44047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70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96" y="9409701"/>
            <a:ext cx="2944486" cy="496299"/>
          </a:xfrm>
          <a:prstGeom prst="rect">
            <a:avLst/>
          </a:prstGeom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ACD40C-584D-479F-A815-6CE7D6C4383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17441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0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want to cover in this presentation as a recap:</a:t>
            </a:r>
          </a:p>
          <a:p>
            <a:r>
              <a:rPr lang="en-US" dirty="0"/>
              <a:t>-What a CMC is and why the damage is modeled with CZs</a:t>
            </a:r>
          </a:p>
          <a:p>
            <a:r>
              <a:rPr lang="en-US" dirty="0"/>
              <a:t>-What a CZ is and how it models damage</a:t>
            </a:r>
          </a:p>
          <a:p>
            <a:r>
              <a:rPr lang="en-US" dirty="0"/>
              <a:t>-How I expanded a current CZ formulation </a:t>
            </a:r>
          </a:p>
        </p:txBody>
      </p:sp>
    </p:spTree>
    <p:extLst>
      <p:ext uri="{BB962C8B-B14F-4D97-AF65-F5344CB8AC3E}">
        <p14:creationId xmlns:p14="http://schemas.microsoft.com/office/powerpoint/2010/main" val="94890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-What are CZs and what are they used for?</a:t>
            </a:r>
          </a:p>
          <a:p>
            <a:r>
              <a:rPr lang="en-US" dirty="0"/>
              <a:t>-Explanation that this model exists and will be expanded on later</a:t>
            </a:r>
          </a:p>
          <a:p>
            <a:r>
              <a:rPr lang="en-US" dirty="0"/>
              <a:t>-What does the free energy for a CZ look like? With Fig. 4.1 and definition of the effective separation</a:t>
            </a:r>
          </a:p>
        </p:txBody>
      </p:sp>
    </p:spTree>
    <p:extLst>
      <p:ext uri="{BB962C8B-B14F-4D97-AF65-F5344CB8AC3E}">
        <p14:creationId xmlns:p14="http://schemas.microsoft.com/office/powerpoint/2010/main" val="179459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-define the traction as derivative of the free energy</a:t>
            </a:r>
          </a:p>
          <a:p>
            <a:r>
              <a:rPr lang="en-US" dirty="0"/>
              <a:t>-show the Bi-linear TSL</a:t>
            </a:r>
          </a:p>
          <a:p>
            <a:r>
              <a:rPr lang="en-US" dirty="0"/>
              <a:t>-fracture energy of CZ and equivalence to the fracture energies of the failure mechanism comparison</a:t>
            </a:r>
          </a:p>
          <a:p>
            <a:r>
              <a:rPr lang="en-US" dirty="0"/>
              <a:t>-damage parameter</a:t>
            </a:r>
          </a:p>
        </p:txBody>
      </p:sp>
    </p:spTree>
    <p:extLst>
      <p:ext uri="{BB962C8B-B14F-4D97-AF65-F5344CB8AC3E}">
        <p14:creationId xmlns:p14="http://schemas.microsoft.com/office/powerpoint/2010/main" val="3826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measurements, geometry, loads, and parameter set being used</a:t>
            </a:r>
          </a:p>
        </p:txBody>
      </p:sp>
    </p:spTree>
    <p:extLst>
      <p:ext uri="{BB962C8B-B14F-4D97-AF65-F5344CB8AC3E}">
        <p14:creationId xmlns:p14="http://schemas.microsoft.com/office/powerpoint/2010/main" val="18563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tests were also done with a temperature gradient, but the results were, as expected, the same as with a constant temperature over the width</a:t>
            </a:r>
          </a:p>
        </p:txBody>
      </p:sp>
    </p:spTree>
    <p:extLst>
      <p:ext uri="{BB962C8B-B14F-4D97-AF65-F5344CB8AC3E}">
        <p14:creationId xmlns:p14="http://schemas.microsoft.com/office/powerpoint/2010/main" val="175719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2312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0" y="6044400"/>
            <a:ext cx="324579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3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eilig_Bild_a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88001" y="1152526"/>
            <a:ext cx="8567999" cy="470640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66675"/>
            <a:ext cx="8640000" cy="734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00549F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0972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eilig_Tex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216000"/>
            <a:ext cx="8640000" cy="465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549F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28814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eilig_Text-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87338" y="1684800"/>
            <a:ext cx="8569325" cy="319405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" y="66675"/>
            <a:ext cx="8640000" cy="734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00549F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2602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3" b="1874"/>
          <a:stretch/>
        </p:blipFill>
        <p:spPr>
          <a:xfrm>
            <a:off x="0" y="0"/>
            <a:ext cx="9144000" cy="2298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0" y="6044400"/>
            <a:ext cx="324579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354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258300" y="539750"/>
            <a:ext cx="1641475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88000" y="473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8000" y="5230800"/>
            <a:ext cx="8568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0" y="6044400"/>
            <a:ext cx="324579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88000" y="2980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0" y="6044400"/>
            <a:ext cx="324579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9"/>
          <p:cNvCxnSpPr/>
          <p:nvPr/>
        </p:nvCxnSpPr>
        <p:spPr>
          <a:xfrm>
            <a:off x="287338" y="30368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-1755775" y="652463"/>
            <a:ext cx="1641475" cy="6205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Arial" pitchFamily="34" charset="0"/>
              </a:rPr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>
                <a:latin typeface="Arial" pitchFamily="34" charset="0"/>
              </a:rPr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>
                <a:latin typeface="Arial" pitchFamily="34" charset="0"/>
              </a:rPr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Arial" pitchFamily="34" charset="0"/>
              </a:rPr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8000" y="2487600"/>
            <a:ext cx="8568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88000" y="3196800"/>
            <a:ext cx="856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7338" y="6227763"/>
            <a:ext cx="731837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0" y="6044400"/>
            <a:ext cx="324579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zweizeilig) mit Unt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252000" y="67254"/>
            <a:ext cx="181822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de-DE" sz="2200" b="1" dirty="0">
              <a:solidFill>
                <a:srgbClr val="00549F"/>
              </a:solidFill>
            </a:endParaRPr>
          </a:p>
          <a:p>
            <a:endParaRPr lang="en-US" altLang="de-DE" sz="2200" b="1" dirty="0">
              <a:solidFill>
                <a:srgbClr val="00549F"/>
              </a:solidFill>
            </a:endParaRPr>
          </a:p>
          <a:p>
            <a:endParaRPr lang="en-US" altLang="de-DE" sz="2400" b="1" dirty="0">
              <a:solidFill>
                <a:srgbClr val="00549F"/>
              </a:solidFill>
              <a:latin typeface="+mn-lt"/>
            </a:endParaRPr>
          </a:p>
        </p:txBody>
      </p:sp>
      <p:sp>
        <p:nvSpPr>
          <p:cNvPr id="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66675"/>
            <a:ext cx="8640000" cy="734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rgbClr val="00549F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9204646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ein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252000" y="180000"/>
            <a:ext cx="18182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de-DE" sz="2400" b="1" dirty="0">
              <a:solidFill>
                <a:srgbClr val="00549F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216000"/>
            <a:ext cx="8640000" cy="465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549F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1689441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(einzeilig) mit Unt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252000" y="180000"/>
            <a:ext cx="18182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de-DE" sz="2400" b="1" dirty="0">
              <a:solidFill>
                <a:srgbClr val="00549F"/>
              </a:solidFill>
            </a:endParaRPr>
          </a:p>
        </p:txBody>
      </p:sp>
      <p:sp>
        <p:nvSpPr>
          <p:cNvPr id="4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288000" y="1152000"/>
            <a:ext cx="8569325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216000"/>
            <a:ext cx="8640000" cy="465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549F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8208106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eilig_Bild_a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288001" y="1152526"/>
            <a:ext cx="8567999" cy="470640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216000"/>
            <a:ext cx="8640000" cy="465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549F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49920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1123949" y="6227764"/>
            <a:ext cx="4512079" cy="510662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aseline="0" dirty="0"/>
              <a:t>A </a:t>
            </a:r>
            <a:r>
              <a:rPr lang="de-DE" baseline="0" dirty="0" err="1"/>
              <a:t>cohesive</a:t>
            </a:r>
            <a:r>
              <a:rPr lang="de-DE" baseline="0" dirty="0"/>
              <a:t> </a:t>
            </a:r>
            <a:r>
              <a:rPr lang="de-DE" baseline="0" dirty="0" err="1"/>
              <a:t>zone</a:t>
            </a:r>
            <a:r>
              <a:rPr lang="de-DE" baseline="0" dirty="0"/>
              <a:t> </a:t>
            </a:r>
            <a:r>
              <a:rPr lang="de-DE" baseline="0" dirty="0" err="1"/>
              <a:t>formulation</a:t>
            </a:r>
            <a:r>
              <a:rPr lang="de-DE" baseline="0" dirty="0"/>
              <a:t> </a:t>
            </a:r>
            <a:r>
              <a:rPr lang="de-DE" baseline="0" dirty="0" err="1"/>
              <a:t>describing</a:t>
            </a:r>
            <a:r>
              <a:rPr lang="de-DE" baseline="0" dirty="0"/>
              <a:t> interface </a:t>
            </a:r>
            <a:r>
              <a:rPr lang="de-DE" baseline="0" dirty="0" err="1"/>
              <a:t>separation</a:t>
            </a:r>
            <a:r>
              <a:rPr lang="de-DE" baseline="0" dirty="0"/>
              <a:t> in CMCs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aseline="0" dirty="0" err="1"/>
              <a:t>Presentation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Communication Skills 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Jonathon Tyler Hartman | 08.11.2019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7338" y="81438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288925" y="6227763"/>
            <a:ext cx="730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26A20EC0-F1FA-4FA5-80FB-595D53419D0E}" type="slidenum">
              <a:rPr lang="de-DE" altLang="de-DE" sz="900" smtClean="0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de-DE" altLang="de-DE" sz="900">
              <a:solidFill>
                <a:schemeClr val="tx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60" y="6044400"/>
            <a:ext cx="3245790" cy="813600"/>
          </a:xfrm>
          <a:prstGeom prst="rect">
            <a:avLst/>
          </a:prstGeom>
        </p:spPr>
      </p:pic>
      <p:cxnSp>
        <p:nvCxnSpPr>
          <p:cNvPr id="12" name="Gerader Verbinder 11"/>
          <p:cNvCxnSpPr/>
          <p:nvPr/>
        </p:nvCxnSpPr>
        <p:spPr>
          <a:xfrm>
            <a:off x="287338" y="6040438"/>
            <a:ext cx="8569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11" r:id="rId6"/>
    <p:sldLayoutId id="2147483810" r:id="rId7"/>
    <p:sldLayoutId id="2147483812" r:id="rId8"/>
    <p:sldLayoutId id="2147483814" r:id="rId9"/>
    <p:sldLayoutId id="2147483815" r:id="rId10"/>
    <p:sldLayoutId id="2147483816" r:id="rId11"/>
    <p:sldLayoutId id="2147483817" r:id="rId12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44.gi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3.png"/><Relationship Id="rId5" Type="http://schemas.openxmlformats.org/officeDocument/2006/relationships/tags" Target="../tags/tag38.xml"/><Relationship Id="rId10" Type="http://schemas.openxmlformats.org/officeDocument/2006/relationships/image" Target="../media/image42.png"/><Relationship Id="rId4" Type="http://schemas.openxmlformats.org/officeDocument/2006/relationships/tags" Target="../tags/tag37.xml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1.png"/><Relationship Id="rId39" Type="http://schemas.openxmlformats.org/officeDocument/2006/relationships/image" Target="../media/image24.png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8.xml"/><Relationship Id="rId31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9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7.png"/><Relationship Id="rId5" Type="http://schemas.openxmlformats.org/officeDocument/2006/relationships/tags" Target="../tags/tag23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tags" Target="../tags/tag22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2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9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8.xml"/><Relationship Id="rId19" Type="http://schemas.openxmlformats.org/officeDocument/2006/relationships/image" Target="../media/image39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 von 14</a:t>
            </a:r>
          </a:p>
        </p:txBody>
      </p:sp>
      <p:sp>
        <p:nvSpPr>
          <p:cNvPr id="11267" name="Titel 4"/>
          <p:cNvSpPr>
            <a:spLocks noGrp="1"/>
          </p:cNvSpPr>
          <p:nvPr>
            <p:ph type="ctrTitle"/>
          </p:nvPr>
        </p:nvSpPr>
        <p:spPr bwMode="auto">
          <a:xfrm>
            <a:off x="287338" y="2726606"/>
            <a:ext cx="856932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360"/>
              </a:lnSpc>
              <a:spcAft>
                <a:spcPts val="600"/>
              </a:spcAft>
            </a:pPr>
            <a:r>
              <a:rPr lang="en-US" altLang="de-DE" sz="2800" dirty="0">
                <a:latin typeface="Arial" charset="0"/>
                <a:cs typeface="Arial" charset="0"/>
              </a:rPr>
              <a:t>A cohesive zone formulation describing interface separation in ceramic matrix composites</a:t>
            </a:r>
          </a:p>
        </p:txBody>
      </p:sp>
      <p:sp>
        <p:nvSpPr>
          <p:cNvPr id="11268" name="Untertitel 5"/>
          <p:cNvSpPr>
            <a:spLocks noGrp="1"/>
          </p:cNvSpPr>
          <p:nvPr>
            <p:ph type="subTitle" idx="1"/>
          </p:nvPr>
        </p:nvSpPr>
        <p:spPr bwMode="auto">
          <a:xfrm>
            <a:off x="287338" y="4201500"/>
            <a:ext cx="8569325" cy="94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240"/>
              </a:lnSpc>
            </a:pPr>
            <a:r>
              <a:rPr lang="en-US" altLang="de-DE" sz="2200" dirty="0">
                <a:latin typeface="Arial" charset="0"/>
                <a:cs typeface="Arial" charset="0"/>
              </a:rPr>
              <a:t>Jonathon Tyler Hartman</a:t>
            </a:r>
          </a:p>
        </p:txBody>
      </p:sp>
      <p:sp>
        <p:nvSpPr>
          <p:cNvPr id="5" name="Untertitel 5">
            <a:extLst>
              <a:ext uri="{FF2B5EF4-FFF2-40B4-BE49-F238E27FC236}">
                <a16:creationId xmlns:a16="http://schemas.microsoft.com/office/drawing/2014/main" id="{04D85674-3440-43FA-B185-7C3257DFF843}"/>
              </a:ext>
            </a:extLst>
          </p:cNvPr>
          <p:cNvSpPr txBox="1">
            <a:spLocks/>
          </p:cNvSpPr>
          <p:nvPr/>
        </p:nvSpPr>
        <p:spPr bwMode="auto">
          <a:xfrm>
            <a:off x="287337" y="4741899"/>
            <a:ext cx="8569325" cy="9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215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2159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tabLst>
                <a:tab pos="431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None/>
              <a:tabLst>
                <a:tab pos="6477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None/>
              <a:tabLst>
                <a:tab pos="8636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40"/>
              </a:lnSpc>
            </a:pPr>
            <a:r>
              <a:rPr lang="en-US" altLang="de-DE" sz="1800" dirty="0">
                <a:latin typeface="Arial" charset="0"/>
                <a:cs typeface="Arial" charset="0"/>
              </a:rPr>
              <a:t>Presentation for Communication Skills 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81ED5-2FBE-4670-8F7D-75571555D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Interface Resistance at Varying Temperatures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C7C8A-6EA9-4364-8FA8-84232CC82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3948" y="1392421"/>
            <a:ext cx="4424856" cy="98778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950DCD-B4C7-49D4-8C99-65EAC7FED1FE}"/>
              </a:ext>
            </a:extLst>
          </p:cNvPr>
          <p:cNvCxnSpPr>
            <a:cxnSpLocks/>
          </p:cNvCxnSpPr>
          <p:nvPr/>
        </p:nvCxnSpPr>
        <p:spPr>
          <a:xfrm>
            <a:off x="6461096" y="2492490"/>
            <a:ext cx="0" cy="2602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AFA256-C59B-4BE1-944E-FC06D4744E46}"/>
              </a:ext>
            </a:extLst>
          </p:cNvPr>
          <p:cNvCxnSpPr>
            <a:cxnSpLocks/>
          </p:cNvCxnSpPr>
          <p:nvPr/>
        </p:nvCxnSpPr>
        <p:spPr>
          <a:xfrm rot="10800000">
            <a:off x="6459690" y="911772"/>
            <a:ext cx="0" cy="2602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B80A951-8070-4FAD-9D1F-750CB0B7C4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22163" y="975247"/>
            <a:ext cx="132571" cy="114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96D0E-240D-43D3-BE9F-215C1A6069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30361" y="2591947"/>
            <a:ext cx="132571" cy="114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0FF7E2-C2FB-44EE-8B13-45F90ECA33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8442" y="1529954"/>
            <a:ext cx="1124571" cy="1752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6A0726-B9F4-4728-89E5-D171C0B3ED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8442" y="1148347"/>
            <a:ext cx="749714" cy="217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0B362-8D32-4F37-8DAA-0ACCC61AB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2519" y="2808697"/>
            <a:ext cx="5564955" cy="319360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499CB7-5A2F-4C84-B39F-BFE642C479D1}"/>
              </a:ext>
            </a:extLst>
          </p:cNvPr>
          <p:cNvGrpSpPr/>
          <p:nvPr/>
        </p:nvGrpSpPr>
        <p:grpSpPr>
          <a:xfrm>
            <a:off x="2291255" y="1769497"/>
            <a:ext cx="519748" cy="490113"/>
            <a:chOff x="2291255" y="1769497"/>
            <a:chExt cx="519748" cy="4901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8D44BF8-BEB9-4668-9D22-273270A483E1}"/>
                </a:ext>
              </a:extLst>
            </p:cNvPr>
            <p:cNvCxnSpPr>
              <a:cxnSpLocks/>
            </p:cNvCxnSpPr>
            <p:nvPr/>
          </p:nvCxnSpPr>
          <p:spPr>
            <a:xfrm>
              <a:off x="2291255" y="2240146"/>
              <a:ext cx="368865" cy="0"/>
            </a:xfrm>
            <a:prstGeom prst="straightConnector1">
              <a:avLst/>
            </a:prstGeom>
            <a:ln w="38100">
              <a:solidFill>
                <a:srgbClr val="0054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68AB1B6-E632-4640-A729-3A165079F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1255" y="1947534"/>
              <a:ext cx="0" cy="312076"/>
            </a:xfrm>
            <a:prstGeom prst="straightConnector1">
              <a:avLst/>
            </a:prstGeom>
            <a:ln w="38100">
              <a:solidFill>
                <a:srgbClr val="0054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55BDCB-5A20-463A-BCFD-1AF821BF60A9}"/>
                </a:ext>
              </a:extLst>
            </p:cNvPr>
            <p:cNvSpPr txBox="1"/>
            <p:nvPr/>
          </p:nvSpPr>
          <p:spPr bwMode="auto">
            <a:xfrm>
              <a:off x="2526653" y="1908598"/>
              <a:ext cx="28435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lang="en-US" sz="1600" dirty="0">
                  <a:solidFill>
                    <a:srgbClr val="00549F"/>
                  </a:solidFill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E44D68-46F5-4229-BF42-B531A7CE1D14}"/>
                </a:ext>
              </a:extLst>
            </p:cNvPr>
            <p:cNvSpPr txBox="1"/>
            <p:nvPr/>
          </p:nvSpPr>
          <p:spPr bwMode="auto">
            <a:xfrm>
              <a:off x="2295964" y="1769497"/>
              <a:ext cx="28435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lang="en-US" sz="1600" dirty="0">
                  <a:solidFill>
                    <a:srgbClr val="00549F"/>
                  </a:solidFill>
                </a:rPr>
                <a:t>y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8CB2763-732F-4A47-9B23-41AF9FE3078D}"/>
              </a:ext>
            </a:extLst>
          </p:cNvPr>
          <p:cNvSpPr/>
          <p:nvPr/>
        </p:nvSpPr>
        <p:spPr>
          <a:xfrm>
            <a:off x="5645791" y="2961314"/>
            <a:ext cx="1215457" cy="338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7A5F9-D8E3-4C05-82DA-9186812449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31607" y="3052841"/>
            <a:ext cx="345905" cy="1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7E8D-609B-4525-8055-CFAABFFF3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085710"/>
            <a:ext cx="8569325" cy="3194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2159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Cohesive Zones</a:t>
            </a:r>
          </a:p>
          <a:p>
            <a:pPr marL="2159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Numerical Examples</a:t>
            </a:r>
          </a:p>
          <a:p>
            <a:pPr lvl="1"/>
            <a:endParaRPr lang="en-US" dirty="0"/>
          </a:p>
          <a:p>
            <a:r>
              <a:rPr lang="en-US" b="1" dirty="0"/>
              <a:t>Summary and Outlook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9978E-DBDB-41C3-948B-3315BD1B1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6294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DE2F6B-9F59-4119-AC23-1AFEB7928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000" y="1456799"/>
            <a:ext cx="8569325" cy="1202317"/>
          </a:xfrm>
        </p:spPr>
        <p:txBody>
          <a:bodyPr/>
          <a:lstStyle/>
          <a:p>
            <a:pPr marL="342900" indent="-342900">
              <a:buClr>
                <a:srgbClr val="00549F"/>
              </a:buClr>
              <a:buFont typeface="Arial" panose="020B0604020202020204" pitchFamily="34" charset="0"/>
              <a:buChar char="•"/>
            </a:pPr>
            <a:r>
              <a:rPr lang="en-US" b="0" dirty="0"/>
              <a:t>A cohesive zone formulation used to model separation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927E4-6755-4491-9D5E-AF0D371B8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97C15-7581-4828-B875-4B465B001B35}"/>
              </a:ext>
            </a:extLst>
          </p:cNvPr>
          <p:cNvSpPr txBox="1"/>
          <p:nvPr/>
        </p:nvSpPr>
        <p:spPr bwMode="auto">
          <a:xfrm>
            <a:off x="286675" y="2965154"/>
            <a:ext cx="524404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2400" b="1" dirty="0">
                <a:solidFill>
                  <a:srgbClr val="00549F"/>
                </a:solidFill>
              </a:rPr>
              <a:t>Further research and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58653-85D8-487F-92D5-58C2F56DB62D}"/>
              </a:ext>
            </a:extLst>
          </p:cNvPr>
          <p:cNvSpPr txBox="1"/>
          <p:nvPr/>
        </p:nvSpPr>
        <p:spPr bwMode="auto">
          <a:xfrm>
            <a:off x="286675" y="992954"/>
            <a:ext cx="158598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2400" b="1" dirty="0">
                <a:solidFill>
                  <a:srgbClr val="00549F"/>
                </a:solidFill>
              </a:rPr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5B137-475D-419D-939D-F86D90DFF072}"/>
              </a:ext>
            </a:extLst>
          </p:cNvPr>
          <p:cNvSpPr txBox="1"/>
          <p:nvPr/>
        </p:nvSpPr>
        <p:spPr bwMode="auto">
          <a:xfrm>
            <a:off x="286676" y="3429000"/>
            <a:ext cx="8773242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rtlCol="0">
            <a:spAutoFit/>
          </a:bodyPr>
          <a:lstStyle/>
          <a:p>
            <a:pPr marL="342900" indent="-342900">
              <a:buClr>
                <a:srgbClr val="00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Interfacial material parameters</a:t>
            </a:r>
          </a:p>
          <a:p>
            <a:pPr marL="342900" indent="-342900">
              <a:buClr>
                <a:srgbClr val="00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Parameter temperature dependency</a:t>
            </a:r>
          </a:p>
          <a:p>
            <a:pPr marL="342900" indent="-342900">
              <a:buClr>
                <a:srgbClr val="00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Thermal-coupling</a:t>
            </a:r>
          </a:p>
          <a:p>
            <a:pPr marL="800100" lvl="1" indent="-342900">
              <a:buClr>
                <a:srgbClr val="00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Inclusion of thermal storage</a:t>
            </a:r>
          </a:p>
          <a:p>
            <a:pPr marL="800100" lvl="1" indent="-342900">
              <a:buClr>
                <a:srgbClr val="00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Conduction in shear direction</a:t>
            </a:r>
          </a:p>
          <a:p>
            <a:pPr marL="800100" lvl="1" indent="-342900">
              <a:buClr>
                <a:srgbClr val="00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Convection and radiation</a:t>
            </a:r>
          </a:p>
        </p:txBody>
      </p:sp>
    </p:spTree>
    <p:extLst>
      <p:ext uri="{BB962C8B-B14F-4D97-AF65-F5344CB8AC3E}">
        <p14:creationId xmlns:p14="http://schemas.microsoft.com/office/powerpoint/2010/main" val="7207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897B-A83C-4C65-901B-198A779FB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80468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5CFE9-61E3-4A4F-AAE1-604D7BE39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000" y="994350"/>
            <a:ext cx="8569325" cy="4775834"/>
          </a:xfrm>
        </p:spPr>
        <p:txBody>
          <a:bodyPr/>
          <a:lstStyle/>
          <a:p>
            <a:r>
              <a:rPr lang="en-US" sz="1800" b="0" dirty="0"/>
              <a:t>[8] S. Rezaei, S. </a:t>
            </a:r>
            <a:r>
              <a:rPr lang="en-US" sz="1800" b="0" dirty="0" err="1"/>
              <a:t>Wulfinghoff</a:t>
            </a:r>
            <a:r>
              <a:rPr lang="en-US" sz="1800" b="0" dirty="0"/>
              <a:t>, and S. Reese. Prediction of fracture and damage in micro/</a:t>
            </a:r>
            <a:r>
              <a:rPr lang="en-US" sz="1800" b="0" dirty="0" err="1"/>
              <a:t>nano</a:t>
            </a:r>
            <a:r>
              <a:rPr lang="en-US" sz="1800" b="0" dirty="0"/>
              <a:t> coating systems using cohesive zone elements. </a:t>
            </a:r>
            <a:r>
              <a:rPr lang="en-US" sz="1800" b="0" i="1" dirty="0"/>
              <a:t>International Journal of Solids and Structures</a:t>
            </a:r>
            <a:r>
              <a:rPr lang="en-US" sz="1800" b="0" dirty="0"/>
              <a:t>, 121:62-74, 2017.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E1320-4EE3-4644-8AA2-A76C7651E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Paper References</a:t>
            </a:r>
          </a:p>
        </p:txBody>
      </p:sp>
    </p:spTree>
    <p:extLst>
      <p:ext uri="{BB962C8B-B14F-4D97-AF65-F5344CB8AC3E}">
        <p14:creationId xmlns:p14="http://schemas.microsoft.com/office/powerpoint/2010/main" val="35029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7E8D-609B-4525-8055-CFAABFFF3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085710"/>
            <a:ext cx="8569325" cy="3194050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marL="215900" lvl="1" indent="0">
              <a:buNone/>
            </a:pPr>
            <a:endParaRPr lang="en-US" dirty="0"/>
          </a:p>
          <a:p>
            <a:r>
              <a:rPr lang="en-US" dirty="0"/>
              <a:t>Cohesive Zones</a:t>
            </a:r>
          </a:p>
          <a:p>
            <a:pPr marL="215900" lvl="1" indent="0">
              <a:buNone/>
            </a:pPr>
            <a:endParaRPr lang="en-US" dirty="0"/>
          </a:p>
          <a:p>
            <a:r>
              <a:rPr lang="en-US" dirty="0"/>
              <a:t>Numerical Examples</a:t>
            </a:r>
          </a:p>
          <a:p>
            <a:pPr lvl="1"/>
            <a:endParaRPr lang="en-US" dirty="0"/>
          </a:p>
          <a:p>
            <a:r>
              <a:rPr lang="en-US" dirty="0"/>
              <a:t>Summary and Outlook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9978E-DBDB-41C3-948B-3315BD1B1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2060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7E8D-609B-4525-8055-CFAABFFF3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085710"/>
            <a:ext cx="8569325" cy="3194050"/>
          </a:xfrm>
        </p:spPr>
        <p:txBody>
          <a:bodyPr/>
          <a:lstStyle/>
          <a:p>
            <a:r>
              <a:rPr lang="en-US" b="1" dirty="0"/>
              <a:t>Motivation</a:t>
            </a:r>
          </a:p>
          <a:p>
            <a:pPr marL="2159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Cohesive Zones</a:t>
            </a:r>
          </a:p>
          <a:p>
            <a:pPr marL="2159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Numerical Examples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9978E-DBDB-41C3-948B-3315BD1B1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29867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tu.de/fileadmin/_processed_/6/e/csm_PW1000G_Main_28214969f3.jpg">
            <a:extLst>
              <a:ext uri="{FF2B5EF4-FFF2-40B4-BE49-F238E27FC236}">
                <a16:creationId xmlns:a16="http://schemas.microsoft.com/office/drawing/2014/main" id="{13ED7078-E1D3-4068-BCA9-FC04EA2D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5" y="1110008"/>
            <a:ext cx="2543375" cy="20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D492-952D-4DB3-9D60-45DA2EAC3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EF3847-5024-4818-8C3D-51BA86E26F4F}"/>
              </a:ext>
            </a:extLst>
          </p:cNvPr>
          <p:cNvGrpSpPr/>
          <p:nvPr/>
        </p:nvGrpSpPr>
        <p:grpSpPr>
          <a:xfrm>
            <a:off x="4161613" y="4260627"/>
            <a:ext cx="2015593" cy="1080480"/>
            <a:chOff x="3800887" y="4580909"/>
            <a:chExt cx="2015593" cy="1080480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19CFB2FB-6F9A-4DB7-AA72-0F36FDC0537A}"/>
                </a:ext>
              </a:extLst>
            </p:cNvPr>
            <p:cNvSpPr/>
            <p:nvPr/>
          </p:nvSpPr>
          <p:spPr>
            <a:xfrm rot="5400000">
              <a:off x="4472851" y="4781311"/>
              <a:ext cx="725214" cy="1034941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1528C5-2F43-4F99-BF49-36570C15CAD3}"/>
                </a:ext>
              </a:extLst>
            </p:cNvPr>
            <p:cNvSpPr txBox="1"/>
            <p:nvPr/>
          </p:nvSpPr>
          <p:spPr bwMode="auto">
            <a:xfrm>
              <a:off x="3800887" y="4580909"/>
              <a:ext cx="2015593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00549F"/>
                  </a:solidFill>
                </a:rPr>
                <a:t>Failure Modeling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4043695-18EB-4045-9534-74EBA620EF2F}"/>
              </a:ext>
            </a:extLst>
          </p:cNvPr>
          <p:cNvSpPr txBox="1"/>
          <p:nvPr/>
        </p:nvSpPr>
        <p:spPr bwMode="auto">
          <a:xfrm>
            <a:off x="3592566" y="1069428"/>
            <a:ext cx="2485786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49F"/>
                </a:solidFill>
              </a:rPr>
              <a:t>High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49F"/>
                </a:solidFill>
              </a:rPr>
              <a:t>Large 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49F"/>
                </a:solidFill>
              </a:rPr>
              <a:t>Weight =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549F"/>
                </a:solidFill>
              </a:rPr>
              <a:t>Corrosion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90933-2BE8-4FB9-97C4-E532757343EA}"/>
              </a:ext>
            </a:extLst>
          </p:cNvPr>
          <p:cNvSpPr txBox="1"/>
          <p:nvPr/>
        </p:nvSpPr>
        <p:spPr bwMode="auto">
          <a:xfrm>
            <a:off x="2139867" y="2701432"/>
            <a:ext cx="738000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[mtu.de]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77033A-8B2E-4E87-8AA2-3A0F3452D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076" y="3987438"/>
            <a:ext cx="1324686" cy="15584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1A67D15-475F-4D8B-9294-AEE89B44FE1F}"/>
              </a:ext>
            </a:extLst>
          </p:cNvPr>
          <p:cNvGrpSpPr/>
          <p:nvPr/>
        </p:nvGrpSpPr>
        <p:grpSpPr>
          <a:xfrm>
            <a:off x="478846" y="3863362"/>
            <a:ext cx="3322041" cy="1813915"/>
            <a:chOff x="5096746" y="4056863"/>
            <a:chExt cx="3322041" cy="18139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48B6E1-5F11-4937-B958-EB13F28EE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2000"/>
            </a:blip>
            <a:stretch>
              <a:fillRect/>
            </a:stretch>
          </p:blipFill>
          <p:spPr>
            <a:xfrm>
              <a:off x="5526926" y="4056863"/>
              <a:ext cx="2427365" cy="181391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68D986-F3A0-46BC-A8FA-AE64A7366134}"/>
                </a:ext>
              </a:extLst>
            </p:cNvPr>
            <p:cNvSpPr txBox="1"/>
            <p:nvPr/>
          </p:nvSpPr>
          <p:spPr bwMode="auto">
            <a:xfrm>
              <a:off x="5096746" y="4700890"/>
              <a:ext cx="3322041" cy="58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lang="en-US" sz="3200" b="1" dirty="0">
                  <a:solidFill>
                    <a:srgbClr val="00549F"/>
                  </a:solidFill>
                </a:rPr>
                <a:t>Cohesive Zones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3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7E8D-609B-4525-8055-CFAABFFF3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085710"/>
            <a:ext cx="8569325" cy="3194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215900" lvl="1" indent="0">
              <a:buNone/>
            </a:pPr>
            <a:endParaRPr lang="en-US" dirty="0"/>
          </a:p>
          <a:p>
            <a:r>
              <a:rPr lang="en-US" b="1" dirty="0"/>
              <a:t>Cohesive Zones</a:t>
            </a:r>
          </a:p>
          <a:p>
            <a:pPr lvl="1"/>
            <a:r>
              <a:rPr lang="en-US" dirty="0"/>
              <a:t>Free Energy</a:t>
            </a:r>
          </a:p>
          <a:p>
            <a:pPr lvl="1"/>
            <a:r>
              <a:rPr lang="en-US" dirty="0"/>
              <a:t>Traction-Separation Law</a:t>
            </a:r>
          </a:p>
          <a:p>
            <a:pPr marL="2159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Numerical Examples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9978E-DBDB-41C3-948B-3315BD1B1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1282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1C778-A856-482A-8091-1E9DF29ED5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Free Energy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37ABBF7-882A-4C22-80DA-02F01C317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000" y="994348"/>
            <a:ext cx="8569325" cy="252000"/>
          </a:xfrm>
        </p:spPr>
        <p:txBody>
          <a:bodyPr/>
          <a:lstStyle/>
          <a:p>
            <a:r>
              <a:rPr lang="en-US" dirty="0"/>
              <a:t>Cohesive Zones model the separation of two bodies from one another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650DF-31C1-44FC-A89C-90EEBEBE95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8000" y="1472972"/>
            <a:ext cx="5934124" cy="3843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17700-E2F3-4602-A5CB-00C7CE3D71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025552" y="4904827"/>
            <a:ext cx="4443428" cy="51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165CE-DD14-4216-9616-7AE38A2189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163837" y="5542666"/>
            <a:ext cx="2116571" cy="303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87078-A141-4F19-8722-B8C1B7DDE76A}"/>
              </a:ext>
            </a:extLst>
          </p:cNvPr>
          <p:cNvSpPr txBox="1"/>
          <p:nvPr/>
        </p:nvSpPr>
        <p:spPr bwMode="auto">
          <a:xfrm>
            <a:off x="7453612" y="5724062"/>
            <a:ext cx="1504236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[Rezaei et al. 2017]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BA42D3-315F-485B-96EA-34517D0DC57B}"/>
              </a:ext>
            </a:extLst>
          </p:cNvPr>
          <p:cNvSpPr/>
          <p:nvPr/>
        </p:nvSpPr>
        <p:spPr>
          <a:xfrm>
            <a:off x="3347207" y="2321124"/>
            <a:ext cx="260059" cy="17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22E37B-ABC7-4315-B035-B03ABF651686}"/>
              </a:ext>
            </a:extLst>
          </p:cNvPr>
          <p:cNvSpPr/>
          <p:nvPr/>
        </p:nvSpPr>
        <p:spPr>
          <a:xfrm>
            <a:off x="3643313" y="3290888"/>
            <a:ext cx="128587" cy="13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8A149A-1D8D-4F58-9E95-16617AE1E903}"/>
              </a:ext>
            </a:extLst>
          </p:cNvPr>
          <p:cNvSpPr/>
          <p:nvPr/>
        </p:nvSpPr>
        <p:spPr>
          <a:xfrm>
            <a:off x="3347207" y="3886200"/>
            <a:ext cx="162756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77DA17-A2F2-44D0-92F8-06080195CBF1}"/>
              </a:ext>
            </a:extLst>
          </p:cNvPr>
          <p:cNvSpPr/>
          <p:nvPr/>
        </p:nvSpPr>
        <p:spPr>
          <a:xfrm>
            <a:off x="3771900" y="3962400"/>
            <a:ext cx="128587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6F3B67-4239-4A0C-ACFC-5F3617B58475}"/>
              </a:ext>
            </a:extLst>
          </p:cNvPr>
          <p:cNvSpPr/>
          <p:nvPr/>
        </p:nvSpPr>
        <p:spPr>
          <a:xfrm>
            <a:off x="3771900" y="4213826"/>
            <a:ext cx="162756" cy="167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33A5CB2-6C47-4506-A9CD-D1DBD94B23D2}"/>
              </a:ext>
            </a:extLst>
          </p:cNvPr>
          <p:cNvSpPr/>
          <p:nvPr/>
        </p:nvSpPr>
        <p:spPr>
          <a:xfrm>
            <a:off x="4478140" y="3003041"/>
            <a:ext cx="151010" cy="78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21435D-CAE0-4385-AF26-B8890D9DD319}"/>
              </a:ext>
            </a:extLst>
          </p:cNvPr>
          <p:cNvSpPr/>
          <p:nvPr/>
        </p:nvSpPr>
        <p:spPr>
          <a:xfrm>
            <a:off x="4362450" y="3826778"/>
            <a:ext cx="162756" cy="135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FB6DAB-AC3A-4438-9CD5-122F335494DD}"/>
              </a:ext>
            </a:extLst>
          </p:cNvPr>
          <p:cNvSpPr/>
          <p:nvPr/>
        </p:nvSpPr>
        <p:spPr>
          <a:xfrm>
            <a:off x="5100638" y="2985508"/>
            <a:ext cx="137522" cy="17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EF8F9F-F5E5-45E0-AE3F-F44F6BB481B6}"/>
              </a:ext>
            </a:extLst>
          </p:cNvPr>
          <p:cNvSpPr/>
          <p:nvPr/>
        </p:nvSpPr>
        <p:spPr>
          <a:xfrm>
            <a:off x="5163837" y="2321124"/>
            <a:ext cx="213059" cy="102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1D4D6-5862-4E33-989D-F656F849F65C}"/>
              </a:ext>
            </a:extLst>
          </p:cNvPr>
          <p:cNvSpPr/>
          <p:nvPr/>
        </p:nvSpPr>
        <p:spPr>
          <a:xfrm>
            <a:off x="5557230" y="3114220"/>
            <a:ext cx="172912" cy="1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77147-0D66-4520-9FD0-6C3A6D0D2856}"/>
              </a:ext>
            </a:extLst>
          </p:cNvPr>
          <p:cNvSpPr/>
          <p:nvPr/>
        </p:nvSpPr>
        <p:spPr>
          <a:xfrm>
            <a:off x="5767388" y="4112992"/>
            <a:ext cx="223837" cy="167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16A8E-8B68-4017-A6AE-E66D83D484E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291837" y="2225341"/>
            <a:ext cx="315429" cy="237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017EE4-628A-46EC-9853-B4F79C76DA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835034" y="4152773"/>
            <a:ext cx="312381" cy="1782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456338-BDF6-4FAB-9200-D96F40BFE0D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517598" y="2911554"/>
            <a:ext cx="251429" cy="202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D35626-6CA9-46C6-AE94-3FC45984A22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3325360" y="3835676"/>
            <a:ext cx="248381" cy="163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EEA16F-EF84-43EB-831D-C706CD2DB19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775254" y="4185663"/>
            <a:ext cx="227048" cy="22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990A8F-6068-4F3B-8AA4-25F85FB8FA1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3808656" y="3835676"/>
            <a:ext cx="227048" cy="22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B422C9-0024-4C43-A857-572326D391B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06764" y="2595144"/>
            <a:ext cx="256000" cy="26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8CBCE0-DE75-4F62-A2D7-4FF95831707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759489" y="4094998"/>
            <a:ext cx="252952" cy="2041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AEAA1D9-CFF0-4273-8A84-0F8EFBD203E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593198" y="2850314"/>
            <a:ext cx="134095" cy="1660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6C9E07-35D5-4E54-85C0-B5E47DD3D50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012441" y="3086594"/>
            <a:ext cx="234667" cy="1630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7F934C2-2B56-4C98-9109-3DBA267D7F1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177040" y="2239021"/>
            <a:ext cx="201143" cy="16304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6BDDA0B-0FC8-4A87-A859-D0F86DFBF81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6398257" y="2125928"/>
            <a:ext cx="121905" cy="1782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77B8F1C-5836-465F-9CA9-CFEE56B6375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6361153" y="2623356"/>
            <a:ext cx="208762" cy="21638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F6405B8-D3D0-47D3-9C1E-1C8E3691ED5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6390191" y="3157498"/>
            <a:ext cx="126476" cy="17828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AABE006-CE11-4D56-9EAD-B3BFD4EB852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6361153" y="3652986"/>
            <a:ext cx="216381" cy="24838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5C21529-4D48-47C6-BEE4-3A01F6002CC7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6335456" y="4220659"/>
            <a:ext cx="269714" cy="254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EF46D35-23AC-4F1F-BF24-095BE68F3F34}"/>
              </a:ext>
            </a:extLst>
          </p:cNvPr>
          <p:cNvSpPr txBox="1"/>
          <p:nvPr/>
        </p:nvSpPr>
        <p:spPr bwMode="auto">
          <a:xfrm>
            <a:off x="6516667" y="2029314"/>
            <a:ext cx="22592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damage parameter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119C96-289D-40DB-91F3-9FFBB2B76CF2}"/>
              </a:ext>
            </a:extLst>
          </p:cNvPr>
          <p:cNvSpPr txBox="1"/>
          <p:nvPr/>
        </p:nvSpPr>
        <p:spPr bwMode="auto">
          <a:xfrm>
            <a:off x="6541194" y="2539752"/>
            <a:ext cx="1742121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initial stiffness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B74922-2A37-4C1D-9C63-50F8CA4AFA5E}"/>
              </a:ext>
            </a:extLst>
          </p:cNvPr>
          <p:cNvSpPr txBox="1"/>
          <p:nvPr/>
        </p:nvSpPr>
        <p:spPr bwMode="auto">
          <a:xfrm>
            <a:off x="6541194" y="3061414"/>
            <a:ext cx="230637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effective separation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972D55-96DC-4C97-849B-1DB1FC9A3E02}"/>
              </a:ext>
            </a:extLst>
          </p:cNvPr>
          <p:cNvSpPr txBox="1"/>
          <p:nvPr/>
        </p:nvSpPr>
        <p:spPr bwMode="auto">
          <a:xfrm>
            <a:off x="6541194" y="3600470"/>
            <a:ext cx="196013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penalty stiffness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BD29A3-2D34-4EFE-9D61-8C30C3F95515}"/>
              </a:ext>
            </a:extLst>
          </p:cNvPr>
          <p:cNvSpPr txBox="1"/>
          <p:nvPr/>
        </p:nvSpPr>
        <p:spPr bwMode="auto">
          <a:xfrm>
            <a:off x="6541194" y="4142392"/>
            <a:ext cx="223360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Macaulay brackets</a:t>
            </a:r>
          </a:p>
        </p:txBody>
      </p:sp>
    </p:spTree>
    <p:extLst>
      <p:ext uri="{BB962C8B-B14F-4D97-AF65-F5344CB8AC3E}">
        <p14:creationId xmlns:p14="http://schemas.microsoft.com/office/powerpoint/2010/main" val="9595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7D9EB-E995-404E-B671-43D59B5B14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Traction-Separation Law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BF371-7068-4D60-BD5E-FF0ADBDC3A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1261" y="1562537"/>
            <a:ext cx="4251429" cy="531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8BF5B-4BEE-440D-BA9B-D6108A6AE0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679" y="1203629"/>
            <a:ext cx="4339689" cy="3092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36542-8FE4-4FE2-9E1D-FA98D02347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5540" y="3124238"/>
            <a:ext cx="1238857" cy="51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B426C-9AC9-46CA-B03D-8D89E07A65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98880" y="4464987"/>
            <a:ext cx="4196571" cy="1234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E1BC65-1520-44E6-A745-798375A68C2C}"/>
              </a:ext>
            </a:extLst>
          </p:cNvPr>
          <p:cNvSpPr txBox="1"/>
          <p:nvPr/>
        </p:nvSpPr>
        <p:spPr bwMode="auto">
          <a:xfrm>
            <a:off x="234409" y="920691"/>
            <a:ext cx="1169336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2000" dirty="0">
                <a:solidFill>
                  <a:srgbClr val="00549F"/>
                </a:solidFill>
              </a:rPr>
              <a:t>Traction: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09B49-4712-40D2-B0A7-508E7DE10AAC}"/>
              </a:ext>
            </a:extLst>
          </p:cNvPr>
          <p:cNvSpPr txBox="1"/>
          <p:nvPr/>
        </p:nvSpPr>
        <p:spPr bwMode="auto">
          <a:xfrm>
            <a:off x="242029" y="2491693"/>
            <a:ext cx="166293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2000" dirty="0">
                <a:solidFill>
                  <a:srgbClr val="00549F"/>
                </a:solidFill>
              </a:rPr>
              <a:t>Free Energy: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7559C-EF01-4E31-984C-9F6037458E49}"/>
              </a:ext>
            </a:extLst>
          </p:cNvPr>
          <p:cNvSpPr txBox="1"/>
          <p:nvPr/>
        </p:nvSpPr>
        <p:spPr bwMode="auto">
          <a:xfrm>
            <a:off x="242028" y="3745848"/>
            <a:ext cx="248848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2000" dirty="0">
                <a:solidFill>
                  <a:srgbClr val="00549F"/>
                </a:solidFill>
              </a:rPr>
              <a:t>Damage Parameter: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3A06D-462B-4356-BB74-A14A2FA3B123}"/>
              </a:ext>
            </a:extLst>
          </p:cNvPr>
          <p:cNvSpPr/>
          <p:nvPr/>
        </p:nvSpPr>
        <p:spPr>
          <a:xfrm>
            <a:off x="4587627" y="2003267"/>
            <a:ext cx="312420" cy="91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83E1E-CA58-43F4-B61B-57AB1962B4FE}"/>
              </a:ext>
            </a:extLst>
          </p:cNvPr>
          <p:cNvSpPr/>
          <p:nvPr/>
        </p:nvSpPr>
        <p:spPr>
          <a:xfrm>
            <a:off x="8912076" y="1858616"/>
            <a:ext cx="157922" cy="99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CCAF3-466E-48EF-BEF6-F66530DFD045}"/>
              </a:ext>
            </a:extLst>
          </p:cNvPr>
          <p:cNvSpPr/>
          <p:nvPr/>
        </p:nvSpPr>
        <p:spPr>
          <a:xfrm>
            <a:off x="5951607" y="4115623"/>
            <a:ext cx="1813560" cy="180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7B19D-9F44-491C-BBB1-85B02ED03B54}"/>
              </a:ext>
            </a:extLst>
          </p:cNvPr>
          <p:cNvSpPr txBox="1"/>
          <p:nvPr/>
        </p:nvSpPr>
        <p:spPr bwMode="auto">
          <a:xfrm rot="16200000">
            <a:off x="4151789" y="2356469"/>
            <a:ext cx="100672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>
                <a:solidFill>
                  <a:srgbClr val="00549F"/>
                </a:solidFill>
              </a:rPr>
              <a:t>Traction</a:t>
            </a:r>
            <a:endParaRPr lang="en-US" sz="2400" dirty="0">
              <a:solidFill>
                <a:srgbClr val="00549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9FA90-43C7-4E1F-B2F6-A26450590462}"/>
              </a:ext>
            </a:extLst>
          </p:cNvPr>
          <p:cNvSpPr txBox="1"/>
          <p:nvPr/>
        </p:nvSpPr>
        <p:spPr bwMode="auto">
          <a:xfrm rot="16200000">
            <a:off x="8385181" y="2352601"/>
            <a:ext cx="105379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>
                <a:solidFill>
                  <a:srgbClr val="CC071E"/>
                </a:solidFill>
              </a:rPr>
              <a:t>Damage</a:t>
            </a:r>
            <a:endParaRPr lang="en-US" sz="2400" dirty="0">
              <a:solidFill>
                <a:srgbClr val="CC071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83D8A-9E9D-4566-ACD5-561F29848EF0}"/>
              </a:ext>
            </a:extLst>
          </p:cNvPr>
          <p:cNvSpPr txBox="1"/>
          <p:nvPr/>
        </p:nvSpPr>
        <p:spPr bwMode="auto">
          <a:xfrm>
            <a:off x="5771394" y="3973877"/>
            <a:ext cx="224225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Effective Separation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9EE064-75ED-4D0A-8AE6-E3ADC0219F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158217" y="4704676"/>
            <a:ext cx="178286" cy="2011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18100-CD74-4EA1-8189-441FF20E71D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158217" y="5144070"/>
            <a:ext cx="227048" cy="216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287DCF-2248-42C5-A4E6-B85158E904E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147486" y="5598702"/>
            <a:ext cx="243810" cy="2499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A108829-B247-407A-86F4-8E35B2EF2061}"/>
              </a:ext>
            </a:extLst>
          </p:cNvPr>
          <p:cNvSpPr txBox="1"/>
          <p:nvPr/>
        </p:nvSpPr>
        <p:spPr bwMode="auto">
          <a:xfrm>
            <a:off x="5397396" y="4619490"/>
            <a:ext cx="220795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maximum strength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25F609-B4CE-4273-86BC-7489C2FE85D8}"/>
              </a:ext>
            </a:extLst>
          </p:cNvPr>
          <p:cNvSpPr txBox="1"/>
          <p:nvPr/>
        </p:nvSpPr>
        <p:spPr bwMode="auto">
          <a:xfrm>
            <a:off x="5385265" y="5066503"/>
            <a:ext cx="36057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separation at maximum strength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CAB4A1-2EDC-4230-BCD0-8E16581C3E52}"/>
              </a:ext>
            </a:extLst>
          </p:cNvPr>
          <p:cNvSpPr txBox="1"/>
          <p:nvPr/>
        </p:nvSpPr>
        <p:spPr bwMode="auto">
          <a:xfrm>
            <a:off x="5397396" y="5513516"/>
            <a:ext cx="207971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dirty="0"/>
              <a:t>: failure separation</a:t>
            </a:r>
          </a:p>
        </p:txBody>
      </p:sp>
    </p:spTree>
    <p:extLst>
      <p:ext uri="{BB962C8B-B14F-4D97-AF65-F5344CB8AC3E}">
        <p14:creationId xmlns:p14="http://schemas.microsoft.com/office/powerpoint/2010/main" val="21101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7E8D-609B-4525-8055-CFAABFFF3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7" y="1085710"/>
            <a:ext cx="8569325" cy="3194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pPr marL="21590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Cohesive Zones</a:t>
            </a:r>
          </a:p>
          <a:p>
            <a:pPr marL="215900" lvl="1" indent="0">
              <a:buNone/>
            </a:pPr>
            <a:endParaRPr lang="en-US" dirty="0"/>
          </a:p>
          <a:p>
            <a:r>
              <a:rPr lang="en-US" b="1" dirty="0"/>
              <a:t>Numerical Examples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Summary and Outlook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9978E-DBDB-41C3-948B-3315BD1B12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85052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81ED5-2FBE-4670-8F7D-75571555D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9238B-16CA-4C77-BFD5-37B55E5AFB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47033" y="3648579"/>
            <a:ext cx="3777932" cy="763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D8B8E-ED3C-49BE-ABD1-E7118D8E6F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74343" y="5171818"/>
            <a:ext cx="5864065" cy="766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8B4C80-6699-42F7-BCA6-AABEDEB116FB}"/>
              </a:ext>
            </a:extLst>
          </p:cNvPr>
          <p:cNvSpPr txBox="1"/>
          <p:nvPr/>
        </p:nvSpPr>
        <p:spPr bwMode="auto">
          <a:xfrm>
            <a:off x="3006424" y="3261423"/>
            <a:ext cx="305914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2000" dirty="0">
                <a:solidFill>
                  <a:srgbClr val="00549F"/>
                </a:solidFill>
              </a:rPr>
              <a:t>Bulk Material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4928C-F69A-4A44-B47D-19C2868380BF}"/>
              </a:ext>
            </a:extLst>
          </p:cNvPr>
          <p:cNvSpPr txBox="1"/>
          <p:nvPr/>
        </p:nvSpPr>
        <p:spPr bwMode="auto">
          <a:xfrm>
            <a:off x="2884597" y="4770474"/>
            <a:ext cx="330280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rtlCol="0">
            <a:spAutoFit/>
          </a:bodyPr>
          <a:lstStyle/>
          <a:p>
            <a:r>
              <a:rPr lang="en-US" sz="2000" dirty="0">
                <a:solidFill>
                  <a:srgbClr val="00549F"/>
                </a:solidFill>
              </a:rPr>
              <a:t>Cohesive Zone Parameters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65D984-9A06-4462-A04E-6176E0A350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3948" y="1392421"/>
            <a:ext cx="4424856" cy="9877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307D3F-DA59-4012-BC95-018C68D5F90C}"/>
              </a:ext>
            </a:extLst>
          </p:cNvPr>
          <p:cNvCxnSpPr>
            <a:cxnSpLocks/>
          </p:cNvCxnSpPr>
          <p:nvPr/>
        </p:nvCxnSpPr>
        <p:spPr>
          <a:xfrm>
            <a:off x="2291255" y="2513286"/>
            <a:ext cx="0" cy="2417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DF4191-D792-4E0C-A858-A56427538FD1}"/>
              </a:ext>
            </a:extLst>
          </p:cNvPr>
          <p:cNvCxnSpPr>
            <a:cxnSpLocks/>
          </p:cNvCxnSpPr>
          <p:nvPr/>
        </p:nvCxnSpPr>
        <p:spPr>
          <a:xfrm>
            <a:off x="6508220" y="2508685"/>
            <a:ext cx="0" cy="2417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1792DB-4460-4AE0-AB00-72610F5093A6}"/>
              </a:ext>
            </a:extLst>
          </p:cNvPr>
          <p:cNvCxnSpPr>
            <a:cxnSpLocks/>
          </p:cNvCxnSpPr>
          <p:nvPr/>
        </p:nvCxnSpPr>
        <p:spPr>
          <a:xfrm>
            <a:off x="2139443" y="2634155"/>
            <a:ext cx="45661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34C35E-EA50-4640-82B2-87EF4FD96939}"/>
              </a:ext>
            </a:extLst>
          </p:cNvPr>
          <p:cNvCxnSpPr>
            <a:cxnSpLocks/>
          </p:cNvCxnSpPr>
          <p:nvPr/>
        </p:nvCxnSpPr>
        <p:spPr>
          <a:xfrm flipH="1">
            <a:off x="2215055" y="2537588"/>
            <a:ext cx="152400" cy="1839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50E9FB-73AF-4F43-99C2-0AA859AEDFF8}"/>
              </a:ext>
            </a:extLst>
          </p:cNvPr>
          <p:cNvCxnSpPr>
            <a:cxnSpLocks/>
          </p:cNvCxnSpPr>
          <p:nvPr/>
        </p:nvCxnSpPr>
        <p:spPr>
          <a:xfrm flipH="1">
            <a:off x="6432020" y="2544978"/>
            <a:ext cx="152400" cy="1839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EDD0E9-DCDC-45F3-BA21-DC8F008FA10E}"/>
              </a:ext>
            </a:extLst>
          </p:cNvPr>
          <p:cNvCxnSpPr>
            <a:cxnSpLocks/>
          </p:cNvCxnSpPr>
          <p:nvPr/>
        </p:nvCxnSpPr>
        <p:spPr>
          <a:xfrm flipH="1">
            <a:off x="6768005" y="1392421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523BFA-370E-4220-BAD9-D47398B44B63}"/>
              </a:ext>
            </a:extLst>
          </p:cNvPr>
          <p:cNvCxnSpPr>
            <a:cxnSpLocks/>
          </p:cNvCxnSpPr>
          <p:nvPr/>
        </p:nvCxnSpPr>
        <p:spPr>
          <a:xfrm flipH="1">
            <a:off x="6768005" y="2240146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63238C-292E-4018-959B-A498352BDD01}"/>
              </a:ext>
            </a:extLst>
          </p:cNvPr>
          <p:cNvCxnSpPr>
            <a:cxnSpLocks/>
          </p:cNvCxnSpPr>
          <p:nvPr/>
        </p:nvCxnSpPr>
        <p:spPr>
          <a:xfrm flipV="1">
            <a:off x="6882305" y="1284724"/>
            <a:ext cx="0" cy="10536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E3B52C-A1C5-4AB6-9171-3F119B524D05}"/>
              </a:ext>
            </a:extLst>
          </p:cNvPr>
          <p:cNvCxnSpPr>
            <a:cxnSpLocks/>
          </p:cNvCxnSpPr>
          <p:nvPr/>
        </p:nvCxnSpPr>
        <p:spPr>
          <a:xfrm flipH="1">
            <a:off x="6768005" y="1811556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003852-D39A-4205-A68F-B4D22190BDF6}"/>
              </a:ext>
            </a:extLst>
          </p:cNvPr>
          <p:cNvCxnSpPr>
            <a:cxnSpLocks/>
          </p:cNvCxnSpPr>
          <p:nvPr/>
        </p:nvCxnSpPr>
        <p:spPr>
          <a:xfrm flipH="1">
            <a:off x="6768005" y="1849046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D69883-DE04-4F24-8F4A-374BE58D219E}"/>
              </a:ext>
            </a:extLst>
          </p:cNvPr>
          <p:cNvCxnSpPr>
            <a:cxnSpLocks/>
          </p:cNvCxnSpPr>
          <p:nvPr/>
        </p:nvCxnSpPr>
        <p:spPr>
          <a:xfrm flipH="1">
            <a:off x="6806105" y="2154457"/>
            <a:ext cx="152400" cy="1839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47EAB1-9B70-4C6F-8FA1-3418A8A29089}"/>
              </a:ext>
            </a:extLst>
          </p:cNvPr>
          <p:cNvCxnSpPr>
            <a:cxnSpLocks/>
          </p:cNvCxnSpPr>
          <p:nvPr/>
        </p:nvCxnSpPr>
        <p:spPr>
          <a:xfrm flipH="1">
            <a:off x="6801835" y="1300455"/>
            <a:ext cx="152400" cy="1839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1F9A38AE-826B-48E7-A119-1DE121A7BF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66857" y="2742701"/>
            <a:ext cx="169143" cy="2148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1AC5844-F719-427C-AB29-EBA4DE494AF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124589" y="1320942"/>
            <a:ext cx="166095" cy="24990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940C8D8-9688-4E17-9C69-04852B09C2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118728" y="2140481"/>
            <a:ext cx="166095" cy="2499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2726AEE-5559-47ED-8E3E-E5AF355F7D7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042303" y="1706104"/>
            <a:ext cx="248381" cy="2148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A5A422B-3753-408D-AE76-7AF894F5A49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7331" y="1401903"/>
            <a:ext cx="1107809" cy="2148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876EE9-B3CC-4ED1-88C7-EA93698B1DD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83617" y="1763519"/>
            <a:ext cx="975238" cy="2499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D1A5FDA-A56F-44DD-A6F8-8A9D6305D8E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6000" y="2165571"/>
            <a:ext cx="1510095" cy="2148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92E70-7D3F-4BCC-A363-F864491AD616}"/>
              </a:ext>
            </a:extLst>
          </p:cNvPr>
          <p:cNvGrpSpPr/>
          <p:nvPr/>
        </p:nvGrpSpPr>
        <p:grpSpPr>
          <a:xfrm>
            <a:off x="2291255" y="1769497"/>
            <a:ext cx="519748" cy="490113"/>
            <a:chOff x="2291255" y="1769497"/>
            <a:chExt cx="519748" cy="490113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43A1946-B1BA-4233-B494-4519E83273BF}"/>
                </a:ext>
              </a:extLst>
            </p:cNvPr>
            <p:cNvCxnSpPr>
              <a:cxnSpLocks/>
            </p:cNvCxnSpPr>
            <p:nvPr/>
          </p:nvCxnSpPr>
          <p:spPr>
            <a:xfrm>
              <a:off x="2291255" y="2240146"/>
              <a:ext cx="368865" cy="0"/>
            </a:xfrm>
            <a:prstGeom prst="straightConnector1">
              <a:avLst/>
            </a:prstGeom>
            <a:ln w="38100">
              <a:solidFill>
                <a:srgbClr val="0054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4A0F299-2EE5-4627-8E95-714AF881F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1255" y="1947534"/>
              <a:ext cx="0" cy="312076"/>
            </a:xfrm>
            <a:prstGeom prst="straightConnector1">
              <a:avLst/>
            </a:prstGeom>
            <a:ln w="38100">
              <a:solidFill>
                <a:srgbClr val="0054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BD6DB5-8AF5-4AB8-87AC-5618A6C555DD}"/>
                </a:ext>
              </a:extLst>
            </p:cNvPr>
            <p:cNvSpPr txBox="1"/>
            <p:nvPr/>
          </p:nvSpPr>
          <p:spPr bwMode="auto">
            <a:xfrm>
              <a:off x="2526653" y="1908598"/>
              <a:ext cx="28435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lang="en-US" sz="1600" dirty="0">
                  <a:solidFill>
                    <a:srgbClr val="00549F"/>
                  </a:solidFill>
                </a:rPr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8726B8-CA38-4405-8DC7-71AD30745769}"/>
                </a:ext>
              </a:extLst>
            </p:cNvPr>
            <p:cNvSpPr txBox="1"/>
            <p:nvPr/>
          </p:nvSpPr>
          <p:spPr bwMode="auto">
            <a:xfrm>
              <a:off x="2295964" y="1769497"/>
              <a:ext cx="284350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rtlCol="0">
              <a:spAutoFit/>
            </a:bodyPr>
            <a:lstStyle/>
            <a:p>
              <a:r>
                <a:rPr lang="en-US" sz="1600" dirty="0">
                  <a:solidFill>
                    <a:srgbClr val="00549F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7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9685"/>
  <p:tag name="ORIGINALWIDTH" val="2186.727"/>
  <p:tag name="LATEXADDIN" val="\documentclass{article}&#10;\usepackage{amsmath}&#10;\pagestyle{empty}&#10;\begin{document}&#10;&#10;$\psi_{cz}(g_n,g_s) = \dfrac{1}{2}(1-d)k_0\lambda^2 + \dfrac{1}{2}k_p\langle-g_n\rangle^2$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124.4844"/>
  <p:tag name="LATEXADDIN" val="\documentclass{article}&#10;\usepackage{amsmath}&#10;\pagestyle{empty}&#10;\begin{document}&#10;&#10;$q_{c}^{-}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5.99173"/>
  <p:tag name="LATEXADDIN" val="\documentclass{article}&#10;\usepackage{amsmath}&#10;\pagestyle{empty}&#10;\begin{document}&#10;&#10;$\mathbf{g}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15.4856"/>
  <p:tag name="LATEXADDIN" val="\documentclass{article}&#10;\usepackage{amsmath}&#10;\pagestyle{empty}&#10;\begin{document}&#10;&#10;$g_{n}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98.98764"/>
  <p:tag name="LATEXADDIN" val="\documentclass{article}&#10;\usepackage{amsmath}&#10;\pagestyle{empty}&#10;\begin{document}&#10;&#10;$g_{s}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9.99252"/>
  <p:tag name="LATEXADDIN" val="\documentclass{article}&#10;\usepackage{amsmath}&#10;\pagestyle{empty}&#10;\begin{document}&#10;&#10;$d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2.7372"/>
  <p:tag name="LATEXADDIN" val="\documentclass{article}&#10;\usepackage{amsmath}&#10;\pagestyle{empty}&#10;\begin{document}&#10;&#10;$k_0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pagestyle{empty}&#10;\begin{document}&#10;&#10;$\lambda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06.4867"/>
  <p:tag name="LATEXADDIN" val="\documentclass{article}&#10;\usepackage{amsmath}&#10;\pagestyle{empty}&#10;\begin{document}&#10;&#10;&#10;$k_p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.7334"/>
  <p:tag name="LATEXADDIN" val="\documentclass{article}&#10;\usepackage{amsmath}&#10;\pagestyle{empty}&#10;\begin{document}&#10;&#10;$\langle \bullet\rangle$&#10;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2092.239"/>
  <p:tag name="LATEXADDIN" val="\documentclass{article}&#10;\usepackage{amsmath}&#10;\pagestyle{empty}&#10;\begin{document}&#10;&#10;$t=\dfrac{\partial\psi_{cz}}{\partial\lambda}=\sqrt{t_n^2+\beta^{-2}t_s^2}=(1-d)k_0\lambda$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041.62"/>
  <p:tag name="LATEXADDIN" val="\documentclass{article}&#10;\usepackage{amsmath}&#10;\pagestyle{empty}&#10;\begin{document}&#10;&#10;$\lambda = \sqrt{\langle g_n\rangle^2+\beta^2g_s^2}$&#10;&#10;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9685"/>
  <p:tag name="ORIGINALWIDTH" val="609.6738"/>
  <p:tag name="LATEXADDIN" val="\documentclass{article}&#10;\usepackage{amsmath}&#10;\pagestyle{empty}&#10;\begin{document}&#10;&#10;$\Gamma_c=\dfrac{1}{2}t_0\lambda_f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7.4241"/>
  <p:tag name="ORIGINALWIDTH" val="2065.242"/>
  <p:tag name="LATEXADDIN" val="\documentclass{article}&#10;\usepackage{amsmath}&#10;\pagestyle{empty}&#10;\begin{document}&#10;&#10;$d=&#10;\begin{cases}&#10;0 &amp; \text{if}\ \lambda&lt;\lambda_0 \\&#10;\dfrac{\lambda_f}{\lambda_f-\lambda_0}\dfrac{\lambda-\lambda_0}{\lambda} &amp; \text{if}\ \lambda_0&lt;\lambda&lt;\lambda_f \\&#10;1 &amp; \text{if}\ \lambda_f&lt;\lambda&#10;\end{cases}$&#10;&#10;&#10;\end{document}"/>
  <p:tag name="IGUANATEXSIZE" val="20"/>
  <p:tag name="IGUANATEXCURSOR" val="2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}&#10;\pagestyle{empty}&#10;\begin{document}&#10;&#10;$t_0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1.7361"/>
  <p:tag name="LATEXADDIN" val="\documentclass{article}&#10;\usepackage{amsmath}&#10;\pagestyle{empty}&#10;\begin{document}&#10;&#10;$\lambda_0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119.985"/>
  <p:tag name="LATEXADDIN" val="\documentclass{article}&#10;\usepackage{amsmath}&#10;\pagestyle{empty}&#10;\begin{document}&#10;&#10;$\lambda_f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3.442"/>
  <p:tag name="ORIGINALWIDTH" val="2291.714"/>
  <p:tag name="LATEXADDIN" val="\documentclass{article}&#10;\usepackage{amsmath}&#10;\pagestyle{empty}&#10;\begin{document}&#10;&#10;\begin{tabular}{ |c|c|c|c|c| }&#10;  \hline&#10;  $E$ &amp; $\nu$ &amp; $\alpha_{T}$ &amp; $k$ &amp; $c$ \\&#10;  $GPa$ &amp; $-$ &amp; $1/K$ &amp; $W/mK$ &amp; $J/kg\cdot K$\\&#10;  \hline&#10;  0.38 &amp; 0.2 &amp; 0 &amp; 1000 &amp; 0 \\&#10;  \hline&#10; \end{tabular}&#10;&#10;&#10;\end{document}"/>
  <p:tag name="IGUANATEXSIZE" val="20"/>
  <p:tag name="IGUANATEXCURSOR" val="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3.442"/>
  <p:tag name="ORIGINALWIDTH" val="3547.807"/>
  <p:tag name="LATEXADDIN" val="\documentclass{article}&#10;\usepackage{amsmath}&#10;\pagestyle{empty}&#10;\begin{document}&#10;&#10;\begin{tabular}{ |c|c|c|c|c|c|c|c|c| }&#10;  \hline&#10;  $t_0$ &amp; $\lambda_0$ &amp; $\lambda_f$ &amp; $\beta$ &amp; $k_c$ &amp; $k_a$ &amp; $c_c$ &amp; $\alpha_{c}$ &amp; $\theta_{0}$ \\&#10;  $GPa$ &amp; $cm$ &amp; $cm$ &amp; $-$ &amp; $W/mK$ &amp; $W/mK$ &amp; $1/K$ &amp; $1/K$ &amp; $^{\circ}C$ \\&#10;  \hline&#10;  0.04 &amp; 0.1 &amp; 1 &amp; 1 &amp; 10000 &amp; 200 &amp; 0.001 &amp; 5D-4 &amp; 20\\&#10;  \hline&#10; \end{tabular}&#10;&#10;&#10;\end{document}"/>
  <p:tag name="IGUANATEXSIZE" val="20"/>
  <p:tag name="IGUANATEXCURSOR" val="3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3.23961"/>
  <p:tag name="LATEXADDIN" val="\documentclass{article}&#10;\usepackage{amsmath}&#10;\pagestyle{empty}&#10;\begin{document}&#10;&#10;$l_x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81.73976"/>
  <p:tag name="LATEXADDIN" val="\documentclass{article}&#10;\usepackage{amsmath}&#10;\pagestyle{empty}&#10;\begin{document}&#10;&#10;&#10;$l_y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81.73976"/>
  <p:tag name="LATEXADDIN" val="\documentclass{article}&#10;\usepackage{amsmath}&#10;\pagestyle{empty}&#10;\begin{document}&#10;&#10;&#10;$l_y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155.2306"/>
  <p:tag name="LATEXADDIN" val="\documentclass{article}&#10;\usepackage{amsmath}&#10;\pagestyle{empty}&#10;\begin{document}&#10;&#10;$\Omega_{+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22.2347"/>
  <p:tag name="LATEXADDIN" val="\documentclass{article}&#10;\usepackage{amsmath}&#10;\pagestyle{empty}&#10;\begin{document}&#10;&#10;$l_{cz}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45.1818"/>
  <p:tag name="LATEXADDIN" val="\documentclass{article}&#10;\usepackage{amsmath}&#10;\pagestyle{empty}&#10;\begin{document}&#10;&#10;&#10;$l_x = 50cm$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479.94"/>
  <p:tag name="LATEXADDIN" val="\documentclass{article}&#10;\usepackage{amsmath}&#10;\pagestyle{empty}&#10;\begin{document}&#10;&#10;&#10;$l_y = 5cm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743.1571"/>
  <p:tag name="LATEXADDIN" val="\documentclass{article}&#10;\usepackage{amsmath}&#10;\pagestyle{empty}&#10;\begin{document}&#10;&#10;&#10;$l_{cz}=0.001cm$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5.24181"/>
  <p:tag name="LATEXADDIN" val="\documentclass{article}&#10;\usepackage{amsmath}&#10;\pagestyle{empty}&#10;\begin{document}&#10;&#10;$u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53.4308"/>
  <p:tag name="LATEXADDIN" val="\documentclass{article}&#10;\usepackage{amsmath}&#10;\pagestyle{empty}&#10;\begin{document}&#10;&#10;&#10;$u=2.5cm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68.9539"/>
  <p:tag name="LATEXADDIN" val="\documentclass{article}&#10;\usepackage{amsmath}&#10;\pagestyle{empty}&#10;\begin{document}&#10;&#10;$\theta_u = \theta_l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70.2287"/>
  <p:tag name="LATEXADDIN" val="\documentclass{article}&#10;\usepackage{amsmath}&#10;\pagestyle{empty}&#10;\begin{document}&#10;&#10;$\sigma_{yy}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3.7308"/>
  <p:tag name="LATEXADDIN" val="\documentclass{article}&#10;\usepackage{amsmath}&#10;\pagestyle{empty}&#10;\begin{document}&#10;&#10;$\Omega_{-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123.7346"/>
  <p:tag name="LATEXADDIN" val="\documentclass{article}&#10;\usepackage{amsmath}&#10;\pagestyle{empty}&#10;\begin{document}&#10;&#10;$\mathbf{t}^{+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22.2347"/>
  <p:tag name="LATEXADDIN" val="\documentclass{article}&#10;\usepackage{amsmath}&#10;\pagestyle{empty}&#10;\begin{document}&#10;&#10;$\mathbf{t}^{-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11.7361"/>
  <p:tag name="LATEXADDIN" val="\documentclass{article}&#10;\usepackage{amsmath}&#10;\pagestyle{empty}&#10;\begin{document}&#10;&#10;$t_{s}^-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11.7361"/>
  <p:tag name="LATEXADDIN" val="\documentclass{article}&#10;\usepackage{amsmath}&#10;\pagestyle{empty}&#10;\begin{document}&#10;&#10;&#10;$t_{n}^{-}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25.9843"/>
  <p:tag name="LATEXADDIN" val="\documentclass{article}&#10;\usepackage{amsmath}&#10;\pagestyle{empty}&#10;\begin{document}&#10;&#10;&#10;$q_{c}^{+}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IFAM-Slides-template06_de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90000" tIns="46800" rIns="90000" bIns="46800">
        <a:spAutoFit/>
      </a:bodyPr>
      <a:lstStyle>
        <a:defPPr>
          <a:defRPr sz="2400" b="1" dirty="0" smtClean="0">
            <a:solidFill>
              <a:srgbClr val="00549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IFAM-Slides-template06_de</Template>
  <TotalTime>1406</TotalTime>
  <Words>413</Words>
  <Application>Microsoft Office PowerPoint</Application>
  <PresentationFormat>On-screen Show (4:3)</PresentationFormat>
  <Paragraphs>106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IFAM-Slides-template06_de</vt:lpstr>
      <vt:lpstr>A cohesive zone formulation describing interface separation in ceramic matrix composites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IFAM</dc:creator>
  <cp:lastModifiedBy>Jontyler Hartman</cp:lastModifiedBy>
  <cp:revision>99</cp:revision>
  <cp:lastPrinted>2016-05-17T13:14:36Z</cp:lastPrinted>
  <dcterms:created xsi:type="dcterms:W3CDTF">2019-07-04T14:00:20Z</dcterms:created>
  <dcterms:modified xsi:type="dcterms:W3CDTF">2019-11-06T09:05:51Z</dcterms:modified>
</cp:coreProperties>
</file>