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sldIdLst>
    <p:sldId id="256" r:id="rId6"/>
    <p:sldId id="260" r:id="rId7"/>
    <p:sldId id="288" r:id="rId8"/>
    <p:sldId id="258" r:id="rId9"/>
    <p:sldId id="269" r:id="rId10"/>
    <p:sldId id="273" r:id="rId11"/>
    <p:sldId id="277" r:id="rId12"/>
    <p:sldId id="285" r:id="rId13"/>
    <p:sldId id="286" r:id="rId14"/>
    <p:sldId id="287" r:id="rId1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Grande" pitchFamily="2" charset="0"/>
        <a:ea typeface="MS PGothic" panose="020B0600070205080204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Grande" pitchFamily="2" charset="0"/>
        <a:ea typeface="MS PGothic" panose="020B0600070205080204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Grande" pitchFamily="2" charset="0"/>
        <a:ea typeface="MS PGothic" panose="020B0600070205080204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Grande" pitchFamily="2" charset="0"/>
        <a:ea typeface="MS PGothic" panose="020B0600070205080204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Grande" pitchFamily="2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Lucida Grande" pitchFamily="2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Lucida Grande" pitchFamily="2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Lucida Grande" pitchFamily="2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Lucida Grande" pitchFamily="2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96" autoAdjust="0"/>
    <p:restoredTop sz="94660"/>
  </p:normalViewPr>
  <p:slideViewPr>
    <p:cSldViewPr snapToGrid="0" snapToObjects="1">
      <p:cViewPr>
        <p:scale>
          <a:sx n="76" d="100"/>
          <a:sy n="76" d="100"/>
        </p:scale>
        <p:origin x="2206" y="64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46322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64306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7" r:id="rId2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Geneva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Geneva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Geneva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Geneva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Geneva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Geneva" charset="-128"/>
          <a:cs typeface="Geneva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Geneva" charset="-128"/>
          <a:cs typeface="Geneva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Geneva" charset="-128"/>
          <a:cs typeface="Geneva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Geneva" charset="-128"/>
          <a:cs typeface="Geneva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Geneva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Geneva" charset="-128"/>
          <a:cs typeface="Geneva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panose="020B0600070205080204" pitchFamily="34" charset="-128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/>
          </p:cNvSpPr>
          <p:nvPr/>
        </p:nvSpPr>
        <p:spPr>
          <a:xfrm>
            <a:off x="1262063" y="6200775"/>
            <a:ext cx="2878137" cy="446088"/>
          </a:xfrm>
          <a:prstGeom prst="rect">
            <a:avLst/>
          </a:prstGeom>
        </p:spPr>
        <p:txBody>
          <a:bodyPr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Cambria"/>
              </a:rPr>
              <a:t>Mechanical Engineering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5040313" y="6200775"/>
            <a:ext cx="3257550" cy="446088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Cambria"/>
              </a:rPr>
              <a:t>American University of Beirut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341726" y="1955007"/>
            <a:ext cx="7196137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sz="4000" b="1" dirty="0">
                <a:solidFill>
                  <a:schemeClr val="bg1"/>
                </a:solidFill>
                <a:latin typeface="+mj-lt"/>
                <a:ea typeface="Geneva" charset="0"/>
                <a:cs typeface="Geneva" charset="0"/>
              </a:rPr>
              <a:t>Optimization </a:t>
            </a:r>
          </a:p>
          <a:p>
            <a:pPr>
              <a:defRPr/>
            </a:pPr>
            <a:r>
              <a:rPr lang="en-US" sz="4000" b="1" dirty="0">
                <a:solidFill>
                  <a:schemeClr val="bg1"/>
                </a:solidFill>
                <a:latin typeface="+mj-lt"/>
                <a:ea typeface="Geneva" charset="0"/>
                <a:cs typeface="Geneva" charset="0"/>
              </a:rPr>
              <a:t>of an Airfoil Design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 bwMode="auto">
          <a:xfrm>
            <a:off x="341726" y="3464430"/>
            <a:ext cx="33782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Font typeface="Arial" charset="0"/>
              <a:buNone/>
              <a:defRPr/>
            </a:pPr>
            <a:r>
              <a:rPr lang="en-US" sz="2800" dirty="0" err="1">
                <a:solidFill>
                  <a:schemeClr val="bg1"/>
                </a:solidFill>
                <a:latin typeface="+mn-lt"/>
                <a:ea typeface="Geneva" charset="0"/>
                <a:cs typeface="Geneva" charset="0"/>
              </a:rPr>
              <a:t>Zeinab</a:t>
            </a:r>
            <a:r>
              <a:rPr lang="en-US" sz="2800" dirty="0">
                <a:solidFill>
                  <a:schemeClr val="bg1"/>
                </a:solidFill>
                <a:latin typeface="+mn-lt"/>
                <a:ea typeface="Geneva" charset="0"/>
                <a:cs typeface="Geneva" charset="0"/>
              </a:rPr>
              <a:t> Al-</a:t>
            </a:r>
            <a:r>
              <a:rPr lang="en-US" sz="2800" dirty="0" err="1">
                <a:solidFill>
                  <a:schemeClr val="bg1"/>
                </a:solidFill>
                <a:latin typeface="+mn-lt"/>
                <a:ea typeface="Geneva" charset="0"/>
                <a:cs typeface="Geneva" charset="0"/>
              </a:rPr>
              <a:t>Hadi</a:t>
            </a:r>
            <a:endParaRPr lang="en-US" sz="2800" dirty="0">
              <a:solidFill>
                <a:schemeClr val="bg1"/>
              </a:solidFill>
              <a:latin typeface="+mn-lt"/>
              <a:ea typeface="Geneva" charset="0"/>
              <a:cs typeface="Geneva" charset="0"/>
            </a:endParaRPr>
          </a:p>
          <a:p>
            <a:pPr>
              <a:spcBef>
                <a:spcPct val="20000"/>
              </a:spcBef>
              <a:buFont typeface="Arial" charset="0"/>
              <a:buNone/>
              <a:defRPr/>
            </a:pPr>
            <a:r>
              <a:rPr lang="en-US" sz="2800" dirty="0">
                <a:solidFill>
                  <a:schemeClr val="bg1"/>
                </a:solidFill>
                <a:latin typeface="+mn-lt"/>
                <a:ea typeface="Geneva" charset="0"/>
                <a:cs typeface="Geneva" charset="0"/>
              </a:rPr>
              <a:t>Mahmoud El </a:t>
            </a:r>
            <a:r>
              <a:rPr lang="en-US" sz="2800" dirty="0" err="1">
                <a:solidFill>
                  <a:schemeClr val="bg1"/>
                </a:solidFill>
                <a:latin typeface="+mn-lt"/>
                <a:ea typeface="Geneva" charset="0"/>
                <a:cs typeface="Geneva" charset="0"/>
              </a:rPr>
              <a:t>Daou</a:t>
            </a:r>
            <a:endParaRPr lang="en-US" sz="2800" dirty="0">
              <a:solidFill>
                <a:schemeClr val="bg1"/>
              </a:solidFill>
              <a:latin typeface="+mn-lt"/>
              <a:ea typeface="Geneva" charset="0"/>
              <a:cs typeface="Geneva" charset="0"/>
            </a:endParaRPr>
          </a:p>
          <a:p>
            <a:pPr>
              <a:spcBef>
                <a:spcPct val="20000"/>
              </a:spcBef>
              <a:buFont typeface="Arial" charset="0"/>
              <a:buNone/>
              <a:defRPr/>
            </a:pPr>
            <a:r>
              <a:rPr lang="en-US" sz="2800" dirty="0">
                <a:solidFill>
                  <a:schemeClr val="bg1"/>
                </a:solidFill>
                <a:latin typeface="+mn-lt"/>
                <a:ea typeface="Geneva" charset="0"/>
                <a:cs typeface="Geneva" charset="0"/>
              </a:rPr>
              <a:t>Nadim Khoury</a:t>
            </a:r>
          </a:p>
          <a:p>
            <a:pPr>
              <a:spcBef>
                <a:spcPct val="20000"/>
              </a:spcBef>
              <a:buFont typeface="Arial" charset="0"/>
              <a:buNone/>
              <a:defRPr/>
            </a:pPr>
            <a:r>
              <a:rPr lang="en-US" sz="2800" dirty="0">
                <a:solidFill>
                  <a:schemeClr val="bg1"/>
                </a:solidFill>
                <a:latin typeface="+mn-lt"/>
                <a:ea typeface="Geneva" charset="0"/>
                <a:cs typeface="Geneva" charset="0"/>
              </a:rPr>
              <a:t>Nadim </a:t>
            </a:r>
            <a:r>
              <a:rPr lang="en-US" sz="2800" dirty="0" err="1">
                <a:solidFill>
                  <a:schemeClr val="bg1"/>
                </a:solidFill>
                <a:latin typeface="+mn-lt"/>
                <a:ea typeface="Geneva" charset="0"/>
                <a:cs typeface="Geneva" charset="0"/>
              </a:rPr>
              <a:t>Saridar</a:t>
            </a:r>
            <a:endParaRPr lang="en-US" sz="2800" dirty="0">
              <a:solidFill>
                <a:schemeClr val="bg1"/>
              </a:solidFill>
              <a:latin typeface="+mn-lt"/>
              <a:ea typeface="Geneva" charset="0"/>
              <a:cs typeface="Geneva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7"/>
          <p:cNvSpPr txBox="1">
            <a:spLocks/>
          </p:cNvSpPr>
          <p:nvPr/>
        </p:nvSpPr>
        <p:spPr bwMode="auto">
          <a:xfrm>
            <a:off x="0" y="814705"/>
            <a:ext cx="9144000" cy="593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 algn="ctr">
              <a:spcBef>
                <a:spcPct val="20000"/>
              </a:spcBef>
              <a:defRPr/>
            </a:pPr>
            <a:endParaRPr lang="en-US" sz="2200" dirty="0">
              <a:latin typeface="+mn-lt"/>
              <a:ea typeface="Geneva" charset="0"/>
              <a:cs typeface="Geneva" charset="0"/>
            </a:endParaRPr>
          </a:p>
          <a:p>
            <a:pPr lvl="0" algn="ctr">
              <a:spcBef>
                <a:spcPct val="20000"/>
              </a:spcBef>
              <a:defRPr/>
            </a:pPr>
            <a:endParaRPr lang="en-US" sz="2200" dirty="0">
              <a:latin typeface="+mn-lt"/>
              <a:ea typeface="Geneva" charset="0"/>
              <a:cs typeface="Geneva" charset="0"/>
            </a:endParaRPr>
          </a:p>
          <a:p>
            <a:pPr lvl="0" algn="ctr">
              <a:spcBef>
                <a:spcPct val="20000"/>
              </a:spcBef>
              <a:defRPr/>
            </a:pPr>
            <a:endParaRPr lang="en-US" sz="2200" dirty="0">
              <a:latin typeface="+mn-lt"/>
              <a:ea typeface="Geneva" charset="0"/>
              <a:cs typeface="Geneva" charset="0"/>
            </a:endParaRPr>
          </a:p>
          <a:p>
            <a:pPr lvl="0" algn="ctr">
              <a:spcBef>
                <a:spcPct val="20000"/>
              </a:spcBef>
              <a:defRPr/>
            </a:pPr>
            <a:endParaRPr lang="en-US" sz="2200" dirty="0">
              <a:latin typeface="+mn-lt"/>
              <a:ea typeface="Geneva" charset="0"/>
              <a:cs typeface="Geneva" charset="0"/>
            </a:endParaRPr>
          </a:p>
          <a:p>
            <a:pPr lvl="0" algn="ctr">
              <a:spcBef>
                <a:spcPct val="20000"/>
              </a:spcBef>
              <a:defRPr/>
            </a:pPr>
            <a:endParaRPr lang="en-US" sz="2200" dirty="0">
              <a:latin typeface="+mn-lt"/>
              <a:ea typeface="Geneva" charset="0"/>
              <a:cs typeface="Geneva" charset="0"/>
            </a:endParaRPr>
          </a:p>
          <a:p>
            <a:pPr lvl="0" algn="ctr">
              <a:spcBef>
                <a:spcPct val="20000"/>
              </a:spcBef>
              <a:defRPr/>
            </a:pPr>
            <a:r>
              <a:rPr lang="en-US" sz="6000" dirty="0">
                <a:latin typeface="+mn-lt"/>
                <a:ea typeface="Geneva" charset="0"/>
                <a:cs typeface="Geneva" charset="0"/>
              </a:rPr>
              <a:t>Thank you</a:t>
            </a:r>
          </a:p>
          <a:p>
            <a:pPr lvl="0">
              <a:spcBef>
                <a:spcPct val="20000"/>
              </a:spcBef>
              <a:defRPr/>
            </a:pPr>
            <a:endParaRPr lang="en-US" sz="2200" dirty="0">
              <a:latin typeface="+mn-lt"/>
              <a:ea typeface="Geneva" charset="0"/>
              <a:cs typeface="Geneva" charset="0"/>
            </a:endParaRPr>
          </a:p>
          <a:p>
            <a:pPr lvl="0">
              <a:spcBef>
                <a:spcPct val="20000"/>
              </a:spcBef>
              <a:defRPr/>
            </a:pPr>
            <a:endParaRPr lang="en-US" sz="2200" dirty="0">
              <a:latin typeface="+mn-lt"/>
              <a:ea typeface="Geneva" charset="0"/>
              <a:cs typeface="Geneva" charset="0"/>
            </a:endParaRPr>
          </a:p>
          <a:p>
            <a:pPr lvl="0">
              <a:spcBef>
                <a:spcPct val="20000"/>
              </a:spcBef>
              <a:defRPr/>
            </a:pPr>
            <a:endParaRPr lang="en-US" sz="2200" dirty="0">
              <a:latin typeface="+mn-lt"/>
              <a:ea typeface="Geneva" charset="0"/>
              <a:cs typeface="Geneva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970464" y="79057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>
              <a:latin typeface="+mn-lt"/>
            </a:endParaRPr>
          </a:p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92851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 bwMode="auto">
          <a:xfrm>
            <a:off x="0" y="477838"/>
            <a:ext cx="9144000" cy="31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ct val="20000"/>
              </a:spcBef>
              <a:defRPr/>
            </a:pPr>
            <a:r>
              <a:rPr lang="en-US" sz="2000" b="1" dirty="0">
                <a:solidFill>
                  <a:schemeClr val="bg1"/>
                </a:solidFill>
              </a:rPr>
              <a:t>Motivation</a:t>
            </a:r>
          </a:p>
        </p:txBody>
      </p:sp>
      <p:sp>
        <p:nvSpPr>
          <p:cNvPr id="9" name="Content Placeholder 7"/>
          <p:cNvSpPr txBox="1">
            <a:spLocks/>
          </p:cNvSpPr>
          <p:nvPr/>
        </p:nvSpPr>
        <p:spPr bwMode="auto">
          <a:xfrm>
            <a:off x="867918" y="1585393"/>
            <a:ext cx="6989054" cy="4397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defRPr/>
            </a:pPr>
            <a:endParaRPr lang="en-US" sz="2200" dirty="0">
              <a:latin typeface="+mn-lt"/>
              <a:ea typeface="Geneva" charset="0"/>
              <a:cs typeface="Geneva" charset="0"/>
            </a:endParaRPr>
          </a:p>
          <a:p>
            <a:pPr>
              <a:spcBef>
                <a:spcPct val="20000"/>
              </a:spcBef>
              <a:defRPr/>
            </a:pPr>
            <a:endParaRPr lang="en-US" sz="2200" dirty="0">
              <a:latin typeface="+mn-lt"/>
              <a:ea typeface="Geneva" charset="0"/>
              <a:cs typeface="Geneva" charset="0"/>
            </a:endParaRPr>
          </a:p>
        </p:txBody>
      </p:sp>
      <p:pic>
        <p:nvPicPr>
          <p:cNvPr id="2050" name="Picture 2" descr="Image result for sports with balls">
            <a:extLst>
              <a:ext uri="{FF2B5EF4-FFF2-40B4-BE49-F238E27FC236}">
                <a16:creationId xmlns:a16="http://schemas.microsoft.com/office/drawing/2014/main" id="{F8024110-2911-490E-BEAB-F7FEE881D6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884" y="1132942"/>
            <a:ext cx="5524232" cy="5524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9734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 bwMode="auto">
          <a:xfrm>
            <a:off x="0" y="477838"/>
            <a:ext cx="9144000" cy="31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ct val="20000"/>
              </a:spcBef>
              <a:defRPr/>
            </a:pPr>
            <a:r>
              <a:rPr lang="en-US" sz="2000" b="1" dirty="0">
                <a:solidFill>
                  <a:schemeClr val="bg1"/>
                </a:solidFill>
              </a:rPr>
              <a:t>Motivation</a:t>
            </a:r>
          </a:p>
        </p:txBody>
      </p:sp>
      <p:pic>
        <p:nvPicPr>
          <p:cNvPr id="6" name="Picture 8" descr="Related image">
            <a:extLst>
              <a:ext uri="{FF2B5EF4-FFF2-40B4-BE49-F238E27FC236}">
                <a16:creationId xmlns:a16="http://schemas.microsoft.com/office/drawing/2014/main" id="{EF8A4F27-70D6-41AF-970F-189CA842FF7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832"/>
          <a:stretch/>
        </p:blipFill>
        <p:spPr bwMode="auto">
          <a:xfrm>
            <a:off x="3042485" y="1472808"/>
            <a:ext cx="2561246" cy="2238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0" descr="Related image">
            <a:extLst>
              <a:ext uri="{FF2B5EF4-FFF2-40B4-BE49-F238E27FC236}">
                <a16:creationId xmlns:a16="http://schemas.microsoft.com/office/drawing/2014/main" id="{2CBC15CA-9923-4E30-B72F-7D5EA6ECF0F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32"/>
          <a:stretch/>
        </p:blipFill>
        <p:spPr bwMode="auto">
          <a:xfrm>
            <a:off x="3042485" y="3769396"/>
            <a:ext cx="2561246" cy="2238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5539F27-47A6-481D-AC4B-D77A58A125F7}"/>
              </a:ext>
            </a:extLst>
          </p:cNvPr>
          <p:cNvSpPr/>
          <p:nvPr/>
        </p:nvSpPr>
        <p:spPr>
          <a:xfrm>
            <a:off x="3265972" y="1475233"/>
            <a:ext cx="769195" cy="474860"/>
          </a:xfrm>
          <a:custGeom>
            <a:avLst/>
            <a:gdLst>
              <a:gd name="connsiteX0" fmla="*/ 478784 w 769195"/>
              <a:gd name="connsiteY0" fmla="*/ 474860 h 474860"/>
              <a:gd name="connsiteX1" fmla="*/ 769195 w 769195"/>
              <a:gd name="connsiteY1" fmla="*/ 0 h 474860"/>
              <a:gd name="connsiteX2" fmla="*/ 0 w 769195"/>
              <a:gd name="connsiteY2" fmla="*/ 7849 h 474860"/>
              <a:gd name="connsiteX3" fmla="*/ 211921 w 769195"/>
              <a:gd name="connsiteY3" fmla="*/ 392447 h 474860"/>
              <a:gd name="connsiteX4" fmla="*/ 478784 w 769195"/>
              <a:gd name="connsiteY4" fmla="*/ 474860 h 4748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195" h="474860">
                <a:moveTo>
                  <a:pt x="478784" y="474860"/>
                </a:moveTo>
                <a:lnTo>
                  <a:pt x="769195" y="0"/>
                </a:lnTo>
                <a:lnTo>
                  <a:pt x="0" y="7849"/>
                </a:lnTo>
                <a:lnTo>
                  <a:pt x="211921" y="392447"/>
                </a:lnTo>
                <a:lnTo>
                  <a:pt x="478784" y="47486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4E98ECE6-BDC7-482E-B73F-AE3893FBCB3B}"/>
              </a:ext>
            </a:extLst>
          </p:cNvPr>
          <p:cNvSpPr/>
          <p:nvPr/>
        </p:nvSpPr>
        <p:spPr>
          <a:xfrm rot="10800000">
            <a:off x="2991254" y="2558385"/>
            <a:ext cx="820421" cy="753496"/>
          </a:xfrm>
          <a:custGeom>
            <a:avLst/>
            <a:gdLst>
              <a:gd name="connsiteX0" fmla="*/ 478784 w 769195"/>
              <a:gd name="connsiteY0" fmla="*/ 474860 h 474860"/>
              <a:gd name="connsiteX1" fmla="*/ 769195 w 769195"/>
              <a:gd name="connsiteY1" fmla="*/ 0 h 474860"/>
              <a:gd name="connsiteX2" fmla="*/ 0 w 769195"/>
              <a:gd name="connsiteY2" fmla="*/ 7849 h 474860"/>
              <a:gd name="connsiteX3" fmla="*/ 211921 w 769195"/>
              <a:gd name="connsiteY3" fmla="*/ 392447 h 474860"/>
              <a:gd name="connsiteX4" fmla="*/ 478784 w 769195"/>
              <a:gd name="connsiteY4" fmla="*/ 474860 h 4748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195" h="474860">
                <a:moveTo>
                  <a:pt x="478784" y="474860"/>
                </a:moveTo>
                <a:lnTo>
                  <a:pt x="769195" y="0"/>
                </a:lnTo>
                <a:lnTo>
                  <a:pt x="0" y="7849"/>
                </a:lnTo>
                <a:lnTo>
                  <a:pt x="211921" y="392447"/>
                </a:lnTo>
                <a:lnTo>
                  <a:pt x="478784" y="47486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F5B8C18-5BF9-44A2-BE1E-FB93BAC13783}"/>
              </a:ext>
            </a:extLst>
          </p:cNvPr>
          <p:cNvSpPr/>
          <p:nvPr/>
        </p:nvSpPr>
        <p:spPr>
          <a:xfrm>
            <a:off x="2991254" y="2417105"/>
            <a:ext cx="372829" cy="21192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D74516C0-B63D-4609-8757-1F03D7F37117}"/>
              </a:ext>
            </a:extLst>
          </p:cNvPr>
          <p:cNvSpPr/>
          <p:nvPr/>
        </p:nvSpPr>
        <p:spPr>
          <a:xfrm>
            <a:off x="3265972" y="3778188"/>
            <a:ext cx="1247979" cy="474860"/>
          </a:xfrm>
          <a:custGeom>
            <a:avLst/>
            <a:gdLst>
              <a:gd name="connsiteX0" fmla="*/ 478784 w 769195"/>
              <a:gd name="connsiteY0" fmla="*/ 474860 h 474860"/>
              <a:gd name="connsiteX1" fmla="*/ 769195 w 769195"/>
              <a:gd name="connsiteY1" fmla="*/ 0 h 474860"/>
              <a:gd name="connsiteX2" fmla="*/ 0 w 769195"/>
              <a:gd name="connsiteY2" fmla="*/ 7849 h 474860"/>
              <a:gd name="connsiteX3" fmla="*/ 211921 w 769195"/>
              <a:gd name="connsiteY3" fmla="*/ 392447 h 474860"/>
              <a:gd name="connsiteX4" fmla="*/ 478784 w 769195"/>
              <a:gd name="connsiteY4" fmla="*/ 474860 h 4748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195" h="474860">
                <a:moveTo>
                  <a:pt x="478784" y="474860"/>
                </a:moveTo>
                <a:lnTo>
                  <a:pt x="769195" y="0"/>
                </a:lnTo>
                <a:lnTo>
                  <a:pt x="0" y="7849"/>
                </a:lnTo>
                <a:lnTo>
                  <a:pt x="211921" y="392447"/>
                </a:lnTo>
                <a:lnTo>
                  <a:pt x="478784" y="47486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0246432-8831-42CB-998E-8A42BB827413}"/>
              </a:ext>
            </a:extLst>
          </p:cNvPr>
          <p:cNvSpPr/>
          <p:nvPr/>
        </p:nvSpPr>
        <p:spPr>
          <a:xfrm rot="10324072">
            <a:off x="3269561" y="4984199"/>
            <a:ext cx="934028" cy="787201"/>
          </a:xfrm>
          <a:custGeom>
            <a:avLst/>
            <a:gdLst>
              <a:gd name="connsiteX0" fmla="*/ 478784 w 769195"/>
              <a:gd name="connsiteY0" fmla="*/ 474860 h 474860"/>
              <a:gd name="connsiteX1" fmla="*/ 769195 w 769195"/>
              <a:gd name="connsiteY1" fmla="*/ 0 h 474860"/>
              <a:gd name="connsiteX2" fmla="*/ 0 w 769195"/>
              <a:gd name="connsiteY2" fmla="*/ 7849 h 474860"/>
              <a:gd name="connsiteX3" fmla="*/ 211921 w 769195"/>
              <a:gd name="connsiteY3" fmla="*/ 392447 h 474860"/>
              <a:gd name="connsiteX4" fmla="*/ 478784 w 769195"/>
              <a:gd name="connsiteY4" fmla="*/ 474860 h 4748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195" h="474860">
                <a:moveTo>
                  <a:pt x="478784" y="474860"/>
                </a:moveTo>
                <a:lnTo>
                  <a:pt x="769195" y="0"/>
                </a:lnTo>
                <a:lnTo>
                  <a:pt x="0" y="7849"/>
                </a:lnTo>
                <a:lnTo>
                  <a:pt x="211921" y="392447"/>
                </a:lnTo>
                <a:lnTo>
                  <a:pt x="478784" y="47486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A0419F3-81CD-4E3A-B22E-A31DE0F4F9C0}"/>
              </a:ext>
            </a:extLst>
          </p:cNvPr>
          <p:cNvSpPr/>
          <p:nvPr/>
        </p:nvSpPr>
        <p:spPr>
          <a:xfrm>
            <a:off x="2991254" y="4720060"/>
            <a:ext cx="372829" cy="21192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6C5A924-027C-47BF-A806-29B978369632}"/>
              </a:ext>
            </a:extLst>
          </p:cNvPr>
          <p:cNvSpPr txBox="1"/>
          <p:nvPr/>
        </p:nvSpPr>
        <p:spPr>
          <a:xfrm>
            <a:off x="4290256" y="2189703"/>
            <a:ext cx="1919063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600" dirty="0"/>
              <a:t>Low Pressure Zone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BCD81DD-ECEF-4322-B3B4-385A9B597E73}"/>
              </a:ext>
            </a:extLst>
          </p:cNvPr>
          <p:cNvSpPr txBox="1"/>
          <p:nvPr/>
        </p:nvSpPr>
        <p:spPr>
          <a:xfrm>
            <a:off x="4323108" y="4487466"/>
            <a:ext cx="1919063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600" dirty="0"/>
              <a:t>Low Pressure Zone</a:t>
            </a:r>
          </a:p>
        </p:txBody>
      </p:sp>
    </p:spTree>
    <p:extLst>
      <p:ext uri="{BB962C8B-B14F-4D97-AF65-F5344CB8AC3E}">
        <p14:creationId xmlns:p14="http://schemas.microsoft.com/office/powerpoint/2010/main" val="14489610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 bwMode="auto">
          <a:xfrm>
            <a:off x="0" y="477838"/>
            <a:ext cx="9144000" cy="31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ct val="20000"/>
              </a:spcBef>
              <a:defRPr/>
            </a:pPr>
            <a:r>
              <a:rPr lang="en-US" sz="2000" b="1" dirty="0">
                <a:solidFill>
                  <a:schemeClr val="bg1"/>
                </a:solidFill>
              </a:rPr>
              <a:t>Project Description</a:t>
            </a:r>
            <a:endParaRPr lang="en-US" sz="2000" b="1" dirty="0">
              <a:solidFill>
                <a:schemeClr val="bg1"/>
              </a:solidFill>
              <a:latin typeface="Lucida Fax" panose="02060602050505020204" pitchFamily="18" charset="0"/>
            </a:endParaRPr>
          </a:p>
        </p:txBody>
      </p:sp>
      <p:sp>
        <p:nvSpPr>
          <p:cNvPr id="9" name="Content Placeholder 7"/>
          <p:cNvSpPr txBox="1">
            <a:spLocks/>
          </p:cNvSpPr>
          <p:nvPr/>
        </p:nvSpPr>
        <p:spPr bwMode="auto">
          <a:xfrm>
            <a:off x="0" y="927100"/>
            <a:ext cx="9028113" cy="593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defRPr/>
            </a:pPr>
            <a:endParaRPr lang="en-US" sz="2400" dirty="0">
              <a:latin typeface="+mn-lt"/>
              <a:ea typeface="Geneva" charset="0"/>
              <a:cs typeface="Geneva" charset="0"/>
            </a:endParaRPr>
          </a:p>
          <a:p>
            <a:pPr>
              <a:spcBef>
                <a:spcPct val="20000"/>
              </a:spcBef>
              <a:defRPr/>
            </a:pPr>
            <a:r>
              <a:rPr lang="en-US" sz="2400" dirty="0">
                <a:latin typeface="+mn-lt"/>
                <a:ea typeface="Geneva" charset="0"/>
                <a:cs typeface="Geneva" charset="0"/>
              </a:rPr>
              <a:t>Requirements:</a:t>
            </a:r>
          </a:p>
          <a:p>
            <a:pPr>
              <a:spcBef>
                <a:spcPct val="20000"/>
              </a:spcBef>
              <a:defRPr/>
            </a:pPr>
            <a:r>
              <a:rPr lang="en-US" sz="2400" dirty="0">
                <a:latin typeface="+mn-lt"/>
                <a:ea typeface="Geneva" charset="0"/>
                <a:cs typeface="Geneva" charset="0"/>
              </a:rPr>
              <a:t>	- Maximize lift</a:t>
            </a:r>
          </a:p>
          <a:p>
            <a:pPr>
              <a:spcBef>
                <a:spcPct val="20000"/>
              </a:spcBef>
              <a:defRPr/>
            </a:pPr>
            <a:r>
              <a:rPr lang="en-US" sz="2400" dirty="0">
                <a:latin typeface="+mn-lt"/>
                <a:ea typeface="Geneva" charset="0"/>
                <a:cs typeface="Geneva" charset="0"/>
              </a:rPr>
              <a:t>	- Minimize drag</a:t>
            </a:r>
          </a:p>
          <a:p>
            <a:pPr>
              <a:spcBef>
                <a:spcPct val="20000"/>
              </a:spcBef>
              <a:defRPr/>
            </a:pPr>
            <a:endParaRPr lang="en-US" sz="2400" dirty="0">
              <a:latin typeface="+mn-lt"/>
              <a:ea typeface="Geneva" charset="0"/>
              <a:cs typeface="Geneva" charset="0"/>
            </a:endParaRPr>
          </a:p>
          <a:p>
            <a:pPr>
              <a:spcBef>
                <a:spcPct val="20000"/>
              </a:spcBef>
              <a:defRPr/>
            </a:pPr>
            <a:r>
              <a:rPr lang="en-US" sz="2400" dirty="0">
                <a:latin typeface="+mn-lt"/>
                <a:ea typeface="Geneva" charset="0"/>
                <a:cs typeface="Geneva" charset="0"/>
              </a:rPr>
              <a:t>The following criteria will not be considered: </a:t>
            </a:r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+mn-lt"/>
                <a:ea typeface="Geneva" charset="0"/>
                <a:cs typeface="Geneva" charset="0"/>
              </a:rPr>
              <a:t>Stability of the aircraft </a:t>
            </a:r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+mn-lt"/>
                <a:ea typeface="Geneva" charset="0"/>
                <a:cs typeface="Geneva" charset="0"/>
              </a:rPr>
              <a:t>Stress/Strain on the wing 	</a:t>
            </a:r>
          </a:p>
          <a:p>
            <a:pPr>
              <a:spcBef>
                <a:spcPct val="20000"/>
              </a:spcBef>
              <a:defRPr/>
            </a:pPr>
            <a:endParaRPr lang="en-US" sz="2400" dirty="0">
              <a:latin typeface="+mn-lt"/>
              <a:ea typeface="Geneva" charset="0"/>
              <a:cs typeface="Geneva" charset="0"/>
            </a:endParaRPr>
          </a:p>
          <a:p>
            <a:pPr>
              <a:spcBef>
                <a:spcPct val="20000"/>
              </a:spcBef>
              <a:defRPr/>
            </a:pPr>
            <a:r>
              <a:rPr lang="en-US" sz="2400" dirty="0">
                <a:latin typeface="+mn-lt"/>
                <a:ea typeface="Geneva" charset="0"/>
                <a:cs typeface="Geneva" charset="0"/>
              </a:rPr>
              <a:t>Airplane model: </a:t>
            </a:r>
          </a:p>
          <a:p>
            <a:pPr>
              <a:spcBef>
                <a:spcPct val="20000"/>
              </a:spcBef>
              <a:defRPr/>
            </a:pPr>
            <a:r>
              <a:rPr lang="en-US" sz="2400" dirty="0">
                <a:latin typeface="+mn-lt"/>
                <a:ea typeface="Geneva" charset="0"/>
                <a:cs typeface="Geneva" charset="0"/>
              </a:rPr>
              <a:t>WW2 jet fighter Mustang P51d</a:t>
            </a:r>
          </a:p>
          <a:p>
            <a:pPr>
              <a:spcBef>
                <a:spcPct val="20000"/>
              </a:spcBef>
              <a:defRPr/>
            </a:pPr>
            <a:r>
              <a:rPr lang="en-US" sz="2200" dirty="0">
                <a:latin typeface="+mn-lt"/>
                <a:ea typeface="Geneva" charset="0"/>
                <a:cs typeface="Geneva" charset="0"/>
              </a:rPr>
              <a:t>					</a:t>
            </a:r>
          </a:p>
          <a:p>
            <a:pPr>
              <a:spcBef>
                <a:spcPct val="20000"/>
              </a:spcBef>
              <a:defRPr/>
            </a:pPr>
            <a:endParaRPr lang="en-US" sz="2200" dirty="0">
              <a:latin typeface="+mn-lt"/>
              <a:ea typeface="Geneva" charset="0"/>
              <a:cs typeface="Geneva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C0CA8F9-1382-4390-A878-9E8018A967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9663" y="3892550"/>
            <a:ext cx="3843060" cy="254027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 bwMode="auto">
          <a:xfrm>
            <a:off x="0" y="477838"/>
            <a:ext cx="9144000" cy="31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2000" b="1" dirty="0">
                <a:solidFill>
                  <a:schemeClr val="bg1"/>
                </a:solidFill>
              </a:rPr>
              <a:t>Solution</a:t>
            </a:r>
            <a:endParaRPr lang="en-US" sz="800" b="1" dirty="0">
              <a:solidFill>
                <a:schemeClr val="bg1"/>
              </a:solidFill>
              <a:latin typeface="+mj-lt"/>
              <a:ea typeface="Geneva" charset="0"/>
              <a:cs typeface="Geneva" charset="0"/>
            </a:endParaRPr>
          </a:p>
        </p:txBody>
      </p:sp>
      <p:pic>
        <p:nvPicPr>
          <p:cNvPr id="1026" name="Picture 2" descr="Image result for lift and drag airfoil">
            <a:extLst>
              <a:ext uri="{FF2B5EF4-FFF2-40B4-BE49-F238E27FC236}">
                <a16:creationId xmlns:a16="http://schemas.microsoft.com/office/drawing/2014/main" id="{0FC71667-B050-4882-B97C-26D7862F2C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" y="2715255"/>
            <a:ext cx="4572001" cy="2480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bernoulli's equation">
            <a:extLst>
              <a:ext uri="{FF2B5EF4-FFF2-40B4-BE49-F238E27FC236}">
                <a16:creationId xmlns:a16="http://schemas.microsoft.com/office/drawing/2014/main" id="{AB345B9F-6C35-400F-875A-3515D2EDED2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14" t="47791" r="14393" b="35705"/>
          <a:stretch/>
        </p:blipFill>
        <p:spPr bwMode="auto">
          <a:xfrm>
            <a:off x="110776" y="2031809"/>
            <a:ext cx="4572000" cy="656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2E68DF4-201F-4B7D-AE9A-69A3FB61AC42}"/>
              </a:ext>
            </a:extLst>
          </p:cNvPr>
          <p:cNvSpPr txBox="1"/>
          <p:nvPr/>
        </p:nvSpPr>
        <p:spPr>
          <a:xfrm>
            <a:off x="-2175224" y="1352805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Bernoulli’s Equation at the same height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D85C702-D4AA-4D22-840C-E19866CC00F7}"/>
              </a:ext>
            </a:extLst>
          </p:cNvPr>
          <p:cNvSpPr txBox="1"/>
          <p:nvPr/>
        </p:nvSpPr>
        <p:spPr>
          <a:xfrm>
            <a:off x="-29072" y="5184103"/>
            <a:ext cx="4490297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000" dirty="0">
                <a:ea typeface="Geneva" charset="0"/>
                <a:cs typeface="Geneva" charset="0"/>
              </a:rPr>
              <a:t>Chosen dimple diameters:</a:t>
            </a:r>
          </a:p>
          <a:p>
            <a:pPr algn="ctr">
              <a:lnSpc>
                <a:spcPct val="150000"/>
              </a:lnSpc>
            </a:pPr>
            <a:r>
              <a:rPr lang="en-US" sz="2000" dirty="0">
                <a:ea typeface="Geneva" charset="0"/>
                <a:cs typeface="Geneva" charset="0"/>
              </a:rPr>
              <a:t>9cm on the tip </a:t>
            </a:r>
          </a:p>
          <a:p>
            <a:pPr algn="ctr">
              <a:lnSpc>
                <a:spcPct val="150000"/>
              </a:lnSpc>
            </a:pPr>
            <a:r>
              <a:rPr lang="en-US" sz="2000" dirty="0">
                <a:ea typeface="Geneva" charset="0"/>
                <a:cs typeface="Geneva" charset="0"/>
              </a:rPr>
              <a:t>15cm on the root</a:t>
            </a:r>
          </a:p>
          <a:p>
            <a:endParaRPr lang="en-US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867E1AE-17FA-469B-95E9-62D65513C0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93554" y="2421167"/>
            <a:ext cx="4350446" cy="65693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A4BA54E-573C-4E53-8F69-BC329C128A1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2776" y="4319336"/>
            <a:ext cx="4493666" cy="94656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4850738-C222-4C9A-88AA-885AA86EEE6D}"/>
              </a:ext>
            </a:extLst>
          </p:cNvPr>
          <p:cNvSpPr txBox="1"/>
          <p:nvPr/>
        </p:nvSpPr>
        <p:spPr>
          <a:xfrm>
            <a:off x="4949190" y="2994660"/>
            <a:ext cx="384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2D Tip Design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41DAD28-D0FE-4949-8D93-12364684F23B}"/>
              </a:ext>
            </a:extLst>
          </p:cNvPr>
          <p:cNvSpPr txBox="1"/>
          <p:nvPr/>
        </p:nvSpPr>
        <p:spPr>
          <a:xfrm>
            <a:off x="4949190" y="5195806"/>
            <a:ext cx="384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2D Root Design</a:t>
            </a:r>
          </a:p>
        </p:txBody>
      </p:sp>
    </p:spTree>
    <p:extLst>
      <p:ext uri="{BB962C8B-B14F-4D97-AF65-F5344CB8AC3E}">
        <p14:creationId xmlns:p14="http://schemas.microsoft.com/office/powerpoint/2010/main" val="1524688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 bwMode="auto">
          <a:xfrm>
            <a:off x="0" y="477838"/>
            <a:ext cx="9144000" cy="31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2000" b="1" dirty="0">
                <a:solidFill>
                  <a:schemeClr val="bg1"/>
                </a:solidFill>
                <a:ea typeface="Geneva" charset="0"/>
                <a:cs typeface="Geneva" charset="0"/>
              </a:rPr>
              <a:t>Results</a:t>
            </a:r>
            <a:endParaRPr lang="en-US" sz="800" dirty="0">
              <a:solidFill>
                <a:schemeClr val="bg1"/>
              </a:solidFill>
              <a:ea typeface="Geneva" charset="0"/>
              <a:cs typeface="Geneva" charset="0"/>
            </a:endParaRPr>
          </a:p>
        </p:txBody>
      </p:sp>
      <p:sp>
        <p:nvSpPr>
          <p:cNvPr id="9" name="Content Placeholder 7"/>
          <p:cNvSpPr txBox="1">
            <a:spLocks/>
          </p:cNvSpPr>
          <p:nvPr/>
        </p:nvSpPr>
        <p:spPr bwMode="auto">
          <a:xfrm>
            <a:off x="115887" y="927100"/>
            <a:ext cx="9028113" cy="1893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defRPr/>
            </a:pPr>
            <a:endParaRPr lang="en-US" sz="2200" dirty="0">
              <a:latin typeface="+mn-lt"/>
              <a:ea typeface="Geneva" charset="0"/>
              <a:cs typeface="Geneva" charset="0"/>
            </a:endParaRPr>
          </a:p>
          <a:p>
            <a:pPr algn="ctr">
              <a:spcBef>
                <a:spcPct val="20000"/>
              </a:spcBef>
              <a:defRPr/>
            </a:pPr>
            <a:r>
              <a:rPr lang="en-US" sz="2200" dirty="0">
                <a:latin typeface="+mn-lt"/>
                <a:ea typeface="Geneva" charset="0"/>
                <a:cs typeface="Geneva" charset="0"/>
              </a:rPr>
              <a:t>Dimples on the upper camber of the 2D tip profile:</a:t>
            </a:r>
          </a:p>
          <a:p>
            <a:pPr>
              <a:spcBef>
                <a:spcPct val="20000"/>
              </a:spcBef>
              <a:defRPr/>
            </a:pPr>
            <a:r>
              <a:rPr lang="en-US" sz="2200" dirty="0">
                <a:latin typeface="+mn-lt"/>
                <a:ea typeface="Geneva" charset="0"/>
                <a:cs typeface="Geneva" charset="0"/>
              </a:rPr>
              <a:t>								</a:t>
            </a:r>
          </a:p>
          <a:p>
            <a:pPr>
              <a:spcBef>
                <a:spcPct val="20000"/>
              </a:spcBef>
              <a:defRPr/>
            </a:pPr>
            <a:r>
              <a:rPr lang="en-US" sz="2200" dirty="0">
                <a:latin typeface="+mn-lt"/>
                <a:ea typeface="Geneva" charset="0"/>
                <a:cs typeface="Geneva" charset="0"/>
              </a:rPr>
              <a:t>		2D tip with dimples 					    2D tip without dimples	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8771981"/>
              </p:ext>
            </p:extLst>
          </p:nvPr>
        </p:nvGraphicFramePr>
        <p:xfrm>
          <a:off x="231771" y="2983626"/>
          <a:ext cx="4398172" cy="9913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995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95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95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95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798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Cd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Cl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Cl/Cd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49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DP 7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0.015584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0.18188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</a:rPr>
                        <a:t>11.67087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8511989"/>
              </p:ext>
            </p:extLst>
          </p:nvPr>
        </p:nvGraphicFramePr>
        <p:xfrm>
          <a:off x="4629943" y="2983626"/>
          <a:ext cx="4398168" cy="9913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450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40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95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95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5807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Cd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Cl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Cl/Cd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23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No Dimples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0.011668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0.183497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15.72697</a:t>
                      </a:r>
                      <a:endParaRPr lang="en-US" sz="2400" b="1" dirty="0"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9650E937-D7FA-4AE7-A566-5407E4B13A8E}"/>
              </a:ext>
            </a:extLst>
          </p:cNvPr>
          <p:cNvSpPr txBox="1"/>
          <p:nvPr/>
        </p:nvSpPr>
        <p:spPr>
          <a:xfrm>
            <a:off x="0" y="4916826"/>
            <a:ext cx="91439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ea typeface="Geneva" charset="0"/>
                <a:cs typeface="Geneva" charset="0"/>
              </a:rPr>
              <a:t>15.72 &gt; 11.67</a:t>
            </a:r>
          </a:p>
          <a:p>
            <a:pPr algn="ctr"/>
            <a:endParaRPr lang="en-US" b="1" dirty="0"/>
          </a:p>
          <a:p>
            <a:pPr algn="ctr"/>
            <a:r>
              <a:rPr lang="en-US" b="1" dirty="0"/>
              <a:t>Bad Option!!</a:t>
            </a:r>
          </a:p>
        </p:txBody>
      </p:sp>
    </p:spTree>
    <p:extLst>
      <p:ext uri="{BB962C8B-B14F-4D97-AF65-F5344CB8AC3E}">
        <p14:creationId xmlns:p14="http://schemas.microsoft.com/office/powerpoint/2010/main" val="3974674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ACE2C42-31FB-495F-A7F4-5B567C9CE1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5905" y="3945086"/>
            <a:ext cx="6892290" cy="3072934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 bwMode="auto">
          <a:xfrm>
            <a:off x="0" y="411480"/>
            <a:ext cx="9144000" cy="424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2000" b="1" dirty="0">
                <a:solidFill>
                  <a:schemeClr val="bg1"/>
                </a:solidFill>
                <a:ea typeface="Geneva" charset="0"/>
                <a:cs typeface="Geneva" charset="0"/>
              </a:rPr>
              <a:t>Results</a:t>
            </a:r>
            <a:endParaRPr lang="en-US" sz="800" dirty="0">
              <a:solidFill>
                <a:schemeClr val="bg1"/>
              </a:solidFill>
              <a:ea typeface="Geneva" charset="0"/>
              <a:cs typeface="Geneva" charset="0"/>
            </a:endParaRPr>
          </a:p>
        </p:txBody>
      </p:sp>
      <p:sp>
        <p:nvSpPr>
          <p:cNvPr id="9" name="Content Placeholder 7"/>
          <p:cNvSpPr txBox="1">
            <a:spLocks/>
          </p:cNvSpPr>
          <p:nvPr/>
        </p:nvSpPr>
        <p:spPr bwMode="auto">
          <a:xfrm>
            <a:off x="396081" y="1034415"/>
            <a:ext cx="9028113" cy="3640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en-US" sz="2200" dirty="0">
                <a:latin typeface="+mn-lt"/>
                <a:ea typeface="Geneva" charset="0"/>
                <a:cs typeface="Geneva" charset="0"/>
              </a:rPr>
              <a:t>3D analysis on the bottom camber using 6 different scenarios as follows:		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en-US" sz="2200" dirty="0">
                <a:latin typeface="+mn-lt"/>
                <a:ea typeface="Calibri" charset="0"/>
                <a:cs typeface="Calibri" charset="0"/>
              </a:rPr>
              <a:t>8 Rows of dimples with 1 row on the leading edge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en-US" sz="2200" dirty="0">
                <a:latin typeface="+mn-lt"/>
                <a:ea typeface="Calibri" charset="0"/>
                <a:cs typeface="Calibri" charset="0"/>
              </a:rPr>
              <a:t>With the removal of the dimples on the leading edge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en-US" sz="2200" dirty="0">
                <a:latin typeface="+mn-lt"/>
                <a:ea typeface="Calibri" charset="0"/>
                <a:cs typeface="Calibri" charset="0"/>
              </a:rPr>
              <a:t>With the removal of 4 rows and keeping the rest 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en-US" sz="2200" dirty="0">
                <a:latin typeface="+mn-lt"/>
                <a:ea typeface="Calibri" charset="0"/>
                <a:cs typeface="Calibri" charset="0"/>
              </a:rPr>
              <a:t>3 rows closest to tip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en-US" sz="2200" dirty="0">
                <a:latin typeface="+mn-lt"/>
                <a:ea typeface="Calibri" charset="0"/>
                <a:cs typeface="Calibri" charset="0"/>
              </a:rPr>
              <a:t>Only 2 rows nearest to the toot</a:t>
            </a: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+mj-lt"/>
              <a:buAutoNum type="alphaLcPeriod"/>
            </a:pPr>
            <a:r>
              <a:rPr lang="en-US" sz="2200" dirty="0">
                <a:latin typeface="+mn-lt"/>
                <a:ea typeface="Calibri" charset="0"/>
                <a:cs typeface="Calibri" charset="0"/>
              </a:rPr>
              <a:t>Only 1 row closest to the root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F196F6B-CCA4-48B5-B262-E78A9B6A5AE1}"/>
              </a:ext>
            </a:extLst>
          </p:cNvPr>
          <p:cNvSpPr txBox="1"/>
          <p:nvPr/>
        </p:nvSpPr>
        <p:spPr>
          <a:xfrm>
            <a:off x="2000250" y="5823585"/>
            <a:ext cx="594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3D Airfoil Design</a:t>
            </a:r>
          </a:p>
        </p:txBody>
      </p:sp>
    </p:spTree>
    <p:extLst>
      <p:ext uri="{BB962C8B-B14F-4D97-AF65-F5344CB8AC3E}">
        <p14:creationId xmlns:p14="http://schemas.microsoft.com/office/powerpoint/2010/main" val="18750752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 bwMode="auto">
          <a:xfrm>
            <a:off x="0" y="422910"/>
            <a:ext cx="9144000" cy="367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2000" b="1" dirty="0">
                <a:solidFill>
                  <a:schemeClr val="bg1"/>
                </a:solidFill>
                <a:ea typeface="Geneva" charset="0"/>
                <a:cs typeface="Geneva" charset="0"/>
              </a:rPr>
              <a:t>Summary of Results</a:t>
            </a:r>
            <a:endParaRPr lang="en-US" sz="800" dirty="0">
              <a:solidFill>
                <a:schemeClr val="bg1"/>
              </a:solidFill>
              <a:ea typeface="Geneva" charset="0"/>
              <a:cs typeface="Geneva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970464" y="79057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>
              <a:latin typeface="+mn-lt"/>
            </a:endParaRPr>
          </a:p>
          <a:p>
            <a:endParaRPr lang="en-US" dirty="0">
              <a:latin typeface="+mn-lt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B364AEA-0D8F-4E6D-BC0D-7112078276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588915"/>
              </p:ext>
            </p:extLst>
          </p:nvPr>
        </p:nvGraphicFramePr>
        <p:xfrm>
          <a:off x="571500" y="1113740"/>
          <a:ext cx="8001000" cy="50630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40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722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942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94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64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Design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Cd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Cl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Cl/Cd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457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Original 3D No Dimples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0.18119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2.4864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13.723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628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8 Rows of dimples with 1 row on the leading edge 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0.196129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2.523025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12.8641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84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No rows of dimples on leading edge 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0.21474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2.54883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11.86955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 rows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0.17947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2.517058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14.02492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57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 rows closest to tip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0.179774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2.469791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13.7383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794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 rows closest to root 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0.178089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2.571812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b="1" baseline="0" dirty="0">
                          <a:effectLst/>
                        </a:rPr>
                        <a:t>14.44116</a:t>
                      </a:r>
                      <a:endParaRPr lang="en-US" sz="3200" b="1" baseline="0" dirty="0"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539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 row closest</a:t>
                      </a:r>
                      <a:r>
                        <a:rPr lang="en-US" sz="1800" baseline="0" dirty="0">
                          <a:effectLst/>
                        </a:rPr>
                        <a:t> to root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0.175177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2.480568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14.16038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05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 bwMode="auto">
          <a:xfrm>
            <a:off x="0" y="477838"/>
            <a:ext cx="9143999" cy="2973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2000" b="1" dirty="0">
                <a:solidFill>
                  <a:schemeClr val="bg1"/>
                </a:solidFill>
                <a:ea typeface="Geneva" charset="0"/>
                <a:cs typeface="Geneva" charset="0"/>
              </a:rPr>
              <a:t>Summary of Results</a:t>
            </a:r>
            <a:endParaRPr lang="en-US" sz="800" dirty="0">
              <a:solidFill>
                <a:schemeClr val="bg1"/>
              </a:solidFill>
              <a:ea typeface="Geneva" charset="0"/>
              <a:cs typeface="Geneva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970464" y="79057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>
              <a:latin typeface="+mn-lt"/>
            </a:endParaRPr>
          </a:p>
          <a:p>
            <a:endParaRPr lang="en-US" dirty="0">
              <a:latin typeface="+mn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4417099"/>
              </p:ext>
            </p:extLst>
          </p:nvPr>
        </p:nvGraphicFramePr>
        <p:xfrm>
          <a:off x="427616" y="1452284"/>
          <a:ext cx="8419204" cy="44798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395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26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26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43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853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Design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Drag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Lift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Ratio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853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Original, 0 angle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0.18119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2.4864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13.723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83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With Dimples, 0 angle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0.178089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2.571812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14.44116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853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Original, 3</a:t>
                      </a:r>
                      <a:r>
                        <a:rPr lang="en-US" sz="1800" baseline="30000" dirty="0">
                          <a:effectLst/>
                        </a:rPr>
                        <a:t>o</a:t>
                      </a:r>
                      <a:r>
                        <a:rPr lang="en-US" sz="1800" dirty="0">
                          <a:effectLst/>
                        </a:rPr>
                        <a:t> angle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0.29636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5.3084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17.912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55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With Dimples, 3</a:t>
                      </a:r>
                      <a:r>
                        <a:rPr lang="en-US" sz="1800" baseline="30000" dirty="0">
                          <a:effectLst/>
                        </a:rPr>
                        <a:t>o</a:t>
                      </a:r>
                      <a:r>
                        <a:rPr lang="en-US" sz="1800" dirty="0">
                          <a:effectLst/>
                        </a:rPr>
                        <a:t> angle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0.43939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7.1488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16.27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Calibri" charset="0"/>
                        <a:cs typeface="Arial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5598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LongProperties xmlns="http://schemas.microsoft.com/office/2006/metadata/longProperties"/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C2F1A047E68F448B93F2192FAA4D611" ma:contentTypeVersion="2" ma:contentTypeDescription="Create a new document." ma:contentTypeScope="" ma:versionID="f515295f10a03b5f28d66aa7160ee5e3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e4ff56466309e177ad33bbeeafc33efb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PublishingStartDate" ma:index="8" nillable="true" ma:displayName="Scheduling Start Date" ma:internalName="PublishingStartDate">
      <xsd:simpleType>
        <xsd:restriction base="dms:Unknown"/>
      </xsd:simpleType>
    </xsd:element>
    <xsd:element name="PublishingExpirationDate" ma:index="9" nillable="true" ma:displayName="Scheduling End Dat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A76346CB-CF78-4DDC-8014-F1E263BFB8F6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41F26ADF-567D-4D5E-BF70-CB6260AFEAA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EBFF6EC-B0F5-4CE4-91EB-D25D6EB2FD0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4.xml><?xml version="1.0" encoding="utf-8"?>
<ds:datastoreItem xmlns:ds="http://schemas.openxmlformats.org/officeDocument/2006/customXml" ds:itemID="{70F88B61-D3C7-4D9D-BE56-4FA7D6242864}">
  <ds:schemaRefs>
    <ds:schemaRef ds:uri="http://purl.org/dc/elements/1.1/"/>
    <ds:schemaRef ds:uri="http://schemas.microsoft.com/office/2006/metadata/properties"/>
    <ds:schemaRef ds:uri="http://schemas.microsoft.com/sharepoint/v3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www.w3.org/XML/1998/namespace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2417</TotalTime>
  <Words>341</Words>
  <Application>Microsoft Office PowerPoint</Application>
  <PresentationFormat>On-screen Show (4:3)</PresentationFormat>
  <Paragraphs>128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Lucida Fax</vt:lpstr>
      <vt:lpstr>Lucida Grande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AUB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Click to add title</dc:title>
  <dc:creator>OOC000018253D</dc:creator>
  <cp:lastModifiedBy>Nadim Saridar</cp:lastModifiedBy>
  <cp:revision>74</cp:revision>
  <dcterms:created xsi:type="dcterms:W3CDTF">2011-04-13T13:13:04Z</dcterms:created>
  <dcterms:modified xsi:type="dcterms:W3CDTF">2019-11-14T15:49:52Z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Document</vt:lpwstr>
  </property>
</Properties>
</file>