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7" r:id="rId4"/>
    <p:sldId id="268" r:id="rId5"/>
    <p:sldId id="265" r:id="rId6"/>
    <p:sldId id="269" r:id="rId7"/>
    <p:sldId id="270" r:id="rId8"/>
    <p:sldId id="266" r:id="rId9"/>
    <p:sldId id="271" r:id="rId10"/>
    <p:sldId id="276" r:id="rId11"/>
    <p:sldId id="275" r:id="rId12"/>
    <p:sldId id="274" r:id="rId13"/>
    <p:sldId id="273" r:id="rId14"/>
    <p:sldId id="272" r:id="rId15"/>
    <p:sldId id="280" r:id="rId16"/>
    <p:sldId id="279" r:id="rId17"/>
    <p:sldId id="278" r:id="rId18"/>
    <p:sldId id="277" r:id="rId19"/>
    <p:sldId id="281" r:id="rId20"/>
    <p:sldId id="263" r:id="rId21"/>
    <p:sldId id="257" r:id="rId22"/>
    <p:sldId id="258" r:id="rId23"/>
    <p:sldId id="259" r:id="rId24"/>
    <p:sldId id="260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7F0A2F9-4970-43FB-8B70-127ED9BBDA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8EBA08D3-C091-448B-BDB9-82FDE892DF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A8DE2F6-8842-402C-8AD6-20F7DC90A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1C4A1-9A3A-497E-8D4C-1BC05816AD44}" type="datetimeFigureOut">
              <a:rPr lang="en-US" smtClean="0"/>
              <a:t>12/17/2019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16F0258-FF49-498C-A0DA-323DA2C0A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079A54E-DCB8-4496-8CB5-E880489A5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A5543-AB8A-4962-9D2A-524FBC4C6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026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E4EF725-6BD5-42D2-A7A5-479E476E5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1592825F-F6B9-4567-AA9C-96CB7D292D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7E474DF-E024-44DA-8206-894AF7DA1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1C4A1-9A3A-497E-8D4C-1BC05816AD44}" type="datetimeFigureOut">
              <a:rPr lang="en-US" smtClean="0"/>
              <a:t>12/17/2019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FA3A084-07E0-4442-8236-64509C74B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F60EE8E-A61B-4BD2-AE60-CD2B25D21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A5543-AB8A-4962-9D2A-524FBC4C6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21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307A2D68-A3D6-4809-AA3D-5DFB0E843C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147A5302-1242-4999-A208-25F41B40A3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5A33EC9-9AF4-4158-B075-1B508CFD5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1C4A1-9A3A-497E-8D4C-1BC05816AD44}" type="datetimeFigureOut">
              <a:rPr lang="en-US" smtClean="0"/>
              <a:t>12/17/2019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F2F3DCA-8B52-4BF4-82A3-153AC12C4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B8B7CFD-C78C-40BE-9AF6-7D34326DF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A5543-AB8A-4962-9D2A-524FBC4C6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353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EFEEB60-298E-44A6-9400-05A5EAC98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95A7F3D-8BED-4CDB-97F2-72060AE084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181FB55-D775-4B2D-BA69-E790827EF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1C4A1-9A3A-497E-8D4C-1BC05816AD44}" type="datetimeFigureOut">
              <a:rPr lang="en-US" smtClean="0"/>
              <a:t>12/17/2019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C630944-4961-4708-B64A-3BFA16DE9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90AB2F7-FB29-40B3-BD46-B77739427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A5543-AB8A-4962-9D2A-524FBC4C6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570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AB017A8-F416-4D00-9F8B-936E29814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5B330E7-E6AD-4C7A-B767-F06EFEDDE8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8E9D65E-F0A8-41BF-9BAD-571D805C5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1C4A1-9A3A-497E-8D4C-1BC05816AD44}" type="datetimeFigureOut">
              <a:rPr lang="en-US" smtClean="0"/>
              <a:t>12/17/2019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A7C67A8-782A-4676-8D0D-F54F4D3C5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56170CF-58AC-4948-B252-A71DA23A6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A5543-AB8A-4962-9D2A-524FBC4C6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092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24F5919-A73F-4300-97E5-D2F8F5A6B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0BB7A34-F729-4C06-AA75-B74899FA00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23FFB1F1-1DC3-4DEB-A2B5-3FC2D27CB9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124A0B88-C166-4073-ABD1-4DC0D4654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1C4A1-9A3A-497E-8D4C-1BC05816AD44}" type="datetimeFigureOut">
              <a:rPr lang="en-US" smtClean="0"/>
              <a:t>12/17/2019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1FDCAE9A-8822-4D7B-8344-430490482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9BB10CC3-7619-49E7-BE37-EA8B5DE3A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A5543-AB8A-4962-9D2A-524FBC4C6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788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89C3071-8000-4563-8B33-16AABE0F6A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4D7F85D3-C2F4-4AC3-8E1C-46D1A2D3D7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F6ABD465-D2C9-40BB-A716-F99A671230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C441478A-1818-450D-A37A-CEE1AA466D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49F77203-866E-4420-B350-4D6D5DA019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7393EC3C-FA96-402B-85EE-167DDF0C8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1C4A1-9A3A-497E-8D4C-1BC05816AD44}" type="datetimeFigureOut">
              <a:rPr lang="en-US" smtClean="0"/>
              <a:t>12/17/2019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4CE4B10E-2EBA-4259-A57E-30BC5D6E6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908310A6-EFE1-4D73-8E0D-CE12CB001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A5543-AB8A-4962-9D2A-524FBC4C6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25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F7C092A-B05A-4117-A887-56859C58E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880838AD-5B43-412B-A8CF-6BAF14098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1C4A1-9A3A-497E-8D4C-1BC05816AD44}" type="datetimeFigureOut">
              <a:rPr lang="en-US" smtClean="0"/>
              <a:t>12/17/2019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30E34285-E165-415B-B43E-5B50D311D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DFB6A34D-C77A-447C-B347-976774D97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A5543-AB8A-4962-9D2A-524FBC4C6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915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821DEDAF-C11C-4F45-AB93-24FB27560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1C4A1-9A3A-497E-8D4C-1BC05816AD44}" type="datetimeFigureOut">
              <a:rPr lang="en-US" smtClean="0"/>
              <a:t>12/17/2019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08C38C8D-0B13-499B-99DD-324C1E929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CD282D9D-68EE-46CA-BED0-9E0F96831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A5543-AB8A-4962-9D2A-524FBC4C6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135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FC4CBB0-8F6D-4CA6-89B8-8E4D71CFB0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5970CE2-CC4E-44D5-9289-6522D622AC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F122096C-8673-412A-AD1C-B3253573EE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49C4E0FC-46F0-4BF2-ABC6-32250C33D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1C4A1-9A3A-497E-8D4C-1BC05816AD44}" type="datetimeFigureOut">
              <a:rPr lang="en-US" smtClean="0"/>
              <a:t>12/17/2019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997F5B4A-EB46-4957-B8B7-5347C2179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B144A6EA-BF09-4048-98E1-D0362F527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A5543-AB8A-4962-9D2A-524FBC4C6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377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DA64D7B-51D7-407D-9D4E-87CDD00A4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998087A4-6C9C-4BE0-A6CE-C5251BA776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F4AE42CB-CC33-4C98-BDDE-1DBD210D5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7161FFE5-8FE0-4047-82E9-FEBE511B8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1C4A1-9A3A-497E-8D4C-1BC05816AD44}" type="datetimeFigureOut">
              <a:rPr lang="en-US" smtClean="0"/>
              <a:t>12/17/2019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1B43D3A4-C346-4A60-A3EF-C301FAF07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77DF00E0-1CF1-4145-86B9-9CD7B11D7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A5543-AB8A-4962-9D2A-524FBC4C6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846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E211217F-93B3-49A6-8E6B-188D5136A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87B1DAF2-78DC-49F4-97AE-4E32DDE277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41C3806-CFF9-4BFE-90E1-65871B0CD0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91C4A1-9A3A-497E-8D4C-1BC05816AD44}" type="datetimeFigureOut">
              <a:rPr lang="en-US" smtClean="0"/>
              <a:t>12/17/2019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A8E2747-23E3-41B3-9D0B-EBFF11324C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61663E5-F296-42B5-8B59-D1B42A58F4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3A5543-AB8A-4962-9D2A-524FBC4C6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45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0DD63697-EFA4-44CB-B916-8592DBE67B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l"/>
            <a:endParaRPr lang="en-US" sz="3600" b="1" dirty="0"/>
          </a:p>
          <a:p>
            <a:pPr algn="l"/>
            <a:endParaRPr lang="en-US" sz="3600" b="1" dirty="0"/>
          </a:p>
          <a:p>
            <a:pPr algn="l"/>
            <a:endParaRPr lang="en-US" sz="3600" b="1" dirty="0"/>
          </a:p>
          <a:p>
            <a:pPr algn="l"/>
            <a:endParaRPr lang="en-US" sz="3600" b="1" dirty="0"/>
          </a:p>
          <a:p>
            <a:pPr algn="l"/>
            <a:endParaRPr lang="en-US" sz="3600" b="1" dirty="0"/>
          </a:p>
          <a:p>
            <a:r>
              <a:rPr lang="en-US" sz="8800" b="1" dirty="0"/>
              <a:t>BRAIN DRAIN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092485" y="5164428"/>
            <a:ext cx="27560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Prakhar </a:t>
            </a:r>
            <a:r>
              <a:rPr lang="en-US" sz="2400" dirty="0" err="1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Rastogi</a:t>
            </a:r>
            <a:endParaRPr lang="en-US" sz="2400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Perfect K. </a:t>
            </a:r>
            <a:r>
              <a:rPr lang="en-US" sz="2400" dirty="0" err="1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Marenga</a:t>
            </a:r>
            <a:endParaRPr lang="en-US" sz="2400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Jordan </a:t>
            </a:r>
            <a:r>
              <a:rPr lang="en-US" sz="2400" dirty="0" err="1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Pinheiro</a:t>
            </a:r>
            <a:r>
              <a:rPr lang="en-US" sz="2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  <a:endParaRPr lang="en-US" sz="24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25437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0DD63697-EFA4-44CB-B916-8592DBE67B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r>
              <a:rPr lang="en-US" sz="4400" b="1" dirty="0"/>
              <a:t>FACTORS CAUSING BRAIN DRAIN</a:t>
            </a:r>
          </a:p>
          <a:p>
            <a:pPr algn="l"/>
            <a:r>
              <a:rPr lang="en-US" sz="4000" b="1" dirty="0"/>
              <a:t>PUSH FACTORS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Insufficient opportunity for research and higher education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Difficult in maintaining standard of living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>
                <a:solidFill>
                  <a:srgbClr val="FF0000"/>
                </a:solidFill>
              </a:rPr>
              <a:t>Political instabilities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Discrimination and sheer insecurity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Poor Health facilities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High unemployment rate</a:t>
            </a:r>
          </a:p>
          <a:p>
            <a:pPr algn="l"/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1963295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0DD63697-EFA4-44CB-B916-8592DBE67B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r>
              <a:rPr lang="en-US" sz="4400" b="1" dirty="0"/>
              <a:t>FACTORS CAUSING BRAIN DRAIN</a:t>
            </a:r>
          </a:p>
          <a:p>
            <a:pPr algn="l"/>
            <a:r>
              <a:rPr lang="en-US" sz="4000" b="1" dirty="0"/>
              <a:t>PUSH FACTORS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Insufficient opportunity for research and higher education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Difficult in maintaining standard of living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Political instabilities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>
                <a:solidFill>
                  <a:srgbClr val="FF0000"/>
                </a:solidFill>
              </a:rPr>
              <a:t>Discrimination and sheer insecurity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Poor Health facilities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High unemployment rate</a:t>
            </a:r>
          </a:p>
          <a:p>
            <a:pPr algn="l"/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472216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0DD63697-EFA4-44CB-B916-8592DBE67B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r>
              <a:rPr lang="en-US" sz="4400" b="1" dirty="0"/>
              <a:t>FACTORS CAUSING BRAIN DRAIN</a:t>
            </a:r>
          </a:p>
          <a:p>
            <a:pPr algn="l"/>
            <a:r>
              <a:rPr lang="en-US" sz="4000" b="1" dirty="0"/>
              <a:t>PUSH FACTORS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Insufficient opportunity for research and higher education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Difficult in maintaining standard of living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Political instabilities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Discrimination and sheer insecurity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>
                <a:solidFill>
                  <a:srgbClr val="FF0000"/>
                </a:solidFill>
              </a:rPr>
              <a:t>Poor Health facilities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High unemployment rate</a:t>
            </a:r>
          </a:p>
          <a:p>
            <a:pPr algn="l"/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9198693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0DD63697-EFA4-44CB-B916-8592DBE67B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r>
              <a:rPr lang="en-US" sz="4400" b="1" dirty="0"/>
              <a:t>FACTORS CAUSING BRAIN DRAIN</a:t>
            </a:r>
          </a:p>
          <a:p>
            <a:pPr algn="l"/>
            <a:r>
              <a:rPr lang="en-US" sz="4000" b="1" dirty="0"/>
              <a:t>PUSH FACTORS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Insufficient opportunity for research and higher education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Difficult in maintaining standard of living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Political instabilities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Discrimination and sheer insecurity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Poor Health facilities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>
                <a:solidFill>
                  <a:srgbClr val="FF0000"/>
                </a:solidFill>
              </a:rPr>
              <a:t>High unemployment rate</a:t>
            </a:r>
          </a:p>
          <a:p>
            <a:pPr algn="l"/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458603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0DD63697-EFA4-44CB-B916-8592DBE67B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r>
              <a:rPr lang="en-US" sz="4400" b="1" dirty="0"/>
              <a:t>FACTORS CAUSING BRAIN DRAIN</a:t>
            </a:r>
          </a:p>
          <a:p>
            <a:pPr algn="l"/>
            <a:r>
              <a:rPr lang="en-US" sz="4000" b="1" dirty="0"/>
              <a:t>PULL FACTORS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>
                <a:solidFill>
                  <a:srgbClr val="FF0000"/>
                </a:solidFill>
              </a:rPr>
              <a:t>Opportunity for career development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Intellectual liberty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Lucrative economic prospects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Modern educational system and better opportunity for higher education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Better working conditions and better employment opportunities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Better health facilities and way of life</a:t>
            </a:r>
          </a:p>
        </p:txBody>
      </p:sp>
    </p:spTree>
    <p:extLst>
      <p:ext uri="{BB962C8B-B14F-4D97-AF65-F5344CB8AC3E}">
        <p14:creationId xmlns:p14="http://schemas.microsoft.com/office/powerpoint/2010/main" val="26300087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0DD63697-EFA4-44CB-B916-8592DBE67B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r>
              <a:rPr lang="en-US" sz="4400" b="1" dirty="0"/>
              <a:t>FACTORS CAUSING BRAIN DRAIN</a:t>
            </a:r>
          </a:p>
          <a:p>
            <a:pPr algn="l"/>
            <a:r>
              <a:rPr lang="en-US" sz="4000" b="1" dirty="0"/>
              <a:t>PULL FACTORS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Opportunity for career development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>
                <a:solidFill>
                  <a:srgbClr val="FF0000"/>
                </a:solidFill>
              </a:rPr>
              <a:t>Intellectual liberty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Lucrative economic prospects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Modern educational system and better opportunity for higher education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Better working conditions and better employment opportunities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Better health facilities and way of life</a:t>
            </a:r>
          </a:p>
        </p:txBody>
      </p:sp>
    </p:spTree>
    <p:extLst>
      <p:ext uri="{BB962C8B-B14F-4D97-AF65-F5344CB8AC3E}">
        <p14:creationId xmlns:p14="http://schemas.microsoft.com/office/powerpoint/2010/main" val="42545867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0DD63697-EFA4-44CB-B916-8592DBE67B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r>
              <a:rPr lang="en-US" sz="4400" b="1" dirty="0"/>
              <a:t>FACTORS CAUSING BRAIN DRAIN</a:t>
            </a:r>
          </a:p>
          <a:p>
            <a:pPr algn="l"/>
            <a:r>
              <a:rPr lang="en-US" sz="4000" b="1" dirty="0"/>
              <a:t>PULL FACTORS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Opportunity for career development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Intellectual liberty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>
                <a:solidFill>
                  <a:srgbClr val="FF0000"/>
                </a:solidFill>
              </a:rPr>
              <a:t>Lucrative economic prospects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Modern educational system and better opportunity for higher education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Better working conditions and better employment opportunities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Better health facilities and way of life</a:t>
            </a:r>
          </a:p>
        </p:txBody>
      </p:sp>
    </p:spTree>
    <p:extLst>
      <p:ext uri="{BB962C8B-B14F-4D97-AF65-F5344CB8AC3E}">
        <p14:creationId xmlns:p14="http://schemas.microsoft.com/office/powerpoint/2010/main" val="8928857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0DD63697-EFA4-44CB-B916-8592DBE67B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r>
              <a:rPr lang="en-US" sz="4400" b="1" dirty="0"/>
              <a:t>FACTORS CAUSING BRAIN DRAIN</a:t>
            </a:r>
          </a:p>
          <a:p>
            <a:pPr algn="l"/>
            <a:r>
              <a:rPr lang="en-US" sz="4000" b="1" dirty="0"/>
              <a:t>PULL FACTORS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Opportunity for career development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Intellectual liberty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Lucrative economic prospects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>
                <a:solidFill>
                  <a:srgbClr val="FF0000"/>
                </a:solidFill>
              </a:rPr>
              <a:t>Modern educational system and better opportunity for higher education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Better working conditions and better employment opportunities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Better health facilities and way of life</a:t>
            </a:r>
          </a:p>
        </p:txBody>
      </p:sp>
    </p:spTree>
    <p:extLst>
      <p:ext uri="{BB962C8B-B14F-4D97-AF65-F5344CB8AC3E}">
        <p14:creationId xmlns:p14="http://schemas.microsoft.com/office/powerpoint/2010/main" val="10009425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0DD63697-EFA4-44CB-B916-8592DBE67B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r>
              <a:rPr lang="en-US" sz="4400" b="1" dirty="0"/>
              <a:t>FACTORS CAUSING BRAIN DRAIN</a:t>
            </a:r>
          </a:p>
          <a:p>
            <a:pPr algn="l"/>
            <a:r>
              <a:rPr lang="en-US" sz="4000" b="1" dirty="0"/>
              <a:t>PULL FACTORS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Opportunity for career development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Intellectual liberty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Lucrative economic prospects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Modern educational system and better opportunity for higher education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>
                <a:solidFill>
                  <a:srgbClr val="FF0000"/>
                </a:solidFill>
              </a:rPr>
              <a:t>Better working conditions and better employment opportunities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Better health facilities and way of life</a:t>
            </a:r>
          </a:p>
        </p:txBody>
      </p:sp>
    </p:spTree>
    <p:extLst>
      <p:ext uri="{BB962C8B-B14F-4D97-AF65-F5344CB8AC3E}">
        <p14:creationId xmlns:p14="http://schemas.microsoft.com/office/powerpoint/2010/main" val="26979385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0DD63697-EFA4-44CB-B916-8592DBE67B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r>
              <a:rPr lang="en-US" sz="4400" b="1" dirty="0"/>
              <a:t>FACTORS CAUSING BRAIN DRAIN</a:t>
            </a:r>
          </a:p>
          <a:p>
            <a:pPr algn="l"/>
            <a:r>
              <a:rPr lang="en-US" sz="4000" b="1" dirty="0"/>
              <a:t>PULL FACTORS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Opportunity for career development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Intellectual liberty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Lucrative economic prospects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Modern educational system and better opportunity for higher education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Better working conditions and better employment opportunities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>
                <a:solidFill>
                  <a:srgbClr val="FF0000"/>
                </a:solidFill>
              </a:rPr>
              <a:t>Better health facilities and way of life</a:t>
            </a:r>
          </a:p>
        </p:txBody>
      </p:sp>
    </p:spTree>
    <p:extLst>
      <p:ext uri="{BB962C8B-B14F-4D97-AF65-F5344CB8AC3E}">
        <p14:creationId xmlns:p14="http://schemas.microsoft.com/office/powerpoint/2010/main" val="3270149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0DD63697-EFA4-44CB-B916-8592DBE67B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r>
              <a:rPr lang="en-US" sz="4400" b="1" dirty="0"/>
              <a:t>INTRODUCTION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>
                <a:solidFill>
                  <a:srgbClr val="FF0000"/>
                </a:solidFill>
              </a:rPr>
              <a:t>Brain drain is the emigration of highly trained or qualified people from a particular country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Brain drain can result from several factors including political turmoil or the existence of more favorable professional opportunities elsewhere.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Brain drain causes countries, industries, and organizations to lose a core portion of valuable individuals.</a:t>
            </a:r>
            <a:endParaRPr lang="fr-FR" sz="3600" b="1" dirty="0"/>
          </a:p>
          <a:p>
            <a:pPr marL="742950" indent="-742950" algn="l">
              <a:buFont typeface="+mj-lt"/>
              <a:buAutoNum type="arabicPeriod"/>
            </a:pPr>
            <a:endParaRPr lang="en-US" sz="3600" b="1" dirty="0"/>
          </a:p>
          <a:p>
            <a:pPr marL="742950" indent="-742950" algn="l">
              <a:buFont typeface="+mj-lt"/>
              <a:buAutoNum type="arabicPeriod"/>
            </a:pP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5863169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0DD63697-EFA4-44CB-B916-8592DBE67B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r>
              <a:rPr lang="en-US" sz="4400" b="1" dirty="0"/>
              <a:t>EFFECTS OF BRAIN DRAIN</a:t>
            </a:r>
          </a:p>
          <a:p>
            <a:pPr algn="l"/>
            <a:r>
              <a:rPr lang="en-US" sz="4000" b="1" dirty="0"/>
              <a:t>Developing Countries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>
                <a:solidFill>
                  <a:srgbClr val="FF0000"/>
                </a:solidFill>
              </a:rPr>
              <a:t>Shortage of skilled and competent workers.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Poor health care system resulting from professional health workers emigrating to other countries (Sub-Saharan Africa most affected).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Decrease in technological and industrial advancement due to migration of engineers and scientist.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Misuse of state funds due to incompetent workers.</a:t>
            </a:r>
          </a:p>
          <a:p>
            <a:pPr marL="742950" indent="-742950" algn="l">
              <a:buFont typeface="+mj-lt"/>
              <a:buAutoNum type="arabicPeriod"/>
            </a:pP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4813705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0DD63697-EFA4-44CB-B916-8592DBE67B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r>
              <a:rPr lang="en-US" sz="4400" b="1" dirty="0"/>
              <a:t>EFFECTS OF BRAIN DRAIN</a:t>
            </a:r>
          </a:p>
          <a:p>
            <a:pPr algn="l"/>
            <a:r>
              <a:rPr lang="en-US" sz="4000" b="1" dirty="0"/>
              <a:t>Developing Countries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Shortage of skilled and competent workers.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>
                <a:solidFill>
                  <a:srgbClr val="FF0000"/>
                </a:solidFill>
              </a:rPr>
              <a:t>Poor health care system resulting from professional health workers emigrating to other countries (Sub-Saharan Africa most affected).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Decrease in technological and industrial advancement due to migration of engineers and scientist.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Misuse of state funds due to incompetent workers.</a:t>
            </a:r>
          </a:p>
          <a:p>
            <a:pPr marL="742950" indent="-742950" algn="l">
              <a:buFont typeface="+mj-lt"/>
              <a:buAutoNum type="arabicPeriod"/>
            </a:pP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9176363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0DD63697-EFA4-44CB-B916-8592DBE67B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r>
              <a:rPr lang="en-US" sz="4400" b="1" dirty="0"/>
              <a:t>EFFECTS OF BRAIN DRAIN</a:t>
            </a:r>
          </a:p>
          <a:p>
            <a:pPr algn="l"/>
            <a:r>
              <a:rPr lang="en-US" sz="4000" b="1" dirty="0"/>
              <a:t>Developing Countries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Shortage of skilled and competent workers.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Poor health care system resulting from professional health workers emigrating to other countries (Sub-Saharan Africa most affected).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>
                <a:solidFill>
                  <a:srgbClr val="FF0000"/>
                </a:solidFill>
              </a:rPr>
              <a:t>Decrease in technological and industrial advancement due to migration of engineers and scientist.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Misuse of state funds due to incompetent workers.</a:t>
            </a:r>
          </a:p>
          <a:p>
            <a:pPr marL="742950" indent="-742950" algn="l">
              <a:buFont typeface="+mj-lt"/>
              <a:buAutoNum type="arabicPeriod"/>
            </a:pP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645814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0DD63697-EFA4-44CB-B916-8592DBE67B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r>
              <a:rPr lang="en-US" sz="4400" b="1" dirty="0"/>
              <a:t>EFFECTS OF BRAIN DRAIN</a:t>
            </a:r>
          </a:p>
          <a:p>
            <a:pPr algn="l"/>
            <a:r>
              <a:rPr lang="en-US" sz="4000" b="1" dirty="0"/>
              <a:t>Developing Countries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Shortage of skilled and competent workers.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Poor health care system resulting from professional health workers emigrating to other countries (Sub-Saharan Africa most affected).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Decrease in technological and industrial advancement due to migration of engineers and scientist.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>
                <a:solidFill>
                  <a:srgbClr val="FF0000"/>
                </a:solidFill>
              </a:rPr>
              <a:t>Misuse of state funds due to incompetent workers.</a:t>
            </a:r>
          </a:p>
          <a:p>
            <a:pPr marL="742950" indent="-742950" algn="l">
              <a:buFont typeface="+mj-lt"/>
              <a:buAutoNum type="arabicPeriod"/>
            </a:pP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8171625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A7DFFDF-C7EE-4B31-987F-6893FB5235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dirty="0"/>
              <a:t>Developed Countries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>
                <a:solidFill>
                  <a:srgbClr val="FF0000"/>
                </a:solidFill>
              </a:rPr>
              <a:t>Readily available work force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/>
              <a:t>International students contributed to the economy by paying college fees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/>
              <a:t>Ultimately, results in the development of country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/>
              <a:t>Number of qualified professionals outnumbering the jobs opportunities</a:t>
            </a:r>
          </a:p>
          <a:p>
            <a:pPr marL="0" indent="0">
              <a:buNone/>
            </a:pPr>
            <a:endParaRPr lang="en-US" sz="4000" b="1" dirty="0"/>
          </a:p>
          <a:p>
            <a:pPr marL="0" indent="0">
              <a:buNone/>
            </a:pP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7341753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A7DFFDF-C7EE-4B31-987F-6893FB5235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dirty="0"/>
              <a:t>Developed Countries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/>
              <a:t>Readily available work force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>
                <a:solidFill>
                  <a:srgbClr val="FF0000"/>
                </a:solidFill>
              </a:rPr>
              <a:t>International students contributed to the economy by paying college fees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/>
              <a:t>Ultimately, results in the development of country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/>
              <a:t>Number of qualified professionals outnumbering the jobs opportunities</a:t>
            </a:r>
          </a:p>
          <a:p>
            <a:pPr marL="0" indent="0">
              <a:buNone/>
            </a:pPr>
            <a:endParaRPr lang="en-US" sz="4000" b="1" dirty="0"/>
          </a:p>
          <a:p>
            <a:pPr marL="0" indent="0">
              <a:buNone/>
            </a:pP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40805633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A7DFFDF-C7EE-4B31-987F-6893FB5235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dirty="0"/>
              <a:t>Developed Countries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/>
              <a:t>Readily available work force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/>
              <a:t>International students contributed to the economy by paying college fees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>
                <a:solidFill>
                  <a:srgbClr val="FF0000"/>
                </a:solidFill>
              </a:rPr>
              <a:t>Ultimately, results in the development of country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/>
              <a:t>Number of qualified professionals outnumbering the jobs opportunities</a:t>
            </a:r>
          </a:p>
          <a:p>
            <a:pPr marL="0" indent="0">
              <a:buNone/>
            </a:pPr>
            <a:endParaRPr lang="en-US" sz="4000" b="1" dirty="0"/>
          </a:p>
          <a:p>
            <a:pPr marL="0" indent="0">
              <a:buNone/>
            </a:pP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406893028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A7DFFDF-C7EE-4B31-987F-6893FB5235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dirty="0"/>
              <a:t>Developed Countries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/>
              <a:t>Readily available work force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/>
              <a:t>International students contributed to the economy by paying college fees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/>
              <a:t>Ultimately, results in the development of country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>
                <a:solidFill>
                  <a:srgbClr val="FF0000"/>
                </a:solidFill>
              </a:rPr>
              <a:t>Number of qualified professionals outnumbering the jobs opportunities</a:t>
            </a:r>
          </a:p>
          <a:p>
            <a:pPr marL="0" indent="0">
              <a:buNone/>
            </a:pPr>
            <a:endParaRPr lang="en-US" sz="4000" b="1" dirty="0"/>
          </a:p>
          <a:p>
            <a:pPr marL="0" indent="0">
              <a:buNone/>
            </a:pP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84187118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A7DFFDF-C7EE-4B31-987F-6893FB5235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b="1" dirty="0"/>
              <a:t>Brain Drain to Gain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>
                <a:solidFill>
                  <a:srgbClr val="FF0000"/>
                </a:solidFill>
              </a:rPr>
              <a:t>Making it mandatory for Scholarship students of public universities to work in their home country for several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/>
              <a:t>Imitating Taiwanese Model of reverse brain drain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/>
              <a:t>Taiwanese government adopted several measures to attract Taiwanese ex-pats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/>
              <a:t>Equipping the existing institutes with latest technologies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/>
              <a:t>Developing Educational institutes with world-class infrastructure</a:t>
            </a:r>
          </a:p>
          <a:p>
            <a:pPr marL="0" indent="0">
              <a:buNone/>
            </a:pPr>
            <a:endParaRPr lang="en-US" sz="4000" b="1" dirty="0"/>
          </a:p>
          <a:p>
            <a:pPr marL="0" indent="0">
              <a:buNone/>
            </a:pP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64472339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A7DFFDF-C7EE-4B31-987F-6893FB5235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b="1" dirty="0"/>
              <a:t>Brain Drain to Gain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/>
              <a:t>Making it mandatory for Scholarship students of public universities to work in their home country for several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>
                <a:solidFill>
                  <a:srgbClr val="FF0000"/>
                </a:solidFill>
              </a:rPr>
              <a:t>Imitating Taiwanese Model of reverse brain drain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/>
              <a:t>Taiwanese government adopted several measures to attract Taiwanese ex-pats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/>
              <a:t>Equipping the existing institutes with latest technologies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/>
              <a:t>Developing Educational institutes with world-class infrastructure</a:t>
            </a:r>
          </a:p>
          <a:p>
            <a:pPr marL="0" indent="0">
              <a:buNone/>
            </a:pPr>
            <a:endParaRPr lang="en-US" sz="4000" b="1" dirty="0"/>
          </a:p>
          <a:p>
            <a:pPr marL="0" indent="0">
              <a:buNone/>
            </a:pP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57428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0DD63697-EFA4-44CB-B916-8592DBE67B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r>
              <a:rPr lang="en-US" sz="4400" b="1" dirty="0"/>
              <a:t>INTRODUCTION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Brain drain is the emigration of highly trained or qualified people from a particular country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>
                <a:solidFill>
                  <a:srgbClr val="FF0000"/>
                </a:solidFill>
              </a:rPr>
              <a:t>Brain drain can result from several factors including political turmoil or the existence of more favorable professional opportunities elsewhere.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Brain drain causes countries, industries, and organizations to lose a core portion of valuable individuals.</a:t>
            </a:r>
            <a:endParaRPr lang="fr-FR" sz="3600" b="1" dirty="0"/>
          </a:p>
          <a:p>
            <a:pPr marL="742950" indent="-742950" algn="l">
              <a:buFont typeface="+mj-lt"/>
              <a:buAutoNum type="arabicPeriod"/>
            </a:pPr>
            <a:endParaRPr lang="en-US" sz="3600" b="1" dirty="0"/>
          </a:p>
          <a:p>
            <a:pPr marL="742950" indent="-742950" algn="l">
              <a:buFont typeface="+mj-lt"/>
              <a:buAutoNum type="arabicPeriod"/>
            </a:pP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55708388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A7DFFDF-C7EE-4B31-987F-6893FB5235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b="1" dirty="0"/>
              <a:t>Brain Drain to Gain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/>
              <a:t>Making it mandatory for Scholarship students of public universities to work in their home country for several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/>
              <a:t>Imitating Taiwanese Model of reverse brain drain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>
                <a:solidFill>
                  <a:srgbClr val="FF0000"/>
                </a:solidFill>
              </a:rPr>
              <a:t>Taiwanese government adopted several measures to attract Taiwanese ex-pats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/>
              <a:t>Equipping the existing institutes with latest technologies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/>
              <a:t>Developing Educational institutes with world-class infrastructure</a:t>
            </a:r>
          </a:p>
          <a:p>
            <a:pPr marL="0" indent="0">
              <a:buNone/>
            </a:pPr>
            <a:endParaRPr lang="en-US" sz="4000" b="1" dirty="0"/>
          </a:p>
          <a:p>
            <a:pPr marL="0" indent="0">
              <a:buNone/>
            </a:pP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57850841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A7DFFDF-C7EE-4B31-987F-6893FB5235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b="1" dirty="0"/>
              <a:t>Brain Drain to Gain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/>
              <a:t>Making it mandatory for Scholarship students of public universities to work in their home country for several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/>
              <a:t>Imitating Taiwanese Model of reverse brain drain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/>
              <a:t>Taiwanese government adopted several measures to attract Taiwanese ex-pats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>
                <a:solidFill>
                  <a:srgbClr val="FF0000"/>
                </a:solidFill>
              </a:rPr>
              <a:t>Equipping the existing institutes with latest technologies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/>
              <a:t>Developing Educational institutes with world-class infrastructure</a:t>
            </a:r>
          </a:p>
          <a:p>
            <a:pPr marL="0" indent="0">
              <a:buNone/>
            </a:pPr>
            <a:endParaRPr lang="en-US" sz="4000" b="1" dirty="0"/>
          </a:p>
          <a:p>
            <a:pPr marL="0" indent="0">
              <a:buNone/>
            </a:pP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49591181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A7DFFDF-C7EE-4B31-987F-6893FB5235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b="1" dirty="0"/>
              <a:t>Brain Drain to Gain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/>
              <a:t>Making it mandatory for Scholarship students of public universities to work in their home country for several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/>
              <a:t>Imitating Taiwanese Model of reverse brain drain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/>
              <a:t>Taiwanese government adopted several measures to attract Taiwanese ex-pats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/>
              <a:t>Equipping the existing institutes with latest technologies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>
                <a:solidFill>
                  <a:srgbClr val="FF0000"/>
                </a:solidFill>
              </a:rPr>
              <a:t>Developing Educational institutes with world-class infrastructure</a:t>
            </a:r>
          </a:p>
          <a:p>
            <a:pPr marL="0" indent="0">
              <a:buNone/>
            </a:pPr>
            <a:endParaRPr lang="en-US" sz="4000" b="1" dirty="0"/>
          </a:p>
          <a:p>
            <a:pPr marL="0" indent="0">
              <a:buNone/>
            </a:pP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07906733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A7DFFDF-C7EE-4B31-987F-6893FB5235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4000" b="1" dirty="0"/>
          </a:p>
          <a:p>
            <a:pPr marL="0" indent="0">
              <a:buNone/>
            </a:pPr>
            <a:endParaRPr lang="en-US" sz="4000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28288" y="2967335"/>
            <a:ext cx="4135427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Thank You</a:t>
            </a:r>
            <a:endParaRPr lang="en-US" sz="72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753666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0DD63697-EFA4-44CB-B916-8592DBE67B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r>
              <a:rPr lang="en-US" sz="4400" b="1" dirty="0"/>
              <a:t>INTRODUCTION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Brain drain is the emigration of highly trained or qualified people from a particular country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Brain drain can result from several factors including political turmoil or the existence of more favorable professional opportunities elsewhere.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>
                <a:solidFill>
                  <a:srgbClr val="FF0000"/>
                </a:solidFill>
              </a:rPr>
              <a:t>Brain drain causes countries, industries, and organizations to lose a core portion of valuable individuals.</a:t>
            </a:r>
            <a:endParaRPr lang="fr-FR" sz="3600" b="1" dirty="0">
              <a:solidFill>
                <a:srgbClr val="FF0000"/>
              </a:solidFill>
            </a:endParaRPr>
          </a:p>
          <a:p>
            <a:pPr marL="742950" indent="-742950" algn="l">
              <a:buFont typeface="+mj-lt"/>
              <a:buAutoNum type="arabicPeriod"/>
            </a:pPr>
            <a:endParaRPr lang="en-US" sz="3600" b="1" dirty="0"/>
          </a:p>
          <a:p>
            <a:pPr marL="742950" indent="-742950" algn="l">
              <a:buFont typeface="+mj-lt"/>
              <a:buAutoNum type="arabicPeriod"/>
            </a:pP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143809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0DD63697-EFA4-44CB-B916-8592DBE67B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r>
              <a:rPr lang="en-US" sz="4400" b="1" dirty="0"/>
              <a:t>HISTORY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>
                <a:solidFill>
                  <a:srgbClr val="FF0000"/>
                </a:solidFill>
              </a:rPr>
              <a:t>The term "brain drain" was first coined in 1963 by the Royal Society to emphasize on the issue of UK citizens especially scientists and technologists immigrating to US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In the 19th century and 20th century there were notable emigrations to North America from Europe 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In modern times, from developing nations to developed nations</a:t>
            </a:r>
          </a:p>
          <a:p>
            <a:endParaRPr lang="en-US" sz="3600" dirty="0"/>
          </a:p>
          <a:p>
            <a:pPr marL="742950" indent="-742950" algn="l">
              <a:buFont typeface="+mj-lt"/>
              <a:buAutoNum type="arabicPeriod"/>
            </a:pPr>
            <a:endParaRPr lang="en-US" sz="3600" b="1" dirty="0"/>
          </a:p>
          <a:p>
            <a:pPr algn="l"/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9634850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0DD63697-EFA4-44CB-B916-8592DBE67B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r>
              <a:rPr lang="en-US" sz="4400" b="1" dirty="0"/>
              <a:t>HISTORY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The term "brain drain" was first coined in 1963 by the Royal Society to emphasize on the issue of UK citizens especially scientists and technologists immigrating to US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>
                <a:solidFill>
                  <a:srgbClr val="FF0000"/>
                </a:solidFill>
              </a:rPr>
              <a:t>In the 19th century and 20th century there were notable emigrations to North America from Europe 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In modern times, from developing nations to developed nations</a:t>
            </a:r>
          </a:p>
          <a:p>
            <a:endParaRPr lang="en-US" sz="3600" dirty="0"/>
          </a:p>
          <a:p>
            <a:pPr marL="742950" indent="-742950" algn="l">
              <a:buFont typeface="+mj-lt"/>
              <a:buAutoNum type="arabicPeriod"/>
            </a:pPr>
            <a:endParaRPr lang="en-US" sz="3600" b="1" dirty="0"/>
          </a:p>
          <a:p>
            <a:pPr algn="l"/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464266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0DD63697-EFA4-44CB-B916-8592DBE67B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r>
              <a:rPr lang="en-US" sz="4400" b="1" dirty="0"/>
              <a:t>HISTORY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The term "brain drain" was first coined in 1963 by the Royal Society to emphasize on the issue of UK citizens especially scientists and technologists immigrating to US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In the 19th century and 20th century there were notable emigrations to North America from Europe 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>
                <a:solidFill>
                  <a:srgbClr val="FF0000"/>
                </a:solidFill>
              </a:rPr>
              <a:t>In modern times, from developing nations to developed nations</a:t>
            </a:r>
          </a:p>
          <a:p>
            <a:endParaRPr lang="en-US" sz="3600" dirty="0"/>
          </a:p>
          <a:p>
            <a:pPr marL="742950" indent="-742950" algn="l">
              <a:buFont typeface="+mj-lt"/>
              <a:buAutoNum type="arabicPeriod"/>
            </a:pPr>
            <a:endParaRPr lang="en-US" sz="3600" b="1" dirty="0"/>
          </a:p>
          <a:p>
            <a:pPr algn="l"/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969661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0DD63697-EFA4-44CB-B916-8592DBE67B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r>
              <a:rPr lang="en-US" sz="4400" b="1" dirty="0"/>
              <a:t>FACTORS CAUSING BRAIN DRAIN</a:t>
            </a:r>
          </a:p>
          <a:p>
            <a:pPr algn="l"/>
            <a:r>
              <a:rPr lang="en-US" sz="4000" b="1" dirty="0"/>
              <a:t>PUSH FACTORS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>
                <a:solidFill>
                  <a:srgbClr val="FF0000"/>
                </a:solidFill>
              </a:rPr>
              <a:t>Insufficient opportunity for research and higher education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Difficult in maintaining standard of living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Political instabilities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Discrimination and sheer insecurity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Poor Health facilities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High unemployment rate</a:t>
            </a:r>
          </a:p>
          <a:p>
            <a:pPr algn="l"/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5937724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0DD63697-EFA4-44CB-B916-8592DBE67B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r>
              <a:rPr lang="en-US" sz="4400" b="1" dirty="0"/>
              <a:t>FACTORS CAUSING BRAIN DRAIN</a:t>
            </a:r>
          </a:p>
          <a:p>
            <a:pPr algn="l"/>
            <a:r>
              <a:rPr lang="en-US" sz="4000" b="1" dirty="0"/>
              <a:t>PUSH FACTORS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Insufficient opportunity for research and higher education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>
                <a:solidFill>
                  <a:srgbClr val="FF0000"/>
                </a:solidFill>
              </a:rPr>
              <a:t>Difficult in maintaining standard of living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Political instabilities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Discrimination and sheer insecurity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Poor Health facilities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US" sz="3600" b="1" dirty="0"/>
              <a:t>High unemployment rate</a:t>
            </a:r>
          </a:p>
          <a:p>
            <a:pPr algn="l"/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0092149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870</TotalTime>
  <Words>1357</Words>
  <Application>Microsoft Office PowerPoint</Application>
  <PresentationFormat>Widescreen</PresentationFormat>
  <Paragraphs>207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STAR</dc:creator>
  <cp:lastModifiedBy>prakhar</cp:lastModifiedBy>
  <cp:revision>13</cp:revision>
  <dcterms:created xsi:type="dcterms:W3CDTF">2019-12-16T19:20:26Z</dcterms:created>
  <dcterms:modified xsi:type="dcterms:W3CDTF">2019-12-17T10:38:17Z</dcterms:modified>
</cp:coreProperties>
</file>