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69" r:id="rId3"/>
    <p:sldId id="270" r:id="rId4"/>
    <p:sldId id="271" r:id="rId5"/>
    <p:sldId id="272" r:id="rId6"/>
    <p:sldId id="273" r:id="rId7"/>
    <p:sldId id="265" r:id="rId8"/>
    <p:sldId id="266" r:id="rId9"/>
    <p:sldId id="282" r:id="rId10"/>
    <p:sldId id="268" r:id="rId11"/>
    <p:sldId id="277" r:id="rId12"/>
    <p:sldId id="279" r:id="rId13"/>
    <p:sldId id="2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97B0"/>
    <a:srgbClr val="D7DDE5"/>
    <a:srgbClr val="C2CBD8"/>
    <a:srgbClr val="D6DC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A945AC-2EA6-4A8E-9C7C-4BCD08DD1DC5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3E200E-88D1-41B9-A135-212C9D02669A}">
      <dgm:prSet phldrT="[Texto]"/>
      <dgm:spPr>
        <a:noFill/>
        <a:ln w="57150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SHIPS</a:t>
          </a:r>
          <a:endParaRPr lang="en-US" dirty="0"/>
        </a:p>
      </dgm:t>
    </dgm:pt>
    <dgm:pt modelId="{68DBA7A0-688A-40AD-A7AE-7CBAC8F9811C}" type="parTrans" cxnId="{3C03AA56-25B3-4E7E-875C-06CC8DBF823B}">
      <dgm:prSet/>
      <dgm:spPr/>
      <dgm:t>
        <a:bodyPr/>
        <a:lstStyle/>
        <a:p>
          <a:endParaRPr lang="en-US"/>
        </a:p>
      </dgm:t>
    </dgm:pt>
    <dgm:pt modelId="{811CD59B-5B3E-43C8-BDE5-01B1BD0EA406}" type="sibTrans" cxnId="{3C03AA56-25B3-4E7E-875C-06CC8DBF823B}">
      <dgm:prSet/>
      <dgm:spPr/>
      <dgm:t>
        <a:bodyPr/>
        <a:lstStyle/>
        <a:p>
          <a:endParaRPr lang="en-US"/>
        </a:p>
      </dgm:t>
    </dgm:pt>
    <dgm:pt modelId="{B68FDBE6-1DD7-4B23-855A-CBF92056D0CA}">
      <dgm:prSet phldrT="[Texto]" custT="1"/>
      <dgm:spPr>
        <a:noFill/>
        <a:ln w="57150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en-US" sz="3600" dirty="0" smtClean="0">
              <a:solidFill>
                <a:schemeClr val="tx1"/>
              </a:solidFill>
            </a:rPr>
            <a:t>Fluid statics</a:t>
          </a:r>
        </a:p>
        <a:p>
          <a:r>
            <a:rPr lang="en-US" sz="3600" dirty="0" smtClean="0">
              <a:solidFill>
                <a:schemeClr val="tx1"/>
              </a:solidFill>
            </a:rPr>
            <a:t>(hydrostatics)</a:t>
          </a:r>
          <a:endParaRPr lang="en-US" sz="3600" dirty="0">
            <a:solidFill>
              <a:schemeClr val="tx1"/>
            </a:solidFill>
          </a:endParaRPr>
        </a:p>
      </dgm:t>
    </dgm:pt>
    <dgm:pt modelId="{579E24C4-3DEE-4506-9B7A-22E8D222FBE2}" type="parTrans" cxnId="{D066B013-7219-43A4-A737-F017BA765477}">
      <dgm:prSet/>
      <dgm:spPr/>
      <dgm:t>
        <a:bodyPr/>
        <a:lstStyle/>
        <a:p>
          <a:endParaRPr lang="en-US"/>
        </a:p>
      </dgm:t>
    </dgm:pt>
    <dgm:pt modelId="{93858699-90E4-4B7E-936F-58B3AF5963FE}" type="sibTrans" cxnId="{D066B013-7219-43A4-A737-F017BA765477}">
      <dgm:prSet/>
      <dgm:spPr/>
      <dgm:t>
        <a:bodyPr/>
        <a:lstStyle/>
        <a:p>
          <a:endParaRPr lang="en-US"/>
        </a:p>
      </dgm:t>
    </dgm:pt>
    <dgm:pt modelId="{47BA3F9D-5B73-4224-B424-FD6F0F80CD68}" type="pres">
      <dgm:prSet presAssocID="{3EA945AC-2EA6-4A8E-9C7C-4BCD08DD1DC5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4F3E9E2-EAA1-4348-8071-0F275354F46E}" type="pres">
      <dgm:prSet presAssocID="{083E200E-88D1-41B9-A135-212C9D02669A}" presName="composite" presStyleCnt="0"/>
      <dgm:spPr/>
    </dgm:pt>
    <dgm:pt modelId="{913C65B6-3853-4A24-8B98-24342614B2DA}" type="pres">
      <dgm:prSet presAssocID="{083E200E-88D1-41B9-A135-212C9D02669A}" presName="bentUpArrow1" presStyleLbl="alignImgPlace1" presStyleIdx="0" presStyleCnt="1" custScaleX="50605" custScaleY="93932" custLinFactNeighborX="13208" custLinFactNeighborY="8920"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60000"/>
              <a:lumOff val="40000"/>
            </a:schemeClr>
          </a:solidFill>
        </a:ln>
      </dgm:spPr>
    </dgm:pt>
    <dgm:pt modelId="{B4582400-EBCC-46DA-9B4D-4B1D3FAAAA74}" type="pres">
      <dgm:prSet presAssocID="{083E200E-88D1-41B9-A135-212C9D02669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FC8D2-BB19-4021-84A5-2CAAED28039F}" type="pres">
      <dgm:prSet presAssocID="{083E200E-88D1-41B9-A135-212C9D02669A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639FC2-932A-4F7C-8E89-2E412C36C44B}" type="pres">
      <dgm:prSet presAssocID="{811CD59B-5B3E-43C8-BDE5-01B1BD0EA406}" presName="sibTrans" presStyleCnt="0"/>
      <dgm:spPr/>
    </dgm:pt>
    <dgm:pt modelId="{AE589160-FABC-472D-AADB-2BF19C5ACC21}" type="pres">
      <dgm:prSet presAssocID="{B68FDBE6-1DD7-4B23-855A-CBF92056D0CA}" presName="composite" presStyleCnt="0"/>
      <dgm:spPr/>
    </dgm:pt>
    <dgm:pt modelId="{DA26E7F4-DD3D-4554-8866-041508C00A13}" type="pres">
      <dgm:prSet presAssocID="{B68FDBE6-1DD7-4B23-855A-CBF92056D0CA}" presName="ParentText" presStyleLbl="node1" presStyleIdx="1" presStyleCnt="2" custScaleX="155384" custLinFactNeighborX="1395" custLinFactNeighborY="2155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EF7152-12D1-41E2-9C44-DDBEF6384A39}" type="presOf" srcId="{3EA945AC-2EA6-4A8E-9C7C-4BCD08DD1DC5}" destId="{47BA3F9D-5B73-4224-B424-FD6F0F80CD68}" srcOrd="0" destOrd="0" presId="urn:microsoft.com/office/officeart/2005/8/layout/StepDownProcess"/>
    <dgm:cxn modelId="{4EB29414-5E30-48FC-8564-6271EC0960B6}" type="presOf" srcId="{083E200E-88D1-41B9-A135-212C9D02669A}" destId="{B4582400-EBCC-46DA-9B4D-4B1D3FAAAA74}" srcOrd="0" destOrd="0" presId="urn:microsoft.com/office/officeart/2005/8/layout/StepDownProcess"/>
    <dgm:cxn modelId="{59D0E3AF-9C23-4DEF-833F-E30F8127D30D}" type="presOf" srcId="{B68FDBE6-1DD7-4B23-855A-CBF92056D0CA}" destId="{DA26E7F4-DD3D-4554-8866-041508C00A13}" srcOrd="0" destOrd="0" presId="urn:microsoft.com/office/officeart/2005/8/layout/StepDownProcess"/>
    <dgm:cxn modelId="{3C03AA56-25B3-4E7E-875C-06CC8DBF823B}" srcId="{3EA945AC-2EA6-4A8E-9C7C-4BCD08DD1DC5}" destId="{083E200E-88D1-41B9-A135-212C9D02669A}" srcOrd="0" destOrd="0" parTransId="{68DBA7A0-688A-40AD-A7AE-7CBAC8F9811C}" sibTransId="{811CD59B-5B3E-43C8-BDE5-01B1BD0EA406}"/>
    <dgm:cxn modelId="{D066B013-7219-43A4-A737-F017BA765477}" srcId="{3EA945AC-2EA6-4A8E-9C7C-4BCD08DD1DC5}" destId="{B68FDBE6-1DD7-4B23-855A-CBF92056D0CA}" srcOrd="1" destOrd="0" parTransId="{579E24C4-3DEE-4506-9B7A-22E8D222FBE2}" sibTransId="{93858699-90E4-4B7E-936F-58B3AF5963FE}"/>
    <dgm:cxn modelId="{116C5C08-7C34-4751-B9C8-2F5565BACAFE}" type="presParOf" srcId="{47BA3F9D-5B73-4224-B424-FD6F0F80CD68}" destId="{24F3E9E2-EAA1-4348-8071-0F275354F46E}" srcOrd="0" destOrd="0" presId="urn:microsoft.com/office/officeart/2005/8/layout/StepDownProcess"/>
    <dgm:cxn modelId="{5248FAE6-AE76-44BE-9A11-23B1C6AC610F}" type="presParOf" srcId="{24F3E9E2-EAA1-4348-8071-0F275354F46E}" destId="{913C65B6-3853-4A24-8B98-24342614B2DA}" srcOrd="0" destOrd="0" presId="urn:microsoft.com/office/officeart/2005/8/layout/StepDownProcess"/>
    <dgm:cxn modelId="{9A788ED5-BDEA-4411-84B5-1B844F17199E}" type="presParOf" srcId="{24F3E9E2-EAA1-4348-8071-0F275354F46E}" destId="{B4582400-EBCC-46DA-9B4D-4B1D3FAAAA74}" srcOrd="1" destOrd="0" presId="urn:microsoft.com/office/officeart/2005/8/layout/StepDownProcess"/>
    <dgm:cxn modelId="{91049255-C328-42BC-B18D-B64E679BD5F6}" type="presParOf" srcId="{24F3E9E2-EAA1-4348-8071-0F275354F46E}" destId="{E44FC8D2-BB19-4021-84A5-2CAAED28039F}" srcOrd="2" destOrd="0" presId="urn:microsoft.com/office/officeart/2005/8/layout/StepDownProcess"/>
    <dgm:cxn modelId="{47759E3F-7E71-4A73-9015-2C3444698DA3}" type="presParOf" srcId="{47BA3F9D-5B73-4224-B424-FD6F0F80CD68}" destId="{64639FC2-932A-4F7C-8E89-2E412C36C44B}" srcOrd="1" destOrd="0" presId="urn:microsoft.com/office/officeart/2005/8/layout/StepDownProcess"/>
    <dgm:cxn modelId="{D888D950-3B00-4FEB-BD80-B69F25275E3B}" type="presParOf" srcId="{47BA3F9D-5B73-4224-B424-FD6F0F80CD68}" destId="{AE589160-FABC-472D-AADB-2BF19C5ACC21}" srcOrd="2" destOrd="0" presId="urn:microsoft.com/office/officeart/2005/8/layout/StepDownProcess"/>
    <dgm:cxn modelId="{FA74BFC4-6835-44E0-A814-62C1FB6F0746}" type="presParOf" srcId="{AE589160-FABC-472D-AADB-2BF19C5ACC21}" destId="{DA26E7F4-DD3D-4554-8866-041508C00A13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A945AC-2EA6-4A8E-9C7C-4BCD08DD1DC5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3E200E-88D1-41B9-A135-212C9D02669A}">
      <dgm:prSet phldrT="[Texto]"/>
      <dgm:spPr>
        <a:noFill/>
        <a:ln w="57150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PLANES</a:t>
          </a:r>
          <a:endParaRPr lang="en-US" dirty="0"/>
        </a:p>
      </dgm:t>
    </dgm:pt>
    <dgm:pt modelId="{68DBA7A0-688A-40AD-A7AE-7CBAC8F9811C}" type="parTrans" cxnId="{3C03AA56-25B3-4E7E-875C-06CC8DBF823B}">
      <dgm:prSet/>
      <dgm:spPr/>
      <dgm:t>
        <a:bodyPr/>
        <a:lstStyle/>
        <a:p>
          <a:endParaRPr lang="en-US"/>
        </a:p>
      </dgm:t>
    </dgm:pt>
    <dgm:pt modelId="{811CD59B-5B3E-43C8-BDE5-01B1BD0EA406}" type="sibTrans" cxnId="{3C03AA56-25B3-4E7E-875C-06CC8DBF823B}">
      <dgm:prSet/>
      <dgm:spPr/>
      <dgm:t>
        <a:bodyPr/>
        <a:lstStyle/>
        <a:p>
          <a:endParaRPr lang="en-US"/>
        </a:p>
      </dgm:t>
    </dgm:pt>
    <dgm:pt modelId="{B68FDBE6-1DD7-4B23-855A-CBF92056D0CA}">
      <dgm:prSet phldrT="[Texto]" custT="1"/>
      <dgm:spPr>
        <a:noFill/>
        <a:ln w="57150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en-US" sz="3200" dirty="0" smtClean="0">
              <a:solidFill>
                <a:schemeClr val="tx1"/>
              </a:solidFill>
            </a:rPr>
            <a:t>Fluid dynamics</a:t>
          </a:r>
        </a:p>
        <a:p>
          <a:r>
            <a:rPr lang="en-US" sz="3200" dirty="0" smtClean="0">
              <a:solidFill>
                <a:schemeClr val="tx1"/>
              </a:solidFill>
            </a:rPr>
            <a:t>(aerodynamics)</a:t>
          </a:r>
          <a:endParaRPr lang="en-US" sz="3200" dirty="0">
            <a:solidFill>
              <a:schemeClr val="tx1"/>
            </a:solidFill>
          </a:endParaRPr>
        </a:p>
      </dgm:t>
    </dgm:pt>
    <dgm:pt modelId="{579E24C4-3DEE-4506-9B7A-22E8D222FBE2}" type="parTrans" cxnId="{D066B013-7219-43A4-A737-F017BA765477}">
      <dgm:prSet/>
      <dgm:spPr/>
      <dgm:t>
        <a:bodyPr/>
        <a:lstStyle/>
        <a:p>
          <a:endParaRPr lang="en-US"/>
        </a:p>
      </dgm:t>
    </dgm:pt>
    <dgm:pt modelId="{93858699-90E4-4B7E-936F-58B3AF5963FE}" type="sibTrans" cxnId="{D066B013-7219-43A4-A737-F017BA765477}">
      <dgm:prSet/>
      <dgm:spPr/>
      <dgm:t>
        <a:bodyPr/>
        <a:lstStyle/>
        <a:p>
          <a:endParaRPr lang="en-US"/>
        </a:p>
      </dgm:t>
    </dgm:pt>
    <dgm:pt modelId="{47BA3F9D-5B73-4224-B424-FD6F0F80CD68}" type="pres">
      <dgm:prSet presAssocID="{3EA945AC-2EA6-4A8E-9C7C-4BCD08DD1DC5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4F3E9E2-EAA1-4348-8071-0F275354F46E}" type="pres">
      <dgm:prSet presAssocID="{083E200E-88D1-41B9-A135-212C9D02669A}" presName="composite" presStyleCnt="0"/>
      <dgm:spPr/>
    </dgm:pt>
    <dgm:pt modelId="{913C65B6-3853-4A24-8B98-24342614B2DA}" type="pres">
      <dgm:prSet presAssocID="{083E200E-88D1-41B9-A135-212C9D02669A}" presName="bentUpArrow1" presStyleLbl="alignImgPlace1" presStyleIdx="0" presStyleCnt="1" custScaleX="50605" custScaleY="93932" custLinFactNeighborX="13208" custLinFactNeighborY="8920"/>
      <dgm:spPr>
        <a:solidFill>
          <a:schemeClr val="accent5">
            <a:lumMod val="60000"/>
            <a:lumOff val="40000"/>
          </a:schemeClr>
        </a:solidFill>
        <a:ln>
          <a:solidFill>
            <a:schemeClr val="accent5">
              <a:lumMod val="60000"/>
              <a:lumOff val="40000"/>
            </a:schemeClr>
          </a:solidFill>
        </a:ln>
      </dgm:spPr>
    </dgm:pt>
    <dgm:pt modelId="{B4582400-EBCC-46DA-9B4D-4B1D3FAAAA74}" type="pres">
      <dgm:prSet presAssocID="{083E200E-88D1-41B9-A135-212C9D02669A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FC8D2-BB19-4021-84A5-2CAAED28039F}" type="pres">
      <dgm:prSet presAssocID="{083E200E-88D1-41B9-A135-212C9D02669A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639FC2-932A-4F7C-8E89-2E412C36C44B}" type="pres">
      <dgm:prSet presAssocID="{811CD59B-5B3E-43C8-BDE5-01B1BD0EA406}" presName="sibTrans" presStyleCnt="0"/>
      <dgm:spPr/>
    </dgm:pt>
    <dgm:pt modelId="{AE589160-FABC-472D-AADB-2BF19C5ACC21}" type="pres">
      <dgm:prSet presAssocID="{B68FDBE6-1DD7-4B23-855A-CBF92056D0CA}" presName="composite" presStyleCnt="0"/>
      <dgm:spPr/>
    </dgm:pt>
    <dgm:pt modelId="{DA26E7F4-DD3D-4554-8866-041508C00A13}" type="pres">
      <dgm:prSet presAssocID="{B68FDBE6-1DD7-4B23-855A-CBF92056D0CA}" presName="ParentText" presStyleLbl="node1" presStyleIdx="1" presStyleCnt="2" custScaleX="155384" custLinFactNeighborX="1395" custLinFactNeighborY="2155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DBFC49A-C975-429C-BD5A-A23E7A57B034}" type="presOf" srcId="{3EA945AC-2EA6-4A8E-9C7C-4BCD08DD1DC5}" destId="{47BA3F9D-5B73-4224-B424-FD6F0F80CD68}" srcOrd="0" destOrd="0" presId="urn:microsoft.com/office/officeart/2005/8/layout/StepDownProcess"/>
    <dgm:cxn modelId="{8D308656-C508-4712-B34A-88CF80EC4407}" type="presOf" srcId="{B68FDBE6-1DD7-4B23-855A-CBF92056D0CA}" destId="{DA26E7F4-DD3D-4554-8866-041508C00A13}" srcOrd="0" destOrd="0" presId="urn:microsoft.com/office/officeart/2005/8/layout/StepDownProcess"/>
    <dgm:cxn modelId="{284DC2B0-27E6-45A2-AD9F-E9DC3E73CA35}" type="presOf" srcId="{083E200E-88D1-41B9-A135-212C9D02669A}" destId="{B4582400-EBCC-46DA-9B4D-4B1D3FAAAA74}" srcOrd="0" destOrd="0" presId="urn:microsoft.com/office/officeart/2005/8/layout/StepDownProcess"/>
    <dgm:cxn modelId="{3C03AA56-25B3-4E7E-875C-06CC8DBF823B}" srcId="{3EA945AC-2EA6-4A8E-9C7C-4BCD08DD1DC5}" destId="{083E200E-88D1-41B9-A135-212C9D02669A}" srcOrd="0" destOrd="0" parTransId="{68DBA7A0-688A-40AD-A7AE-7CBAC8F9811C}" sibTransId="{811CD59B-5B3E-43C8-BDE5-01B1BD0EA406}"/>
    <dgm:cxn modelId="{D066B013-7219-43A4-A737-F017BA765477}" srcId="{3EA945AC-2EA6-4A8E-9C7C-4BCD08DD1DC5}" destId="{B68FDBE6-1DD7-4B23-855A-CBF92056D0CA}" srcOrd="1" destOrd="0" parTransId="{579E24C4-3DEE-4506-9B7A-22E8D222FBE2}" sibTransId="{93858699-90E4-4B7E-936F-58B3AF5963FE}"/>
    <dgm:cxn modelId="{73DABF53-7CD2-466F-95EA-73746D6FCB30}" type="presParOf" srcId="{47BA3F9D-5B73-4224-B424-FD6F0F80CD68}" destId="{24F3E9E2-EAA1-4348-8071-0F275354F46E}" srcOrd="0" destOrd="0" presId="urn:microsoft.com/office/officeart/2005/8/layout/StepDownProcess"/>
    <dgm:cxn modelId="{DDA6849F-76A8-42D4-8135-FCA70F25738B}" type="presParOf" srcId="{24F3E9E2-EAA1-4348-8071-0F275354F46E}" destId="{913C65B6-3853-4A24-8B98-24342614B2DA}" srcOrd="0" destOrd="0" presId="urn:microsoft.com/office/officeart/2005/8/layout/StepDownProcess"/>
    <dgm:cxn modelId="{D44B2AD2-5039-47D7-BC56-8A57787D3BA7}" type="presParOf" srcId="{24F3E9E2-EAA1-4348-8071-0F275354F46E}" destId="{B4582400-EBCC-46DA-9B4D-4B1D3FAAAA74}" srcOrd="1" destOrd="0" presId="urn:microsoft.com/office/officeart/2005/8/layout/StepDownProcess"/>
    <dgm:cxn modelId="{615A757A-0E3C-4575-827D-96E7D1AB5639}" type="presParOf" srcId="{24F3E9E2-EAA1-4348-8071-0F275354F46E}" destId="{E44FC8D2-BB19-4021-84A5-2CAAED28039F}" srcOrd="2" destOrd="0" presId="urn:microsoft.com/office/officeart/2005/8/layout/StepDownProcess"/>
    <dgm:cxn modelId="{951FDAC9-8AC1-4D6F-9F7F-9BA932D33287}" type="presParOf" srcId="{47BA3F9D-5B73-4224-B424-FD6F0F80CD68}" destId="{64639FC2-932A-4F7C-8E89-2E412C36C44B}" srcOrd="1" destOrd="0" presId="urn:microsoft.com/office/officeart/2005/8/layout/StepDownProcess"/>
    <dgm:cxn modelId="{AA2177DE-E783-48DE-BF86-4723FCA452BB}" type="presParOf" srcId="{47BA3F9D-5B73-4224-B424-FD6F0F80CD68}" destId="{AE589160-FABC-472D-AADB-2BF19C5ACC21}" srcOrd="2" destOrd="0" presId="urn:microsoft.com/office/officeart/2005/8/layout/StepDownProcess"/>
    <dgm:cxn modelId="{E2C1F9EE-B22F-444F-B2DF-672EB38D8088}" type="presParOf" srcId="{AE589160-FABC-472D-AADB-2BF19C5ACC21}" destId="{DA26E7F4-DD3D-4554-8866-041508C00A13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F04E99-0592-4B47-A6DB-45CBAE5DD043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</dgm:pt>
    <dgm:pt modelId="{03158C1D-143D-4210-82EE-F4E7D55D904B}">
      <dgm:prSet phldrT="[Texto]"/>
      <dgm:spPr>
        <a:ln w="57150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en-US" dirty="0" smtClean="0"/>
            <a:t>Change in velocity</a:t>
          </a:r>
          <a:endParaRPr lang="en-US" dirty="0"/>
        </a:p>
      </dgm:t>
    </dgm:pt>
    <dgm:pt modelId="{DA19477C-35BF-4561-B3C1-A43AFB4CEC62}" type="parTrans" cxnId="{554FC720-EE3A-450A-96B7-45521AC44FD5}">
      <dgm:prSet/>
      <dgm:spPr/>
      <dgm:t>
        <a:bodyPr/>
        <a:lstStyle/>
        <a:p>
          <a:endParaRPr lang="en-US"/>
        </a:p>
      </dgm:t>
    </dgm:pt>
    <dgm:pt modelId="{A0E993D6-1C2A-4358-BF72-9BB43A5A8E8D}" type="sibTrans" cxnId="{554FC720-EE3A-450A-96B7-45521AC44FD5}">
      <dgm:prSet/>
      <dgm:spPr/>
      <dgm:t>
        <a:bodyPr/>
        <a:lstStyle/>
        <a:p>
          <a:endParaRPr lang="en-US"/>
        </a:p>
      </dgm:t>
    </dgm:pt>
    <dgm:pt modelId="{28326344-B481-4900-8D53-D19EFE8E1F32}">
      <dgm:prSet phldrT="[Texto]"/>
      <dgm:spPr>
        <a:ln w="57150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en-US" dirty="0" smtClean="0"/>
            <a:t>Change in pressure</a:t>
          </a:r>
          <a:endParaRPr lang="en-US" dirty="0"/>
        </a:p>
      </dgm:t>
    </dgm:pt>
    <dgm:pt modelId="{E7A921DF-8433-47C1-B95F-6662E4F53BCA}" type="parTrans" cxnId="{7D12B347-C3ED-4494-A49B-30754310C36E}">
      <dgm:prSet/>
      <dgm:spPr/>
      <dgm:t>
        <a:bodyPr/>
        <a:lstStyle/>
        <a:p>
          <a:endParaRPr lang="en-US"/>
        </a:p>
      </dgm:t>
    </dgm:pt>
    <dgm:pt modelId="{EB136388-2DCA-48E1-9823-D0FB0D99C20F}" type="sibTrans" cxnId="{7D12B347-C3ED-4494-A49B-30754310C36E}">
      <dgm:prSet/>
      <dgm:spPr/>
      <dgm:t>
        <a:bodyPr/>
        <a:lstStyle/>
        <a:p>
          <a:endParaRPr lang="en-US"/>
        </a:p>
      </dgm:t>
    </dgm:pt>
    <dgm:pt modelId="{1527F39F-81D3-499B-B141-B14440714614}">
      <dgm:prSet phldrT="[Texto]"/>
      <dgm:spPr>
        <a:ln w="57150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en-US" dirty="0" smtClean="0"/>
            <a:t>Resultant force</a:t>
          </a:r>
          <a:endParaRPr lang="en-US" dirty="0"/>
        </a:p>
      </dgm:t>
    </dgm:pt>
    <dgm:pt modelId="{8900D3F8-3A2C-47AB-B110-677F9D4BF631}" type="parTrans" cxnId="{ADC57823-FEE5-418B-B220-7621D837DAA8}">
      <dgm:prSet/>
      <dgm:spPr/>
      <dgm:t>
        <a:bodyPr/>
        <a:lstStyle/>
        <a:p>
          <a:endParaRPr lang="en-US"/>
        </a:p>
      </dgm:t>
    </dgm:pt>
    <dgm:pt modelId="{EE0882E4-D27A-49BE-8E19-06B69895E914}" type="sibTrans" cxnId="{ADC57823-FEE5-418B-B220-7621D837DAA8}">
      <dgm:prSet/>
      <dgm:spPr/>
      <dgm:t>
        <a:bodyPr/>
        <a:lstStyle/>
        <a:p>
          <a:endParaRPr lang="en-US"/>
        </a:p>
      </dgm:t>
    </dgm:pt>
    <dgm:pt modelId="{EDD4114F-4BCC-49C1-8E1C-49048D3ACA8A}" type="pres">
      <dgm:prSet presAssocID="{6BF04E99-0592-4B47-A6DB-45CBAE5DD043}" presName="Name0" presStyleCnt="0">
        <dgm:presLayoutVars>
          <dgm:dir/>
          <dgm:resizeHandles val="exact"/>
        </dgm:presLayoutVars>
      </dgm:prSet>
      <dgm:spPr/>
    </dgm:pt>
    <dgm:pt modelId="{F61F54CD-7D54-41CA-9B0B-1E3C3BA61094}" type="pres">
      <dgm:prSet presAssocID="{03158C1D-143D-4210-82EE-F4E7D55D904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BFBB12-4B5C-4057-8B8E-6BFA0FA3602C}" type="pres">
      <dgm:prSet presAssocID="{A0E993D6-1C2A-4358-BF72-9BB43A5A8E8D}" presName="sibTrans" presStyleLbl="sibTrans2D1" presStyleIdx="0" presStyleCnt="2"/>
      <dgm:spPr/>
      <dgm:t>
        <a:bodyPr/>
        <a:lstStyle/>
        <a:p>
          <a:endParaRPr lang="en-US"/>
        </a:p>
      </dgm:t>
    </dgm:pt>
    <dgm:pt modelId="{AD23BF93-E754-443E-8C35-C0E7406F6AF5}" type="pres">
      <dgm:prSet presAssocID="{A0E993D6-1C2A-4358-BF72-9BB43A5A8E8D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BEAFAC6E-44C5-4943-88E6-FE5DCE68CE6A}" type="pres">
      <dgm:prSet presAssocID="{28326344-B481-4900-8D53-D19EFE8E1F3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255489-443D-4041-933E-AA209CFC9D35}" type="pres">
      <dgm:prSet presAssocID="{EB136388-2DCA-48E1-9823-D0FB0D99C20F}" presName="sibTrans" presStyleLbl="sibTrans2D1" presStyleIdx="1" presStyleCnt="2"/>
      <dgm:spPr/>
      <dgm:t>
        <a:bodyPr/>
        <a:lstStyle/>
        <a:p>
          <a:endParaRPr lang="en-US"/>
        </a:p>
      </dgm:t>
    </dgm:pt>
    <dgm:pt modelId="{8D3F27EA-BEC8-4ED6-AD27-4BDEDBB9D020}" type="pres">
      <dgm:prSet presAssocID="{EB136388-2DCA-48E1-9823-D0FB0D99C20F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5B96CA6-A597-46B2-B523-7A798AF67603}" type="pres">
      <dgm:prSet presAssocID="{1527F39F-81D3-499B-B141-B1444071461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2A1664-23A5-4363-B4D6-8B4F2BF8E2EF}" type="presOf" srcId="{A0E993D6-1C2A-4358-BF72-9BB43A5A8E8D}" destId="{AD23BF93-E754-443E-8C35-C0E7406F6AF5}" srcOrd="1" destOrd="0" presId="urn:microsoft.com/office/officeart/2005/8/layout/process1"/>
    <dgm:cxn modelId="{FEBEFA07-6BAA-451B-A5FC-4E5573E0B258}" type="presOf" srcId="{1527F39F-81D3-499B-B141-B14440714614}" destId="{25B96CA6-A597-46B2-B523-7A798AF67603}" srcOrd="0" destOrd="0" presId="urn:microsoft.com/office/officeart/2005/8/layout/process1"/>
    <dgm:cxn modelId="{66C21CD7-416F-48EA-9B8B-C78BB84879B2}" type="presOf" srcId="{28326344-B481-4900-8D53-D19EFE8E1F32}" destId="{BEAFAC6E-44C5-4943-88E6-FE5DCE68CE6A}" srcOrd="0" destOrd="0" presId="urn:microsoft.com/office/officeart/2005/8/layout/process1"/>
    <dgm:cxn modelId="{7D12B347-C3ED-4494-A49B-30754310C36E}" srcId="{6BF04E99-0592-4B47-A6DB-45CBAE5DD043}" destId="{28326344-B481-4900-8D53-D19EFE8E1F32}" srcOrd="1" destOrd="0" parTransId="{E7A921DF-8433-47C1-B95F-6662E4F53BCA}" sibTransId="{EB136388-2DCA-48E1-9823-D0FB0D99C20F}"/>
    <dgm:cxn modelId="{1C91C914-C39C-4CF9-ADA9-01F20A6DA076}" type="presOf" srcId="{EB136388-2DCA-48E1-9823-D0FB0D99C20F}" destId="{70255489-443D-4041-933E-AA209CFC9D35}" srcOrd="0" destOrd="0" presId="urn:microsoft.com/office/officeart/2005/8/layout/process1"/>
    <dgm:cxn modelId="{FC449BFB-9CCE-40B8-9B0D-AC825D297336}" type="presOf" srcId="{03158C1D-143D-4210-82EE-F4E7D55D904B}" destId="{F61F54CD-7D54-41CA-9B0B-1E3C3BA61094}" srcOrd="0" destOrd="0" presId="urn:microsoft.com/office/officeart/2005/8/layout/process1"/>
    <dgm:cxn modelId="{554FC720-EE3A-450A-96B7-45521AC44FD5}" srcId="{6BF04E99-0592-4B47-A6DB-45CBAE5DD043}" destId="{03158C1D-143D-4210-82EE-F4E7D55D904B}" srcOrd="0" destOrd="0" parTransId="{DA19477C-35BF-4561-B3C1-A43AFB4CEC62}" sibTransId="{A0E993D6-1C2A-4358-BF72-9BB43A5A8E8D}"/>
    <dgm:cxn modelId="{ADC57823-FEE5-418B-B220-7621D837DAA8}" srcId="{6BF04E99-0592-4B47-A6DB-45CBAE5DD043}" destId="{1527F39F-81D3-499B-B141-B14440714614}" srcOrd="2" destOrd="0" parTransId="{8900D3F8-3A2C-47AB-B110-677F9D4BF631}" sibTransId="{EE0882E4-D27A-49BE-8E19-06B69895E914}"/>
    <dgm:cxn modelId="{FE639F30-10C6-47E2-A803-6069D024B2FE}" type="presOf" srcId="{EB136388-2DCA-48E1-9823-D0FB0D99C20F}" destId="{8D3F27EA-BEC8-4ED6-AD27-4BDEDBB9D020}" srcOrd="1" destOrd="0" presId="urn:microsoft.com/office/officeart/2005/8/layout/process1"/>
    <dgm:cxn modelId="{92AB77F1-D54D-436E-B186-DB639C32D7C3}" type="presOf" srcId="{A0E993D6-1C2A-4358-BF72-9BB43A5A8E8D}" destId="{D5BFBB12-4B5C-4057-8B8E-6BFA0FA3602C}" srcOrd="0" destOrd="0" presId="urn:microsoft.com/office/officeart/2005/8/layout/process1"/>
    <dgm:cxn modelId="{A91791BD-D760-4800-838B-480AC2E806B4}" type="presOf" srcId="{6BF04E99-0592-4B47-A6DB-45CBAE5DD043}" destId="{EDD4114F-4BCC-49C1-8E1C-49048D3ACA8A}" srcOrd="0" destOrd="0" presId="urn:microsoft.com/office/officeart/2005/8/layout/process1"/>
    <dgm:cxn modelId="{81476FAF-5C64-485D-9648-570FFD64629E}" type="presParOf" srcId="{EDD4114F-4BCC-49C1-8E1C-49048D3ACA8A}" destId="{F61F54CD-7D54-41CA-9B0B-1E3C3BA61094}" srcOrd="0" destOrd="0" presId="urn:microsoft.com/office/officeart/2005/8/layout/process1"/>
    <dgm:cxn modelId="{B9C7833D-0E59-45C5-9454-07D2D0AE7AB0}" type="presParOf" srcId="{EDD4114F-4BCC-49C1-8E1C-49048D3ACA8A}" destId="{D5BFBB12-4B5C-4057-8B8E-6BFA0FA3602C}" srcOrd="1" destOrd="0" presId="urn:microsoft.com/office/officeart/2005/8/layout/process1"/>
    <dgm:cxn modelId="{70906F7E-5A86-4D27-8DDB-F09FB0D1C3D6}" type="presParOf" srcId="{D5BFBB12-4B5C-4057-8B8E-6BFA0FA3602C}" destId="{AD23BF93-E754-443E-8C35-C0E7406F6AF5}" srcOrd="0" destOrd="0" presId="urn:microsoft.com/office/officeart/2005/8/layout/process1"/>
    <dgm:cxn modelId="{B8D33379-A177-4052-9082-70A764E2EF82}" type="presParOf" srcId="{EDD4114F-4BCC-49C1-8E1C-49048D3ACA8A}" destId="{BEAFAC6E-44C5-4943-88E6-FE5DCE68CE6A}" srcOrd="2" destOrd="0" presId="urn:microsoft.com/office/officeart/2005/8/layout/process1"/>
    <dgm:cxn modelId="{E60574CD-4125-446F-9B55-811E2EC62DB9}" type="presParOf" srcId="{EDD4114F-4BCC-49C1-8E1C-49048D3ACA8A}" destId="{70255489-443D-4041-933E-AA209CFC9D35}" srcOrd="3" destOrd="0" presId="urn:microsoft.com/office/officeart/2005/8/layout/process1"/>
    <dgm:cxn modelId="{05E88608-22AA-4CE5-850A-F51470B5DA3A}" type="presParOf" srcId="{70255489-443D-4041-933E-AA209CFC9D35}" destId="{8D3F27EA-BEC8-4ED6-AD27-4BDEDBB9D020}" srcOrd="0" destOrd="0" presId="urn:microsoft.com/office/officeart/2005/8/layout/process1"/>
    <dgm:cxn modelId="{9356845D-23D8-4565-BB2D-F8D47BE152D7}" type="presParOf" srcId="{EDD4114F-4BCC-49C1-8E1C-49048D3ACA8A}" destId="{25B96CA6-A597-46B2-B523-7A798AF67603}" srcOrd="4" destOrd="0" presId="urn:microsoft.com/office/officeart/2005/8/layout/process1"/>
  </dgm:cxnLst>
  <dgm:bg/>
  <dgm:whole>
    <a:ln w="57150"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3C65B6-3853-4A24-8B98-24342614B2DA}">
      <dsp:nvSpPr>
        <dsp:cNvPr id="0" name=""/>
        <dsp:cNvSpPr/>
      </dsp:nvSpPr>
      <dsp:spPr>
        <a:xfrm rot="5400000">
          <a:off x="501983" y="2053730"/>
          <a:ext cx="1055136" cy="64715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582400-EBCC-46DA-9B4D-4B1D3FAAAA74}">
      <dsp:nvSpPr>
        <dsp:cNvPr id="0" name=""/>
        <dsp:cNvSpPr/>
      </dsp:nvSpPr>
      <dsp:spPr>
        <a:xfrm>
          <a:off x="1388" y="392494"/>
          <a:ext cx="1890972" cy="1323619"/>
        </a:xfrm>
        <a:prstGeom prst="roundRect">
          <a:avLst>
            <a:gd name="adj" fmla="val 16670"/>
          </a:avLst>
        </a:prstGeom>
        <a:noFill/>
        <a:ln w="571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>
              <a:solidFill>
                <a:schemeClr val="tx1"/>
              </a:solidFill>
            </a:rPr>
            <a:t>SHIPS</a:t>
          </a:r>
          <a:endParaRPr lang="en-US" sz="4700" kern="1200" dirty="0"/>
        </a:p>
      </dsp:txBody>
      <dsp:txXfrm>
        <a:off x="66013" y="457119"/>
        <a:ext cx="1761722" cy="1194369"/>
      </dsp:txXfrm>
    </dsp:sp>
    <dsp:sp modelId="{E44FC8D2-BB19-4021-84A5-2CAAED28039F}">
      <dsp:nvSpPr>
        <dsp:cNvPr id="0" name=""/>
        <dsp:cNvSpPr/>
      </dsp:nvSpPr>
      <dsp:spPr>
        <a:xfrm>
          <a:off x="1892361" y="518731"/>
          <a:ext cx="1375313" cy="1069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26E7F4-DD3D-4554-8866-041508C00A13}">
      <dsp:nvSpPr>
        <dsp:cNvPr id="0" name=""/>
        <dsp:cNvSpPr/>
      </dsp:nvSpPr>
      <dsp:spPr>
        <a:xfrm>
          <a:off x="1570594" y="2130527"/>
          <a:ext cx="2938268" cy="1323619"/>
        </a:xfrm>
        <a:prstGeom prst="roundRect">
          <a:avLst>
            <a:gd name="adj" fmla="val 16670"/>
          </a:avLst>
        </a:prstGeom>
        <a:noFill/>
        <a:ln w="571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tx1"/>
              </a:solidFill>
            </a:rPr>
            <a:t>Fluid statics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tx1"/>
              </a:solidFill>
            </a:rPr>
            <a:t>(hydrostatics)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1635219" y="2195152"/>
        <a:ext cx="2809018" cy="11943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3C65B6-3853-4A24-8B98-24342614B2DA}">
      <dsp:nvSpPr>
        <dsp:cNvPr id="0" name=""/>
        <dsp:cNvSpPr/>
      </dsp:nvSpPr>
      <dsp:spPr>
        <a:xfrm rot="5400000">
          <a:off x="501983" y="2053730"/>
          <a:ext cx="1055136" cy="64715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accent5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582400-EBCC-46DA-9B4D-4B1D3FAAAA74}">
      <dsp:nvSpPr>
        <dsp:cNvPr id="0" name=""/>
        <dsp:cNvSpPr/>
      </dsp:nvSpPr>
      <dsp:spPr>
        <a:xfrm>
          <a:off x="1388" y="392494"/>
          <a:ext cx="1890972" cy="1323619"/>
        </a:xfrm>
        <a:prstGeom prst="roundRect">
          <a:avLst>
            <a:gd name="adj" fmla="val 16670"/>
          </a:avLst>
        </a:prstGeom>
        <a:noFill/>
        <a:ln w="571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>
              <a:solidFill>
                <a:schemeClr val="tx1"/>
              </a:solidFill>
            </a:rPr>
            <a:t>PLANES</a:t>
          </a:r>
          <a:endParaRPr lang="en-US" sz="3700" kern="1200" dirty="0"/>
        </a:p>
      </dsp:txBody>
      <dsp:txXfrm>
        <a:off x="66013" y="457119"/>
        <a:ext cx="1761722" cy="1194369"/>
      </dsp:txXfrm>
    </dsp:sp>
    <dsp:sp modelId="{E44FC8D2-BB19-4021-84A5-2CAAED28039F}">
      <dsp:nvSpPr>
        <dsp:cNvPr id="0" name=""/>
        <dsp:cNvSpPr/>
      </dsp:nvSpPr>
      <dsp:spPr>
        <a:xfrm>
          <a:off x="1892361" y="518731"/>
          <a:ext cx="1375313" cy="1069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26E7F4-DD3D-4554-8866-041508C00A13}">
      <dsp:nvSpPr>
        <dsp:cNvPr id="0" name=""/>
        <dsp:cNvSpPr/>
      </dsp:nvSpPr>
      <dsp:spPr>
        <a:xfrm>
          <a:off x="1570594" y="2130527"/>
          <a:ext cx="2938268" cy="1323619"/>
        </a:xfrm>
        <a:prstGeom prst="roundRect">
          <a:avLst>
            <a:gd name="adj" fmla="val 16670"/>
          </a:avLst>
        </a:prstGeom>
        <a:noFill/>
        <a:ln w="571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</a:rPr>
            <a:t>Fluid dynamics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</a:rPr>
            <a:t>(aerodynamics)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1635219" y="2195152"/>
        <a:ext cx="2809018" cy="11943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1F54CD-7D54-41CA-9B0B-1E3C3BA61094}">
      <dsp:nvSpPr>
        <dsp:cNvPr id="0" name=""/>
        <dsp:cNvSpPr/>
      </dsp:nvSpPr>
      <dsp:spPr>
        <a:xfrm>
          <a:off x="6847" y="143601"/>
          <a:ext cx="2046625" cy="12279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571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Change in velocity</a:t>
          </a:r>
          <a:endParaRPr lang="en-US" sz="3200" kern="1200" dirty="0"/>
        </a:p>
      </dsp:txBody>
      <dsp:txXfrm>
        <a:off x="42813" y="179567"/>
        <a:ext cx="1974693" cy="1156043"/>
      </dsp:txXfrm>
    </dsp:sp>
    <dsp:sp modelId="{D5BFBB12-4B5C-4057-8B8E-6BFA0FA3602C}">
      <dsp:nvSpPr>
        <dsp:cNvPr id="0" name=""/>
        <dsp:cNvSpPr/>
      </dsp:nvSpPr>
      <dsp:spPr>
        <a:xfrm>
          <a:off x="2258135" y="503807"/>
          <a:ext cx="433884" cy="5075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2258135" y="605320"/>
        <a:ext cx="303719" cy="304537"/>
      </dsp:txXfrm>
    </dsp:sp>
    <dsp:sp modelId="{BEAFAC6E-44C5-4943-88E6-FE5DCE68CE6A}">
      <dsp:nvSpPr>
        <dsp:cNvPr id="0" name=""/>
        <dsp:cNvSpPr/>
      </dsp:nvSpPr>
      <dsp:spPr>
        <a:xfrm>
          <a:off x="2872123" y="143601"/>
          <a:ext cx="2046625" cy="12279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571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Change in pressure</a:t>
          </a:r>
          <a:endParaRPr lang="en-US" sz="3200" kern="1200" dirty="0"/>
        </a:p>
      </dsp:txBody>
      <dsp:txXfrm>
        <a:off x="2908089" y="179567"/>
        <a:ext cx="1974693" cy="1156043"/>
      </dsp:txXfrm>
    </dsp:sp>
    <dsp:sp modelId="{70255489-443D-4041-933E-AA209CFC9D35}">
      <dsp:nvSpPr>
        <dsp:cNvPr id="0" name=""/>
        <dsp:cNvSpPr/>
      </dsp:nvSpPr>
      <dsp:spPr>
        <a:xfrm>
          <a:off x="5123411" y="503807"/>
          <a:ext cx="433884" cy="5075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5123411" y="605320"/>
        <a:ext cx="303719" cy="304537"/>
      </dsp:txXfrm>
    </dsp:sp>
    <dsp:sp modelId="{25B96CA6-A597-46B2-B523-7A798AF67603}">
      <dsp:nvSpPr>
        <dsp:cNvPr id="0" name=""/>
        <dsp:cNvSpPr/>
      </dsp:nvSpPr>
      <dsp:spPr>
        <a:xfrm>
          <a:off x="5737398" y="143601"/>
          <a:ext cx="2046625" cy="12279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5715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Resultant force</a:t>
          </a:r>
          <a:endParaRPr lang="en-US" sz="3200" kern="1200" dirty="0"/>
        </a:p>
      </dsp:txBody>
      <dsp:txXfrm>
        <a:off x="5773364" y="179567"/>
        <a:ext cx="1974693" cy="11560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92581-AE24-4578-95F2-A778A3B67B5A}" type="datetimeFigureOut">
              <a:rPr lang="en-US" smtClean="0"/>
              <a:t>12/15/2016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699CD-98F8-4B4F-ACAB-DEA1FC20713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500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77066-BFAA-40F3-AAF7-CED5E2C9C543}" type="datetime1">
              <a:rPr lang="en-US" smtClean="0"/>
              <a:t>12/15/2016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1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7FF3-E0BE-4E3D-8980-85819A481393}" type="datetime1">
              <a:rPr lang="en-US" smtClean="0"/>
              <a:t>12/15/2016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4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A910-2E4E-450C-8431-FE4C1E897A35}" type="datetime1">
              <a:rPr lang="en-US" smtClean="0"/>
              <a:t>12/15/2016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7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E946-6A61-404C-9D8B-C2E3AEE11A29}" type="datetime1">
              <a:rPr lang="en-US" smtClean="0"/>
              <a:t>12/15/2016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52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25A4-3CCD-4A78-8840-210E5210EEA3}" type="datetime1">
              <a:rPr lang="en-US" smtClean="0"/>
              <a:t>12/15/2016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8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70B55-315D-408F-B406-44709DA17A44}" type="datetime1">
              <a:rPr lang="en-US" smtClean="0"/>
              <a:t>12/15/2016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66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6C99-4C9C-4F26-8BAC-66FF0CBE70F5}" type="datetime1">
              <a:rPr lang="en-US" smtClean="0"/>
              <a:t>12/15/2016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5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751C5-94BD-4F32-8D09-0BD2D50D96AB}" type="datetime1">
              <a:rPr lang="en-US" smtClean="0"/>
              <a:t>12/15/2016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94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D1EB8-5A6C-4ED4-84F2-391DB22B4619}" type="datetime1">
              <a:rPr lang="en-US" smtClean="0"/>
              <a:t>12/15/2016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3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AA93D-D065-407E-AEC6-19B940D1C859}" type="datetime1">
              <a:rPr lang="en-US" smtClean="0"/>
              <a:t>12/15/2016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48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6C08-0A46-42E5-8BA5-10C22FE83D96}" type="datetime1">
              <a:rPr lang="en-US" smtClean="0"/>
              <a:t>12/15/2016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3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DBD7C-5AB8-40A3-BBC7-6FE6C34FA846}" type="datetime1">
              <a:rPr lang="en-US" smtClean="0"/>
              <a:t>12/15/2016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2785A-12BB-4743-992C-430E5B0A3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16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85850"/>
            <a:ext cx="9585960" cy="1978343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latin typeface="+mn-lt"/>
                <a:cs typeface="Arial" panose="020B0604020202020204" pitchFamily="34" charset="0"/>
              </a:rPr>
              <a:t>THE PHYSICS BEHIND BOATS AND PLANES</a:t>
            </a:r>
            <a:endParaRPr lang="en-US" sz="66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12373" y="4052455"/>
            <a:ext cx="9585960" cy="2545772"/>
          </a:xfrm>
        </p:spPr>
        <p:txBody>
          <a:bodyPr>
            <a:normAutofit fontScale="70000" lnSpcReduction="20000"/>
          </a:bodyPr>
          <a:lstStyle/>
          <a:p>
            <a:pPr algn="r"/>
            <a:endParaRPr lang="en-US" dirty="0" smtClean="0"/>
          </a:p>
          <a:p>
            <a:pPr algn="r"/>
            <a:r>
              <a:rPr lang="en-US" sz="5900" dirty="0" err="1" smtClean="0">
                <a:cs typeface="Arial" panose="020B0604020202020204" pitchFamily="34" charset="0"/>
              </a:rPr>
              <a:t>Gomà</a:t>
            </a:r>
            <a:r>
              <a:rPr lang="en-US" sz="5900" dirty="0" smtClean="0">
                <a:cs typeface="Arial" panose="020B0604020202020204" pitchFamily="34" charset="0"/>
              </a:rPr>
              <a:t>, Pol</a:t>
            </a:r>
          </a:p>
          <a:p>
            <a:pPr algn="r"/>
            <a:r>
              <a:rPr lang="en-US" sz="5900" dirty="0" smtClean="0">
                <a:cs typeface="Arial" panose="020B0604020202020204" pitchFamily="34" charset="0"/>
              </a:rPr>
              <a:t>Pacheco, Rafael</a:t>
            </a:r>
          </a:p>
          <a:p>
            <a:pPr algn="r"/>
            <a:r>
              <a:rPr lang="en-US" sz="5900" dirty="0" smtClean="0">
                <a:cs typeface="Arial" panose="020B0604020202020204" pitchFamily="34" charset="0"/>
              </a:rPr>
              <a:t>Pérez, Magdalena</a:t>
            </a:r>
            <a:endParaRPr lang="en-US" sz="4200" dirty="0" smtClean="0">
              <a:cs typeface="Arial" panose="020B0604020202020204" pitchFamily="34" charset="0"/>
            </a:endParaRPr>
          </a:p>
          <a:p>
            <a:pPr algn="r"/>
            <a:r>
              <a:rPr lang="en-US" sz="3800" dirty="0" smtClean="0">
                <a:cs typeface="Arial" panose="020B0604020202020204" pitchFamily="34" charset="0"/>
              </a:rPr>
              <a:t>Communication Skills 1</a:t>
            </a:r>
            <a:endParaRPr lang="en-US" sz="5900" dirty="0" smtClean="0">
              <a:cs typeface="Arial" panose="020B0604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 8"/>
          <p:cNvSpPr/>
          <p:nvPr/>
        </p:nvSpPr>
        <p:spPr>
          <a:xfrm>
            <a:off x="468630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5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10</a:t>
            </a:fld>
            <a:endParaRPr lang="en-US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/>
          <p:cNvSpPr/>
          <p:nvPr/>
        </p:nvSpPr>
        <p:spPr>
          <a:xfrm>
            <a:off x="468630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uadroTexto 32"/>
          <p:cNvSpPr txBox="1"/>
          <p:nvPr/>
        </p:nvSpPr>
        <p:spPr>
          <a:xfrm>
            <a:off x="1234179" y="6356350"/>
            <a:ext cx="60372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http://dhaerotech.com/Images/Clark%20Y%20Aileron%20Forces.jpg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1234179" y="1497858"/>
                <a:ext cx="10338955" cy="56410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Then solve for the coefficients A in the equation: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E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s-E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s-E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s-E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E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s-E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E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s-E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s-E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s-E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s-E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b>
                            <m:sSubPr>
                              <m:ctrlPr>
                                <a:rPr lang="es-E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s-E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s-E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cos</m:t>
                          </m:r>
                          <m:r>
                            <a:rPr lang="es-E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r>
                            <a:rPr lang="es-E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s-E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es-E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3200" dirty="0" smtClean="0"/>
              </a:p>
              <a:p>
                <a:endParaRPr lang="en-US" sz="3200" dirty="0" smtClean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With all the coefficients, the lift of a small element of the vortex line can be predicted and the total lift generated will be: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3200" b="0" i="1" smtClean="0">
                          <a:latin typeface="Cambria Math" panose="02040503050406030204" pitchFamily="18" charset="0"/>
                        </a:rPr>
                        <m:t>𝐿𝑖𝑓𝑡</m:t>
                      </m:r>
                      <m:r>
                        <a:rPr lang="es-E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</m:sSub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m:rPr>
                              <m:sty m:val="p"/>
                            </m:rPr>
                            <a:rPr lang="el-GR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</m:e>
                      </m:nary>
                      <m:r>
                        <a:rPr lang="es-E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;       </m:t>
                      </m:r>
                      <m:sSub>
                        <m:sSubPr>
                          <m:ctrlP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E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C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E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</m:t>
                          </m:r>
                        </m:sub>
                      </m:sSub>
                      <m:r>
                        <a:rPr lang="es-E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𝐿𝑖𝑓𝑡</m:t>
                          </m:r>
                        </m:num>
                        <m:den>
                          <m:f>
                            <m:fPr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sSubSup>
                            <m:sSubSupPr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b>
                            <m:sup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en-US" sz="3200" dirty="0" smtClean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179" y="1497858"/>
                <a:ext cx="10338955" cy="5641031"/>
              </a:xfrm>
              <a:prstGeom prst="rect">
                <a:avLst/>
              </a:prstGeom>
              <a:blipFill rotWithShape="0">
                <a:blip r:embed="rId2"/>
                <a:stretch>
                  <a:fillRect l="-1356" t="-1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uadroTexto 7"/>
          <p:cNvSpPr txBox="1"/>
          <p:nvPr/>
        </p:nvSpPr>
        <p:spPr>
          <a:xfrm>
            <a:off x="1146843" y="536651"/>
            <a:ext cx="10338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2D </a:t>
            </a:r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thin airfoil theory – </a:t>
            </a:r>
            <a:r>
              <a:rPr lang="en-US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Potential flow</a:t>
            </a:r>
            <a:endParaRPr lang="en-US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04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11</a:t>
            </a:fld>
            <a:endParaRPr lang="en-US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/>
          <p:cNvSpPr/>
          <p:nvPr/>
        </p:nvSpPr>
        <p:spPr>
          <a:xfrm>
            <a:off x="468630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uadroTexto 13"/>
          <p:cNvSpPr txBox="1"/>
          <p:nvPr/>
        </p:nvSpPr>
        <p:spPr>
          <a:xfrm>
            <a:off x="1220741" y="973991"/>
            <a:ext cx="1035239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3200" dirty="0" smtClean="0"/>
          </a:p>
          <a:p>
            <a:pPr marL="457200" indent="-457200">
              <a:buFont typeface="Arial"/>
              <a:buChar char="•"/>
            </a:pPr>
            <a:r>
              <a:rPr lang="es-ES" sz="3200" dirty="0" err="1" smtClean="0"/>
              <a:t>Those</a:t>
            </a:r>
            <a:r>
              <a:rPr lang="es-ES" sz="3200" dirty="0" smtClean="0"/>
              <a:t> </a:t>
            </a:r>
            <a:r>
              <a:rPr lang="es-ES" sz="3200" dirty="0" err="1"/>
              <a:t>associated</a:t>
            </a:r>
            <a:r>
              <a:rPr lang="es-ES" sz="3200" dirty="0"/>
              <a:t> </a:t>
            </a:r>
            <a:r>
              <a:rPr lang="es-ES" sz="3200" dirty="0" err="1"/>
              <a:t>with</a:t>
            </a:r>
            <a:r>
              <a:rPr lang="es-ES" sz="3200" dirty="0"/>
              <a:t> </a:t>
            </a:r>
            <a:r>
              <a:rPr lang="es-ES" sz="3200" dirty="0" err="1"/>
              <a:t>the</a:t>
            </a:r>
            <a:r>
              <a:rPr lang="es-ES" sz="3200" dirty="0"/>
              <a:t> </a:t>
            </a:r>
            <a:r>
              <a:rPr lang="es-ES" sz="3200" b="1" dirty="0" err="1" smtClean="0"/>
              <a:t>object</a:t>
            </a:r>
            <a:r>
              <a:rPr lang="es-ES" sz="3200" dirty="0" smtClean="0"/>
              <a:t>: </a:t>
            </a:r>
            <a:r>
              <a:rPr lang="es-ES" sz="3200" dirty="0" err="1" smtClean="0"/>
              <a:t>s</a:t>
            </a:r>
            <a:r>
              <a:rPr lang="es-ES" sz="3200" dirty="0" err="1" smtClean="0"/>
              <a:t>hape</a:t>
            </a:r>
            <a:r>
              <a:rPr lang="es-ES" sz="3200" dirty="0" smtClean="0"/>
              <a:t> </a:t>
            </a:r>
            <a:r>
              <a:rPr lang="es-ES" sz="3200" dirty="0" smtClean="0"/>
              <a:t>and </a:t>
            </a:r>
            <a:r>
              <a:rPr lang="es-ES" sz="3200" dirty="0" err="1" smtClean="0"/>
              <a:t>size</a:t>
            </a:r>
            <a:r>
              <a:rPr lang="es-ES" sz="3200" dirty="0" smtClean="0"/>
              <a:t>.</a:t>
            </a:r>
          </a:p>
          <a:p>
            <a:endParaRPr lang="es-ES" sz="3200" dirty="0"/>
          </a:p>
          <a:p>
            <a:pPr marL="457200" indent="-457200">
              <a:buFont typeface="Arial"/>
              <a:buChar char="•"/>
            </a:pPr>
            <a:r>
              <a:rPr lang="es-ES" sz="3200" dirty="0" err="1"/>
              <a:t>Those</a:t>
            </a:r>
            <a:r>
              <a:rPr lang="es-ES" sz="3200" dirty="0"/>
              <a:t> </a:t>
            </a:r>
            <a:r>
              <a:rPr lang="es-ES" sz="3200" dirty="0" err="1"/>
              <a:t>associated</a:t>
            </a:r>
            <a:r>
              <a:rPr lang="es-ES" sz="3200" dirty="0"/>
              <a:t> </a:t>
            </a:r>
            <a:r>
              <a:rPr lang="es-ES" sz="3200" dirty="0" err="1"/>
              <a:t>with</a:t>
            </a:r>
            <a:r>
              <a:rPr lang="es-ES" sz="3200" dirty="0"/>
              <a:t> </a:t>
            </a:r>
            <a:r>
              <a:rPr lang="es-ES" sz="3200" dirty="0" err="1"/>
              <a:t>the</a:t>
            </a:r>
            <a:r>
              <a:rPr lang="es-ES" sz="3200" dirty="0"/>
              <a:t> </a:t>
            </a:r>
            <a:r>
              <a:rPr lang="es-ES" sz="3200" b="1" dirty="0" err="1"/>
              <a:t>motion</a:t>
            </a:r>
            <a:r>
              <a:rPr lang="es-ES" sz="3200" b="1" dirty="0"/>
              <a:t> of </a:t>
            </a:r>
            <a:r>
              <a:rPr lang="es-ES" sz="3200" b="1" dirty="0" err="1"/>
              <a:t>the</a:t>
            </a:r>
            <a:r>
              <a:rPr lang="es-ES" sz="3200" b="1" dirty="0"/>
              <a:t> </a:t>
            </a:r>
            <a:r>
              <a:rPr lang="es-ES" sz="3200" b="1" dirty="0" err="1"/>
              <a:t>object</a:t>
            </a:r>
            <a:r>
              <a:rPr lang="es-ES" sz="3200" b="1" dirty="0"/>
              <a:t> </a:t>
            </a:r>
            <a:r>
              <a:rPr lang="es-ES" sz="3200" dirty="0" err="1"/>
              <a:t>through</a:t>
            </a:r>
            <a:r>
              <a:rPr lang="es-ES" sz="3200" dirty="0"/>
              <a:t> </a:t>
            </a:r>
            <a:r>
              <a:rPr lang="es-ES" sz="3200" dirty="0" err="1"/>
              <a:t>the</a:t>
            </a:r>
            <a:r>
              <a:rPr lang="es-ES" sz="3200" dirty="0"/>
              <a:t> </a:t>
            </a:r>
            <a:r>
              <a:rPr lang="es-ES" sz="3200" dirty="0" smtClean="0"/>
              <a:t>air: </a:t>
            </a:r>
            <a:r>
              <a:rPr lang="es-ES" sz="3200" dirty="0" err="1" smtClean="0"/>
              <a:t>velocity</a:t>
            </a:r>
            <a:r>
              <a:rPr lang="es-ES" sz="3200" dirty="0" smtClean="0"/>
              <a:t> </a:t>
            </a:r>
            <a:r>
              <a:rPr lang="es-ES" sz="3200" dirty="0" smtClean="0"/>
              <a:t>and </a:t>
            </a:r>
            <a:r>
              <a:rPr lang="es-ES" sz="3200" dirty="0" err="1" smtClean="0"/>
              <a:t>inclination</a:t>
            </a:r>
            <a:r>
              <a:rPr lang="es-ES" sz="3200" dirty="0" smtClean="0"/>
              <a:t>.</a:t>
            </a:r>
          </a:p>
          <a:p>
            <a:endParaRPr lang="es-ES" sz="3200" dirty="0"/>
          </a:p>
          <a:p>
            <a:pPr marL="457200" indent="-457200">
              <a:buFont typeface="Arial"/>
              <a:buChar char="•"/>
            </a:pPr>
            <a:r>
              <a:rPr lang="es-ES" sz="3200" dirty="0" err="1"/>
              <a:t>Those</a:t>
            </a:r>
            <a:r>
              <a:rPr lang="es-ES" sz="3200" dirty="0"/>
              <a:t> </a:t>
            </a:r>
            <a:r>
              <a:rPr lang="es-ES" sz="3200" dirty="0" err="1"/>
              <a:t>associated</a:t>
            </a:r>
            <a:r>
              <a:rPr lang="es-ES" sz="3200" dirty="0"/>
              <a:t> </a:t>
            </a:r>
            <a:r>
              <a:rPr lang="es-ES" sz="3200" dirty="0" err="1"/>
              <a:t>with</a:t>
            </a:r>
            <a:r>
              <a:rPr lang="es-ES" sz="3200" dirty="0"/>
              <a:t> </a:t>
            </a:r>
            <a:r>
              <a:rPr lang="es-ES" sz="3200" dirty="0" err="1"/>
              <a:t>the</a:t>
            </a:r>
            <a:r>
              <a:rPr lang="es-ES" sz="3200" dirty="0"/>
              <a:t> </a:t>
            </a:r>
            <a:r>
              <a:rPr lang="es-ES" sz="3200" b="1" dirty="0"/>
              <a:t>air</a:t>
            </a:r>
            <a:r>
              <a:rPr lang="es-ES" sz="3200" dirty="0"/>
              <a:t> </a:t>
            </a:r>
            <a:r>
              <a:rPr lang="es-ES" sz="3200" dirty="0" err="1" smtClean="0"/>
              <a:t>itself</a:t>
            </a:r>
            <a:r>
              <a:rPr lang="es-ES" sz="3200" dirty="0" smtClean="0"/>
              <a:t>: </a:t>
            </a:r>
            <a:r>
              <a:rPr lang="es-ES" sz="3200" dirty="0" err="1" smtClean="0"/>
              <a:t>m</a:t>
            </a:r>
            <a:r>
              <a:rPr lang="es-ES" sz="3200" dirty="0" err="1" smtClean="0"/>
              <a:t>ass</a:t>
            </a:r>
            <a:r>
              <a:rPr lang="es-ES" sz="3200" dirty="0" smtClean="0"/>
              <a:t>, </a:t>
            </a:r>
            <a:r>
              <a:rPr lang="es-ES" sz="3200" dirty="0" err="1" smtClean="0"/>
              <a:t>viscosity</a:t>
            </a:r>
            <a:r>
              <a:rPr lang="es-ES" sz="3200" dirty="0" smtClean="0"/>
              <a:t>, </a:t>
            </a:r>
            <a:r>
              <a:rPr lang="es-ES" sz="3200" dirty="0" err="1" smtClean="0"/>
              <a:t>compressibility</a:t>
            </a:r>
            <a:r>
              <a:rPr lang="es-ES" sz="3200" dirty="0" smtClean="0"/>
              <a:t>.</a:t>
            </a:r>
            <a:br>
              <a:rPr lang="es-ES" sz="3200" dirty="0" smtClean="0"/>
            </a:br>
            <a:endParaRPr lang="es-ES" sz="3200" dirty="0" smtClean="0"/>
          </a:p>
          <a:p>
            <a:r>
              <a:rPr lang="es-ES" sz="3200" dirty="0" err="1" smtClean="0"/>
              <a:t>All</a:t>
            </a:r>
            <a:r>
              <a:rPr lang="es-ES" sz="3200" dirty="0" smtClean="0"/>
              <a:t> of </a:t>
            </a:r>
            <a:r>
              <a:rPr lang="es-ES" sz="3200" dirty="0" err="1" smtClean="0"/>
              <a:t>them</a:t>
            </a:r>
            <a:r>
              <a:rPr lang="es-ES" sz="3200" dirty="0" smtClean="0"/>
              <a:t> are </a:t>
            </a:r>
            <a:r>
              <a:rPr lang="es-ES" sz="3200" dirty="0" err="1" smtClean="0"/>
              <a:t>gathered</a:t>
            </a:r>
            <a:r>
              <a:rPr lang="es-ES" sz="3200" dirty="0" smtClean="0"/>
              <a:t> in </a:t>
            </a:r>
            <a:r>
              <a:rPr lang="es-ES" sz="3200" dirty="0" err="1" smtClean="0"/>
              <a:t>the</a:t>
            </a:r>
            <a:r>
              <a:rPr lang="es-ES" sz="3200" dirty="0" smtClean="0"/>
              <a:t> </a:t>
            </a:r>
            <a:r>
              <a:rPr lang="es-ES" sz="3200" dirty="0" err="1" smtClean="0"/>
              <a:t>lift</a:t>
            </a:r>
            <a:r>
              <a:rPr lang="es-ES" sz="3200" dirty="0" smtClean="0"/>
              <a:t> </a:t>
            </a:r>
            <a:r>
              <a:rPr lang="es-ES" sz="3200" dirty="0" err="1" smtClean="0"/>
              <a:t>equation</a:t>
            </a:r>
            <a:r>
              <a:rPr lang="es-ES" sz="3200" dirty="0"/>
              <a:t>:</a:t>
            </a:r>
          </a:p>
          <a:p>
            <a:pPr marL="457200" indent="-457200">
              <a:buFont typeface="Arial"/>
              <a:buChar char="•"/>
            </a:pPr>
            <a:endParaRPr lang="es-ES" sz="3200" dirty="0"/>
          </a:p>
        </p:txBody>
      </p:sp>
      <p:sp>
        <p:nvSpPr>
          <p:cNvPr id="8" name="CuadroTexto 7"/>
          <p:cNvSpPr txBox="1"/>
          <p:nvPr/>
        </p:nvSpPr>
        <p:spPr>
          <a:xfrm>
            <a:off x="1146843" y="536651"/>
            <a:ext cx="10338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Factors that affect lift</a:t>
            </a:r>
            <a:endParaRPr lang="en-US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" name="Imagen 1" descr="Screen Shot 2016-12-14 at 19.22.0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8484" y="5119699"/>
            <a:ext cx="3112420" cy="114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34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12</a:t>
            </a:fld>
            <a:endParaRPr lang="en-US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/>
          <p:cNvSpPr/>
          <p:nvPr/>
        </p:nvSpPr>
        <p:spPr>
          <a:xfrm>
            <a:off x="468630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uadroTexto 13"/>
          <p:cNvSpPr txBox="1"/>
          <p:nvPr/>
        </p:nvSpPr>
        <p:spPr>
          <a:xfrm>
            <a:off x="1220741" y="973991"/>
            <a:ext cx="1035239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3200" dirty="0" smtClean="0"/>
          </a:p>
          <a:p>
            <a:pPr marL="457200" indent="-457200">
              <a:buFont typeface="Arial"/>
              <a:buChar char="•"/>
            </a:pPr>
            <a:r>
              <a:rPr lang="es-ES" sz="2400" dirty="0" err="1" smtClean="0"/>
              <a:t>Lift</a:t>
            </a:r>
            <a:r>
              <a:rPr lang="es-ES" sz="2400" dirty="0" smtClean="0"/>
              <a:t> </a:t>
            </a:r>
            <a:r>
              <a:rPr lang="es-ES" sz="2400" dirty="0" err="1" smtClean="0"/>
              <a:t>is</a:t>
            </a:r>
            <a:r>
              <a:rPr lang="es-ES" sz="2400" dirty="0" smtClean="0"/>
              <a:t> </a:t>
            </a:r>
            <a:r>
              <a:rPr lang="es-ES" sz="2400" dirty="0" err="1" smtClean="0"/>
              <a:t>generally</a:t>
            </a:r>
            <a:r>
              <a:rPr lang="es-ES" sz="2400" dirty="0" smtClean="0"/>
              <a:t> a </a:t>
            </a:r>
            <a:r>
              <a:rPr lang="es-ES" sz="2400" dirty="0" err="1" smtClean="0"/>
              <a:t>complex</a:t>
            </a:r>
            <a:r>
              <a:rPr lang="es-ES" sz="2400" dirty="0" smtClean="0"/>
              <a:t> </a:t>
            </a:r>
            <a:r>
              <a:rPr lang="es-ES" sz="2400" dirty="0" err="1" smtClean="0"/>
              <a:t>function</a:t>
            </a:r>
            <a:r>
              <a:rPr lang="es-ES" sz="2400" dirty="0" smtClean="0"/>
              <a:t> of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shape</a:t>
            </a:r>
            <a:r>
              <a:rPr lang="es-ES" sz="2400" dirty="0" smtClean="0"/>
              <a:t>. </a:t>
            </a:r>
          </a:p>
          <a:p>
            <a:pPr marL="457200" indent="-457200">
              <a:buFont typeface="Arial"/>
              <a:buChar char="•"/>
            </a:pPr>
            <a:endParaRPr lang="es-ES" sz="2400" dirty="0"/>
          </a:p>
          <a:p>
            <a:pPr marL="457200" indent="-457200">
              <a:buFont typeface="Arial"/>
              <a:buChar char="•"/>
            </a:pPr>
            <a:r>
              <a:rPr lang="es-ES" sz="2400" dirty="0" err="1" smtClean="0"/>
              <a:t>Shape</a:t>
            </a:r>
            <a:r>
              <a:rPr lang="es-ES" sz="2400" dirty="0" smtClean="0"/>
              <a:t> </a:t>
            </a:r>
            <a:r>
              <a:rPr lang="es-ES" sz="2400" dirty="0" err="1" smtClean="0"/>
              <a:t>effect</a:t>
            </a:r>
            <a:r>
              <a:rPr lang="es-ES" sz="2400" dirty="0" smtClean="0"/>
              <a:t> </a:t>
            </a:r>
            <a:r>
              <a:rPr lang="es-ES" sz="2400" dirty="0" err="1" smtClean="0"/>
              <a:t>modelled</a:t>
            </a:r>
            <a:r>
              <a:rPr lang="es-ES" sz="2400" dirty="0" smtClean="0"/>
              <a:t> </a:t>
            </a:r>
            <a:r>
              <a:rPr lang="es-ES" sz="2400" dirty="0" err="1" smtClean="0"/>
              <a:t>by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lift</a:t>
            </a:r>
            <a:r>
              <a:rPr lang="es-ES" sz="2400" dirty="0" smtClean="0"/>
              <a:t> </a:t>
            </a:r>
            <a:r>
              <a:rPr lang="es-ES" sz="2400" dirty="0" err="1" smtClean="0"/>
              <a:t>coefficient</a:t>
            </a:r>
            <a:r>
              <a:rPr lang="es-ES" sz="2400" dirty="0" smtClean="0"/>
              <a:t>.</a:t>
            </a:r>
          </a:p>
          <a:p>
            <a:pPr marL="457200" indent="-457200">
              <a:buFont typeface="Arial"/>
              <a:buChar char="•"/>
            </a:pPr>
            <a:endParaRPr lang="es-ES" sz="2400" dirty="0"/>
          </a:p>
          <a:p>
            <a:pPr marL="457200" indent="-457200">
              <a:buFont typeface="Arial"/>
              <a:buChar char="•"/>
            </a:pPr>
            <a:r>
              <a:rPr lang="es-ES" sz="2400" dirty="0" err="1" smtClean="0"/>
              <a:t>Lift</a:t>
            </a:r>
            <a:r>
              <a:rPr lang="es-ES" sz="2400" dirty="0" smtClean="0"/>
              <a:t> </a:t>
            </a:r>
            <a:r>
              <a:rPr lang="es-ES" sz="2400" dirty="0" err="1" smtClean="0"/>
              <a:t>depends</a:t>
            </a:r>
            <a:r>
              <a:rPr lang="es-ES" sz="2400" dirty="0" smtClean="0"/>
              <a:t> </a:t>
            </a:r>
            <a:r>
              <a:rPr lang="es-ES" sz="2400" dirty="0" err="1" smtClean="0"/>
              <a:t>specially</a:t>
            </a:r>
            <a:r>
              <a:rPr lang="es-ES" sz="2400" dirty="0" smtClean="0"/>
              <a:t> </a:t>
            </a:r>
            <a:r>
              <a:rPr lang="es-ES" sz="2400" dirty="0" err="1" smtClean="0"/>
              <a:t>on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amount</a:t>
            </a:r>
            <a:r>
              <a:rPr lang="es-ES" sz="2400" dirty="0" smtClean="0"/>
              <a:t> of </a:t>
            </a:r>
            <a:r>
              <a:rPr lang="es-ES" sz="2400" dirty="0" err="1" smtClean="0"/>
              <a:t>camber</a:t>
            </a:r>
            <a:r>
              <a:rPr lang="es-ES" sz="2400" dirty="0" smtClean="0"/>
              <a:t>.  </a:t>
            </a:r>
            <a:r>
              <a:rPr lang="es-ES" sz="2400" dirty="0" err="1" smtClean="0"/>
              <a:t>Camber</a:t>
            </a:r>
            <a:r>
              <a:rPr lang="es-ES" sz="2400" dirty="0" smtClean="0"/>
              <a:t> </a:t>
            </a:r>
            <a:r>
              <a:rPr lang="es-ES" sz="2400" dirty="0" smtClean="0">
                <a:latin typeface="Wingdings"/>
                <a:ea typeface="Wingdings"/>
                <a:cs typeface="Wingdings"/>
                <a:sym typeface="Wingdings"/>
              </a:rPr>
              <a:t> </a:t>
            </a:r>
            <a:r>
              <a:rPr lang="es-ES" sz="1200" dirty="0" smtClean="0">
                <a:latin typeface="Wingdings"/>
                <a:ea typeface="Wingdings"/>
                <a:cs typeface="Wingdings"/>
                <a:sym typeface="Wingdings"/>
              </a:rPr>
              <a:t>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Lift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12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smtClean="0">
                <a:latin typeface="Wingdings"/>
                <a:ea typeface="Wingdings"/>
                <a:cs typeface="Wingdings"/>
                <a:sym typeface="Wingdings"/>
              </a:rPr>
              <a:t></a:t>
            </a:r>
          </a:p>
          <a:p>
            <a:pPr marL="457200" indent="-457200">
              <a:buFont typeface="Arial"/>
              <a:buChar char="•"/>
            </a:pPr>
            <a:endParaRPr lang="es-ES" sz="2400" dirty="0">
              <a:latin typeface="Wingdings"/>
              <a:ea typeface="Wingdings"/>
              <a:cs typeface="Wingdings"/>
              <a:sym typeface="Wingdings"/>
            </a:endParaRPr>
          </a:p>
          <a:p>
            <a:pPr marL="457200" indent="-457200">
              <a:buFont typeface="Arial"/>
              <a:buChar char="•"/>
            </a:pPr>
            <a:r>
              <a:rPr lang="es-ES" sz="2400" dirty="0" err="1" smtClean="0">
                <a:ea typeface="Wingdings"/>
                <a:cs typeface="Wingdings"/>
                <a:sym typeface="Wingdings"/>
              </a:rPr>
              <a:t>Lift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is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proportional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to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the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area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.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Doubling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the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area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doubling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the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lift</a:t>
            </a:r>
            <a:endParaRPr lang="es-ES" sz="2400" dirty="0" smtClean="0">
              <a:ea typeface="Wingdings"/>
              <a:cs typeface="Wingdings"/>
              <a:sym typeface="Wingdings"/>
            </a:endParaRPr>
          </a:p>
          <a:p>
            <a:pPr marL="457200" indent="-457200">
              <a:buFont typeface="Arial"/>
              <a:buChar char="•"/>
            </a:pPr>
            <a:endParaRPr lang="es-ES" sz="2400" dirty="0" smtClean="0"/>
          </a:p>
          <a:p>
            <a:endParaRPr lang="es-ES" sz="2400" dirty="0"/>
          </a:p>
          <a:p>
            <a:pPr marL="457200" indent="-457200">
              <a:buFont typeface="Arial"/>
              <a:buChar char="•"/>
            </a:pPr>
            <a:endParaRPr lang="es-ES" sz="3200" dirty="0"/>
          </a:p>
        </p:txBody>
      </p:sp>
      <p:sp>
        <p:nvSpPr>
          <p:cNvPr id="8" name="CuadroTexto 7"/>
          <p:cNvSpPr txBox="1"/>
          <p:nvPr/>
        </p:nvSpPr>
        <p:spPr>
          <a:xfrm>
            <a:off x="1146843" y="536651"/>
            <a:ext cx="10338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Shape and size effects</a:t>
            </a:r>
            <a:endParaRPr lang="en-US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234179" y="6356350"/>
            <a:ext cx="60372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http://</a:t>
            </a:r>
            <a:r>
              <a:rPr lang="es-ES" sz="1100" dirty="0" err="1"/>
              <a:t>www.pilotwings.org</a:t>
            </a:r>
            <a:r>
              <a:rPr lang="es-ES" sz="1100" dirty="0"/>
              <a:t>/</a:t>
            </a:r>
            <a:r>
              <a:rPr lang="es-ES" sz="1100" dirty="0" err="1"/>
              <a:t>airfoil-efficiency.html</a:t>
            </a:r>
            <a:endParaRPr lang="es-ES" sz="1100" dirty="0"/>
          </a:p>
          <a:p>
            <a:endParaRPr lang="en-US" sz="1100" dirty="0"/>
          </a:p>
        </p:txBody>
      </p:sp>
      <p:pic>
        <p:nvPicPr>
          <p:cNvPr id="9" name="Imagen 8" descr="Screen Shot 2016-12-14 at 19.34.0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033" y="4468287"/>
            <a:ext cx="4771989" cy="1487925"/>
          </a:xfrm>
          <a:prstGeom prst="rect">
            <a:avLst/>
          </a:prstGeom>
        </p:spPr>
      </p:pic>
      <p:pic>
        <p:nvPicPr>
          <p:cNvPr id="11" name="Imagen 10" descr="Screen Shot 2016-12-14 at 19.34.1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1126" y="4536083"/>
            <a:ext cx="48006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25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13</a:t>
            </a:fld>
            <a:endParaRPr lang="en-US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/>
          <p:cNvSpPr/>
          <p:nvPr/>
        </p:nvSpPr>
        <p:spPr>
          <a:xfrm>
            <a:off x="468630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uadroTexto 13"/>
          <p:cNvSpPr txBox="1"/>
          <p:nvPr/>
        </p:nvSpPr>
        <p:spPr>
          <a:xfrm>
            <a:off x="1220741" y="973991"/>
            <a:ext cx="1035239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3200" dirty="0" smtClean="0"/>
          </a:p>
          <a:p>
            <a:pPr marL="457200" indent="-457200">
              <a:buFont typeface="Arial"/>
              <a:buChar char="•"/>
            </a:pPr>
            <a:r>
              <a:rPr lang="es-ES" sz="2400" dirty="0" err="1" smtClean="0"/>
              <a:t>Velocity</a:t>
            </a:r>
            <a:r>
              <a:rPr lang="es-ES" sz="2400" dirty="0" smtClean="0"/>
              <a:t>: </a:t>
            </a:r>
            <a:r>
              <a:rPr lang="es-ES" sz="2400" dirty="0" err="1" smtClean="0"/>
              <a:t>relative</a:t>
            </a:r>
            <a:r>
              <a:rPr lang="es-ES" sz="2400" dirty="0" smtClean="0"/>
              <a:t> </a:t>
            </a:r>
            <a:r>
              <a:rPr lang="es-ES" sz="2400" dirty="0" err="1" smtClean="0"/>
              <a:t>velocity</a:t>
            </a:r>
            <a:r>
              <a:rPr lang="es-ES" sz="2400" dirty="0" smtClean="0"/>
              <a:t> </a:t>
            </a:r>
            <a:r>
              <a:rPr lang="es-ES" sz="2400" dirty="0" err="1" smtClean="0"/>
              <a:t>between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object</a:t>
            </a:r>
            <a:r>
              <a:rPr lang="es-ES" sz="2400" dirty="0" smtClean="0"/>
              <a:t> and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flow</a:t>
            </a:r>
            <a:r>
              <a:rPr lang="es-ES" sz="2400" dirty="0" smtClean="0"/>
              <a:t>. </a:t>
            </a:r>
            <a:r>
              <a:rPr lang="es-ES" sz="2400" dirty="0" err="1" smtClean="0"/>
              <a:t>Doubling</a:t>
            </a:r>
            <a:r>
              <a:rPr lang="es-ES" sz="2400" dirty="0" smtClean="0"/>
              <a:t>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velocity</a:t>
            </a:r>
            <a:r>
              <a:rPr lang="es-ES" sz="2400" dirty="0" smtClean="0"/>
              <a:t> </a:t>
            </a:r>
            <a:r>
              <a:rPr lang="es-ES" sz="24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" sz="2400" dirty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quadrupling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the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lift</a:t>
            </a:r>
            <a:endParaRPr lang="es-ES" sz="2400" dirty="0" smtClean="0">
              <a:ea typeface="Wingdings"/>
              <a:cs typeface="Wingdings"/>
              <a:sym typeface="Wingdings"/>
            </a:endParaRPr>
          </a:p>
          <a:p>
            <a:pPr marL="457200" indent="-457200">
              <a:buFont typeface="Arial"/>
              <a:buChar char="•"/>
            </a:pPr>
            <a:endParaRPr lang="es-ES" sz="2400" dirty="0">
              <a:ea typeface="Wingdings"/>
              <a:cs typeface="Wingdings"/>
              <a:sym typeface="Wingdings"/>
            </a:endParaRPr>
          </a:p>
          <a:p>
            <a:pPr marL="457200" indent="-457200">
              <a:buFont typeface="Arial"/>
              <a:buChar char="•"/>
            </a:pPr>
            <a:r>
              <a:rPr lang="es-ES" sz="2400" dirty="0" err="1" smtClean="0">
                <a:ea typeface="Wingdings"/>
                <a:cs typeface="Wingdings"/>
                <a:sym typeface="Wingdings"/>
              </a:rPr>
              <a:t>Density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: Linear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dependence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.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Halving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the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density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Halving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the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lift</a:t>
            </a:r>
            <a:endParaRPr lang="es-ES" sz="2400" dirty="0" smtClean="0">
              <a:ea typeface="Wingdings"/>
              <a:cs typeface="Wingdings"/>
              <a:sym typeface="Wingdings"/>
            </a:endParaRPr>
          </a:p>
          <a:p>
            <a:endParaRPr lang="es-ES" sz="2400" dirty="0">
              <a:ea typeface="Wingdings"/>
              <a:cs typeface="Wingdings"/>
              <a:sym typeface="Wingdings"/>
            </a:endParaRPr>
          </a:p>
          <a:p>
            <a:pPr marL="457200" indent="-457200">
              <a:buFont typeface="Arial"/>
              <a:buChar char="•"/>
            </a:pPr>
            <a:r>
              <a:rPr lang="es-ES" sz="2400" dirty="0" err="1" smtClean="0">
                <a:ea typeface="Wingdings"/>
                <a:cs typeface="Wingdings"/>
                <a:sym typeface="Wingdings"/>
              </a:rPr>
              <a:t>Angle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of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attack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: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angle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between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the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chord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line and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the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flight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direction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.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Large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effect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on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the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 </a:t>
            </a:r>
            <a:r>
              <a:rPr lang="es-ES" sz="2400" dirty="0" err="1" smtClean="0">
                <a:ea typeface="Wingdings"/>
                <a:cs typeface="Wingdings"/>
                <a:sym typeface="Wingdings"/>
              </a:rPr>
              <a:t>lift</a:t>
            </a:r>
            <a:r>
              <a:rPr lang="es-ES" sz="2400" dirty="0" smtClean="0">
                <a:ea typeface="Wingdings"/>
                <a:cs typeface="Wingdings"/>
                <a:sym typeface="Wingdings"/>
              </a:rPr>
              <a:t>. </a:t>
            </a:r>
            <a:endParaRPr lang="es-ES" sz="2400" dirty="0">
              <a:ea typeface="Wingdings"/>
              <a:cs typeface="Wingdings"/>
              <a:sym typeface="Wingdings"/>
            </a:endParaRPr>
          </a:p>
          <a:p>
            <a:pPr marL="457200" indent="-457200">
              <a:buFont typeface="Arial"/>
              <a:buChar char="•"/>
            </a:pPr>
            <a:endParaRPr lang="es-ES" sz="2400" dirty="0" smtClean="0"/>
          </a:p>
          <a:p>
            <a:pPr marL="457200" indent="-457200">
              <a:buFont typeface="Arial"/>
              <a:buChar char="•"/>
            </a:pPr>
            <a:endParaRPr lang="es-ES" sz="3200" dirty="0"/>
          </a:p>
        </p:txBody>
      </p:sp>
      <p:sp>
        <p:nvSpPr>
          <p:cNvPr id="8" name="CuadroTexto 7"/>
          <p:cNvSpPr txBox="1"/>
          <p:nvPr/>
        </p:nvSpPr>
        <p:spPr>
          <a:xfrm>
            <a:off x="1146843" y="536651"/>
            <a:ext cx="10338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Velocity, density and inclination effects</a:t>
            </a:r>
            <a:endParaRPr lang="en-US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234179" y="6356350"/>
            <a:ext cx="60372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/>
              <a:t>http://</a:t>
            </a:r>
            <a:r>
              <a:rPr lang="es-ES" sz="1100" dirty="0" err="1"/>
              <a:t>www.advanced-flight-systems.com</a:t>
            </a:r>
            <a:r>
              <a:rPr lang="es-ES" sz="1100" dirty="0"/>
              <a:t>/</a:t>
            </a:r>
            <a:r>
              <a:rPr lang="es-ES" sz="1100" dirty="0" err="1"/>
              <a:t>Products</a:t>
            </a:r>
            <a:r>
              <a:rPr lang="es-ES" sz="1100" dirty="0"/>
              <a:t>/AOA/</a:t>
            </a:r>
            <a:r>
              <a:rPr lang="es-ES" sz="1100" dirty="0" err="1"/>
              <a:t>aoa.html</a:t>
            </a:r>
            <a:endParaRPr lang="en-US" sz="1100" dirty="0"/>
          </a:p>
        </p:txBody>
      </p:sp>
      <p:pic>
        <p:nvPicPr>
          <p:cNvPr id="2" name="Imagen 1" descr="Screen Shot 2016-12-14 at 19.46.5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2067" y="3717255"/>
            <a:ext cx="4241768" cy="239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51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Introduction</a:t>
            </a:r>
            <a:endParaRPr lang="en-GB" sz="40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ectángulo 4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ángulo 5"/>
          <p:cNvSpPr/>
          <p:nvPr/>
        </p:nvSpPr>
        <p:spPr>
          <a:xfrm>
            <a:off x="468630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3205717492"/>
              </p:ext>
            </p:extLst>
          </p:nvPr>
        </p:nvGraphicFramePr>
        <p:xfrm>
          <a:off x="1587137" y="2178242"/>
          <a:ext cx="4508863" cy="3561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Diagrama 12"/>
          <p:cNvGraphicFramePr/>
          <p:nvPr>
            <p:extLst>
              <p:ext uri="{D42A27DB-BD31-4B8C-83A1-F6EECF244321}">
                <p14:modId xmlns:p14="http://schemas.microsoft.com/office/powerpoint/2010/main" val="3999813324"/>
              </p:ext>
            </p:extLst>
          </p:nvPr>
        </p:nvGraphicFramePr>
        <p:xfrm>
          <a:off x="6747955" y="2178242"/>
          <a:ext cx="4508863" cy="3561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6079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Hydrostatics </a:t>
            </a:r>
            <a:r>
              <a:rPr lang="en-GB" sz="4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GB" sz="48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Review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38200" y="2005445"/>
            <a:ext cx="5181600" cy="4171518"/>
          </a:xfrm>
        </p:spPr>
        <p:txBody>
          <a:bodyPr>
            <a:normAutofit/>
          </a:bodyPr>
          <a:lstStyle/>
          <a:p>
            <a:r>
              <a:rPr lang="en-GB" sz="3200" dirty="0" smtClean="0"/>
              <a:t>Floats if:</a:t>
            </a:r>
          </a:p>
          <a:p>
            <a:pPr>
              <a:buNone/>
            </a:pPr>
            <a:r>
              <a:rPr lang="en-GB" sz="3200" dirty="0" smtClean="0"/>
              <a:t>	Equilibrium between weight and buoyancy.</a:t>
            </a:r>
            <a:endParaRPr lang="en-GB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Marcador de contenido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2005445"/>
                <a:ext cx="5424055" cy="4171518"/>
              </a:xfrm>
            </p:spPr>
            <p:txBody>
              <a:bodyPr>
                <a:normAutofit/>
              </a:bodyPr>
              <a:lstStyle/>
              <a:p>
                <a:r>
                  <a:rPr lang="en-GB" sz="3200" dirty="0" smtClean="0"/>
                  <a:t>Stable if:</a:t>
                </a:r>
              </a:p>
              <a:p>
                <a:pPr>
                  <a:buNone/>
                </a:pPr>
                <a:r>
                  <a:rPr lang="en-GB" sz="3200" dirty="0" smtClean="0"/>
                  <a:t>	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ES" sz="3200" b="0" i="0" smtClean="0">
                        <a:latin typeface="Cambria Math" panose="02040503050406030204" pitchFamily="18" charset="0"/>
                      </a:rPr>
                      <m:t>GM</m:t>
                    </m:r>
                    <m:r>
                      <a:rPr lang="es-ES" sz="32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≫0             &amp;                </m:t>
                    </m:r>
                  </m:oMath>
                </a14:m>
                <a:endParaRPr lang="es-ES" sz="32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buNone/>
                </a:pPr>
                <a14:m>
                  <m:oMath xmlns:m="http://schemas.openxmlformats.org/officeDocument/2006/math">
                    <m:r>
                      <a:rPr lang="es-E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E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s-ES" sz="3200" b="0" i="1" smtClean="0">
                            <a:latin typeface="Cambria Math" panose="02040503050406030204" pitchFamily="18" charset="0"/>
                          </a:rPr>
                          <m:t>𝑙𝑜𝑠𝑡</m:t>
                        </m:r>
                      </m:sub>
                    </m:sSub>
                    <m:r>
                      <a:rPr lang="es-E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s-E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s-ES" sz="3200" b="0" i="1" smtClean="0">
                            <a:latin typeface="Cambria Math" panose="02040503050406030204" pitchFamily="18" charset="0"/>
                          </a:rPr>
                          <m:t>𝑔𝑎𝑖𝑛𝑒𝑑</m:t>
                        </m:r>
                      </m:sub>
                    </m:sSub>
                    <m:r>
                      <a:rPr lang="es-ES" sz="3200" b="0" i="1" smtClean="0">
                        <a:latin typeface="Cambria Math" panose="02040503050406030204" pitchFamily="18" charset="0"/>
                      </a:rPr>
                      <m:t>   &amp;    </m:t>
                    </m:r>
                    <m:f>
                      <m:fPr>
                        <m:ctrlPr>
                          <a:rPr lang="es-E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3200" i="1">
                            <a:latin typeface="Cambria Math" panose="02040503050406030204" pitchFamily="18" charset="0"/>
                          </a:rPr>
                          <m:t>𝑑</m:t>
                        </m:r>
                        <m:d>
                          <m:dPr>
                            <m:ctrlPr>
                              <a:rPr lang="es-E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3200" i="1"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</m:d>
                      </m:num>
                      <m:den>
                        <m:r>
                          <a:rPr lang="es-ES" sz="3200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s-E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den>
                    </m:f>
                    <m:r>
                      <a:rPr lang="es-ES" sz="32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s-ES" sz="3200" dirty="0" smtClean="0"/>
                  <a:t>	  			  </a:t>
                </a:r>
                <a:endParaRPr lang="es-ES" sz="3200" baseline="-25000" dirty="0" smtClean="0"/>
              </a:p>
              <a:p>
                <a:pPr>
                  <a:buNone/>
                </a:pPr>
                <a:endParaRPr lang="en-GB" baseline="-25000" dirty="0"/>
              </a:p>
            </p:txBody>
          </p:sp>
        </mc:Choice>
        <mc:Fallback xmlns="">
          <p:sp>
            <p:nvSpPr>
              <p:cNvPr id="4" name="3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2005445"/>
                <a:ext cx="5424055" cy="4171518"/>
              </a:xfrm>
              <a:blipFill rotWithShape="0">
                <a:blip r:embed="rId2"/>
                <a:stretch>
                  <a:fillRect l="-2472" t="-3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Rectángulo 4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ángulo 5"/>
          <p:cNvSpPr/>
          <p:nvPr/>
        </p:nvSpPr>
        <p:spPr>
          <a:xfrm>
            <a:off x="468630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11 Imagen" descr="Equilibriu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21545" y="4249096"/>
            <a:ext cx="2933794" cy="1816853"/>
          </a:xfrm>
          <a:prstGeom prst="rect">
            <a:avLst/>
          </a:prstGeom>
        </p:spPr>
      </p:pic>
      <p:pic>
        <p:nvPicPr>
          <p:cNvPr id="15" name="14 Imagen" descr="GM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12733" y="4258962"/>
            <a:ext cx="2796394" cy="1707780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90082" y="4249096"/>
            <a:ext cx="2825216" cy="1707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9151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Marcador de contenido" descr="Righting_arm2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523734" y="2324660"/>
            <a:ext cx="3810531" cy="3353268"/>
          </a:xfr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Stability  </a:t>
            </a:r>
            <a:r>
              <a:rPr lang="es-ES" sz="4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– </a:t>
            </a:r>
            <a:r>
              <a:rPr lang="es-ES" sz="4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Righting</a:t>
            </a:r>
            <a:r>
              <a:rPr lang="es-ES" sz="48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4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arm</a:t>
            </a:r>
            <a:endParaRPr lang="en-GB" sz="48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ángulo 4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5"/>
          <p:cNvSpPr/>
          <p:nvPr/>
        </p:nvSpPr>
        <p:spPr>
          <a:xfrm>
            <a:off x="468630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25 Grupo"/>
          <p:cNvGrpSpPr/>
          <p:nvPr/>
        </p:nvGrpSpPr>
        <p:grpSpPr>
          <a:xfrm>
            <a:off x="2884418" y="2356257"/>
            <a:ext cx="1878228" cy="1878228"/>
            <a:chOff x="2884418" y="2356257"/>
            <a:chExt cx="1878228" cy="1878228"/>
          </a:xfrm>
        </p:grpSpPr>
        <p:grpSp>
          <p:nvGrpSpPr>
            <p:cNvPr id="25" name="24 Grupo"/>
            <p:cNvGrpSpPr/>
            <p:nvPr/>
          </p:nvGrpSpPr>
          <p:grpSpPr>
            <a:xfrm flipV="1">
              <a:off x="3761750" y="2890775"/>
              <a:ext cx="168875" cy="679623"/>
              <a:chOff x="3587579" y="3665838"/>
              <a:chExt cx="168875" cy="679623"/>
            </a:xfrm>
          </p:grpSpPr>
          <p:cxnSp>
            <p:nvCxnSpPr>
              <p:cNvPr id="15" name="14 Conector recto de flecha"/>
              <p:cNvCxnSpPr/>
              <p:nvPr/>
            </p:nvCxnSpPr>
            <p:spPr>
              <a:xfrm flipV="1">
                <a:off x="3756454" y="3665838"/>
                <a:ext cx="0" cy="321277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7" name="16 Conector recto de flecha"/>
              <p:cNvCxnSpPr/>
              <p:nvPr/>
            </p:nvCxnSpPr>
            <p:spPr>
              <a:xfrm>
                <a:off x="3587579" y="4024184"/>
                <a:ext cx="0" cy="321277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19" name="18 Flecha circular"/>
            <p:cNvSpPr/>
            <p:nvPr/>
          </p:nvSpPr>
          <p:spPr>
            <a:xfrm flipH="1" flipV="1">
              <a:off x="2884418" y="2356257"/>
              <a:ext cx="1878228" cy="1878228"/>
            </a:xfrm>
            <a:prstGeom prst="circularArrow">
              <a:avLst>
                <a:gd name="adj1" fmla="val 0"/>
                <a:gd name="adj2" fmla="val 1246469"/>
                <a:gd name="adj3" fmla="val 5917427"/>
                <a:gd name="adj4" fmla="val 10800000"/>
                <a:gd name="adj5" fmla="val 8053"/>
              </a:avLst>
            </a:prstGeom>
            <a:solidFill>
              <a:srgbClr val="FF00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14" name="1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4400" dirty="0" smtClean="0"/>
              <a:t>	The ship will keep rolling and may sink.</a:t>
            </a:r>
            <a:endParaRPr lang="en-GB" sz="4400" dirty="0"/>
          </a:p>
        </p:txBody>
      </p:sp>
      <p:sp>
        <p:nvSpPr>
          <p:cNvPr id="16" name="15 Elipse"/>
          <p:cNvSpPr/>
          <p:nvPr/>
        </p:nvSpPr>
        <p:spPr>
          <a:xfrm>
            <a:off x="3849190" y="3169924"/>
            <a:ext cx="108000" cy="108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</a:t>
            </a:r>
            <a:endParaRPr lang="en-GB" sz="1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145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Stability  </a:t>
            </a:r>
            <a:r>
              <a:rPr lang="es-ES" sz="4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– </a:t>
            </a:r>
            <a:r>
              <a:rPr lang="es-ES" sz="4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Righting</a:t>
            </a:r>
            <a:r>
              <a:rPr lang="es-ES" sz="48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48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arm</a:t>
            </a:r>
            <a:endParaRPr lang="en-GB" sz="48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7 Marcador de contenido" descr="Righting_arm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529502" y="2335068"/>
            <a:ext cx="3798995" cy="3332452"/>
          </a:xfrm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ángulo 4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5"/>
          <p:cNvSpPr/>
          <p:nvPr/>
        </p:nvSpPr>
        <p:spPr>
          <a:xfrm>
            <a:off x="468630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11 Marcador de contenido" descr="Converted_file_0cd2f002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7039515" y="4143836"/>
            <a:ext cx="3645902" cy="455738"/>
          </a:xfrm>
        </p:spPr>
      </p:pic>
      <p:pic>
        <p:nvPicPr>
          <p:cNvPr id="13" name="12 Imagen" descr="Converted_file_cb60399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97984" y="2981925"/>
            <a:ext cx="2990747" cy="363875"/>
          </a:xfrm>
          <a:prstGeom prst="rect">
            <a:avLst/>
          </a:prstGeom>
        </p:spPr>
      </p:pic>
      <p:grpSp>
        <p:nvGrpSpPr>
          <p:cNvPr id="20" name="19 Grupo"/>
          <p:cNvGrpSpPr/>
          <p:nvPr/>
        </p:nvGrpSpPr>
        <p:grpSpPr>
          <a:xfrm>
            <a:off x="2710249" y="3113903"/>
            <a:ext cx="1878228" cy="1878228"/>
            <a:chOff x="2710249" y="3113903"/>
            <a:chExt cx="1878228" cy="1878228"/>
          </a:xfrm>
        </p:grpSpPr>
        <p:cxnSp>
          <p:nvCxnSpPr>
            <p:cNvPr id="15" name="14 Conector recto de flecha"/>
            <p:cNvCxnSpPr/>
            <p:nvPr/>
          </p:nvCxnSpPr>
          <p:spPr>
            <a:xfrm flipV="1">
              <a:off x="3756454" y="3665838"/>
              <a:ext cx="0" cy="32127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16 Conector recto de flecha"/>
            <p:cNvCxnSpPr/>
            <p:nvPr/>
          </p:nvCxnSpPr>
          <p:spPr>
            <a:xfrm>
              <a:off x="3587579" y="4024184"/>
              <a:ext cx="0" cy="32127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9" name="18 Flecha circular"/>
            <p:cNvSpPr/>
            <p:nvPr/>
          </p:nvSpPr>
          <p:spPr>
            <a:xfrm flipV="1">
              <a:off x="2710249" y="3113903"/>
              <a:ext cx="1878228" cy="1878228"/>
            </a:xfrm>
            <a:prstGeom prst="circularArrow">
              <a:avLst>
                <a:gd name="adj1" fmla="val 0"/>
                <a:gd name="adj2" fmla="val 1246469"/>
                <a:gd name="adj3" fmla="val 5917427"/>
                <a:gd name="adj4" fmla="val 10800000"/>
                <a:gd name="adj5" fmla="val 8053"/>
              </a:avLst>
            </a:prstGeom>
            <a:solidFill>
              <a:srgbClr val="FF0000"/>
            </a:solidFill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21" name="20 CuadroTexto"/>
          <p:cNvSpPr txBox="1"/>
          <p:nvPr/>
        </p:nvSpPr>
        <p:spPr>
          <a:xfrm>
            <a:off x="8264435" y="4693913"/>
            <a:ext cx="3422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*This is valid only for small angles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166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177528" y="1853623"/>
                <a:ext cx="5181600" cy="4351338"/>
              </a:xfrm>
            </p:spPr>
            <p:txBody>
              <a:bodyPr/>
              <a:lstStyle/>
              <a:p>
                <a:r>
                  <a:rPr lang="en-GB" dirty="0" smtClean="0"/>
                  <a:t>Old fashion way:</a:t>
                </a:r>
              </a:p>
              <a:p>
                <a:pPr>
                  <a:buNone/>
                </a:pPr>
                <a:endParaRPr lang="en-GB" dirty="0" smtClean="0"/>
              </a:p>
              <a:p>
                <a:pPr>
                  <a:buNone/>
                </a:pPr>
                <a:endParaRPr lang="en-GB" dirty="0" smtClean="0"/>
              </a:p>
              <a:p>
                <a:pPr>
                  <a:buNone/>
                </a:pPr>
                <a:endParaRPr lang="en-GB" dirty="0" smtClean="0"/>
              </a:p>
              <a:p>
                <a:pPr>
                  <a:buNone/>
                </a:pPr>
                <a:r>
                  <a:rPr lang="en-GB" dirty="0" smtClean="0"/>
                  <a:t>	Valid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𝑙𝑜𝑠𝑡</m:t>
                        </m:r>
                      </m:sub>
                    </m:sSub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𝑔𝑎𝑖𝑛𝑒𝑑</m:t>
                        </m:r>
                      </m:sub>
                    </m:sSub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177528" y="1853623"/>
                <a:ext cx="5181600" cy="4351338"/>
              </a:xfrm>
              <a:blipFill rotWithShape="0">
                <a:blip r:embed="rId2"/>
                <a:stretch>
                  <a:fillRect l="-2118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Modern techniques:</a:t>
            </a:r>
          </a:p>
          <a:p>
            <a:pPr algn="ctr">
              <a:buNone/>
            </a:pPr>
            <a:r>
              <a:rPr lang="en-GB" dirty="0" smtClean="0"/>
              <a:t>numerical method </a:t>
            </a:r>
          </a:p>
          <a:p>
            <a:pPr indent="0" algn="ctr">
              <a:lnSpc>
                <a:spcPts val="100"/>
              </a:lnSpc>
              <a:buNone/>
            </a:pPr>
            <a:r>
              <a:rPr lang="en-GB" sz="2000" dirty="0" smtClean="0"/>
              <a:t>+</a:t>
            </a:r>
          </a:p>
          <a:p>
            <a:pPr algn="ctr">
              <a:lnSpc>
                <a:spcPct val="50000"/>
              </a:lnSpc>
              <a:buNone/>
            </a:pPr>
            <a:r>
              <a:rPr lang="en-GB" dirty="0" smtClean="0"/>
              <a:t>computational aid </a:t>
            </a:r>
          </a:p>
          <a:p>
            <a:pPr algn="just">
              <a:lnSpc>
                <a:spcPct val="100000"/>
              </a:lnSpc>
              <a:buNone/>
            </a:pPr>
            <a:r>
              <a:rPr lang="en-GB" dirty="0" smtClean="0"/>
              <a:t>- G and B for any angle</a:t>
            </a:r>
          </a:p>
          <a:p>
            <a:pPr>
              <a:buNone/>
            </a:pPr>
            <a:r>
              <a:rPr lang="en-GB" dirty="0" smtClean="0"/>
              <a:t>- </a:t>
            </a:r>
            <a:r>
              <a:rPr lang="en-GB" dirty="0" err="1" smtClean="0"/>
              <a:t>CoG</a:t>
            </a:r>
            <a:r>
              <a:rPr lang="en-GB" dirty="0" smtClean="0"/>
              <a:t> </a:t>
            </a:r>
            <a:r>
              <a:rPr lang="en-GB" dirty="0" smtClean="0"/>
              <a:t>may not be constant 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ángulo 4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5"/>
          <p:cNvSpPr/>
          <p:nvPr/>
        </p:nvSpPr>
        <p:spPr>
          <a:xfrm>
            <a:off x="433796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11 Marcador de contenido" descr="Converted_file_0cd2f0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3271" y="3163259"/>
            <a:ext cx="3433119" cy="429140"/>
          </a:xfrm>
          <a:prstGeom prst="rect">
            <a:avLst/>
          </a:prstGeom>
        </p:spPr>
      </p:pic>
      <p:pic>
        <p:nvPicPr>
          <p:cNvPr id="9" name="8 Imagen" descr="Converted_file_cb60399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03271" y="2582567"/>
            <a:ext cx="2982038" cy="362815"/>
          </a:xfrm>
          <a:prstGeom prst="rect">
            <a:avLst/>
          </a:prstGeom>
        </p:spPr>
      </p:pic>
      <p:sp>
        <p:nvSpPr>
          <p:cNvPr id="12" name="11 Rectángulo"/>
          <p:cNvSpPr/>
          <p:nvPr/>
        </p:nvSpPr>
        <p:spPr>
          <a:xfrm>
            <a:off x="1576251" y="4624251"/>
            <a:ext cx="1358538" cy="1219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12 Triángulo isósceles"/>
          <p:cNvSpPr/>
          <p:nvPr/>
        </p:nvSpPr>
        <p:spPr>
          <a:xfrm flipV="1">
            <a:off x="3623462" y="4641669"/>
            <a:ext cx="1383966" cy="1193074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14 Conector recto"/>
          <p:cNvCxnSpPr/>
          <p:nvPr/>
        </p:nvCxnSpPr>
        <p:spPr>
          <a:xfrm>
            <a:off x="3819525" y="4980298"/>
            <a:ext cx="98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flipV="1">
            <a:off x="3892731" y="4779692"/>
            <a:ext cx="1036322" cy="3389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stCxn id="13" idx="3"/>
            <a:endCxn id="13" idx="0"/>
          </p:cNvCxnSpPr>
          <p:nvPr/>
        </p:nvCxnSpPr>
        <p:spPr>
          <a:xfrm>
            <a:off x="4315445" y="4641669"/>
            <a:ext cx="0" cy="1193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stCxn id="12" idx="1"/>
            <a:endCxn id="12" idx="3"/>
          </p:cNvCxnSpPr>
          <p:nvPr/>
        </p:nvCxnSpPr>
        <p:spPr>
          <a:xfrm>
            <a:off x="1576251" y="5233851"/>
            <a:ext cx="13585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flipV="1">
            <a:off x="1584960" y="5015974"/>
            <a:ext cx="1349829" cy="441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2" idx="2"/>
            <a:endCxn id="12" idx="0"/>
          </p:cNvCxnSpPr>
          <p:nvPr/>
        </p:nvCxnSpPr>
        <p:spPr>
          <a:xfrm flipV="1">
            <a:off x="2255520" y="4624251"/>
            <a:ext cx="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flipH="1">
            <a:off x="3712369" y="4981574"/>
            <a:ext cx="111919" cy="200025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 flipH="1">
            <a:off x="3712370" y="5117306"/>
            <a:ext cx="192880" cy="59532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Recortar rectángulo de esquina del mismo lado"/>
          <p:cNvSpPr/>
          <p:nvPr/>
        </p:nvSpPr>
        <p:spPr>
          <a:xfrm flipV="1">
            <a:off x="7689669" y="4720046"/>
            <a:ext cx="2255520" cy="1071156"/>
          </a:xfrm>
          <a:prstGeom prst="snip2SameRect">
            <a:avLst>
              <a:gd name="adj1" fmla="val 50000"/>
              <a:gd name="adj2" fmla="val 81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CuadroTexto 21"/>
          <p:cNvSpPr txBox="1"/>
          <p:nvPr/>
        </p:nvSpPr>
        <p:spPr>
          <a:xfrm>
            <a:off x="902426" y="593844"/>
            <a:ext cx="10338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Stability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59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7</a:t>
            </a:fld>
            <a:endParaRPr lang="en-US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/>
          <p:cNvSpPr/>
          <p:nvPr/>
        </p:nvSpPr>
        <p:spPr>
          <a:xfrm>
            <a:off x="468630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adroTexto 6"/>
          <p:cNvSpPr txBox="1"/>
          <p:nvPr/>
        </p:nvSpPr>
        <p:spPr>
          <a:xfrm>
            <a:off x="1146843" y="1544483"/>
            <a:ext cx="10338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Lift is generated by changing the velocity of a flow.</a:t>
            </a:r>
            <a:endParaRPr lang="en-US" sz="3200" dirty="0"/>
          </a:p>
        </p:txBody>
      </p:sp>
      <p:sp>
        <p:nvSpPr>
          <p:cNvPr id="33" name="CuadroTexto 32"/>
          <p:cNvSpPr txBox="1"/>
          <p:nvPr/>
        </p:nvSpPr>
        <p:spPr>
          <a:xfrm>
            <a:off x="1234179" y="6356350"/>
            <a:ext cx="60372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http://dhaerotech.com/Images/Clark%20Y%20Aileron%20Forces.jpg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03" b="65606"/>
          <a:stretch/>
        </p:blipFill>
        <p:spPr>
          <a:xfrm>
            <a:off x="1146843" y="2104691"/>
            <a:ext cx="10385993" cy="2592000"/>
          </a:xfrm>
          <a:prstGeom prst="rect">
            <a:avLst/>
          </a:prstGeom>
        </p:spPr>
      </p:pic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705355894"/>
              </p:ext>
            </p:extLst>
          </p:nvPr>
        </p:nvGraphicFramePr>
        <p:xfrm>
          <a:off x="2296390" y="4696691"/>
          <a:ext cx="7790872" cy="1515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1234179" y="569005"/>
            <a:ext cx="10338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How is lift generated? – </a:t>
            </a:r>
            <a:r>
              <a:rPr lang="en-US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Review</a:t>
            </a:r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4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8</a:t>
            </a:fld>
            <a:endParaRPr lang="en-US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/>
          <p:cNvSpPr/>
          <p:nvPr/>
        </p:nvSpPr>
        <p:spPr>
          <a:xfrm>
            <a:off x="468630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adroTexto 6"/>
          <p:cNvSpPr txBox="1"/>
          <p:nvPr/>
        </p:nvSpPr>
        <p:spPr>
          <a:xfrm>
            <a:off x="1146843" y="536651"/>
            <a:ext cx="10338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2D </a:t>
            </a:r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thin airfoil theory – </a:t>
            </a:r>
            <a:r>
              <a:rPr lang="en-US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Potential flow</a:t>
            </a:r>
            <a:endParaRPr lang="en-US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1234179" y="6356350"/>
            <a:ext cx="60372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http://dhaerotech.com/Images/Clark%20Y%20Aileron%20Forces.jpg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1209517" y="1522516"/>
                <a:ext cx="10338955" cy="38972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Simple solution for thin airfoils: neglect thickness effects and use a mean-line model.</a:t>
                </a:r>
              </a:p>
              <a:p>
                <a:endParaRPr lang="en-US" sz="3200" dirty="0" smtClean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Consider the airfoil as a distribution of vortices along the mean line:</a:t>
                </a:r>
                <a14:m>
                  <m:oMath xmlns:m="http://schemas.openxmlformats.org/officeDocument/2006/math">
                    <m:r>
                      <a:rPr lang="es-ES" sz="3200" b="0" i="0" smtClean="0"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endParaRPr lang="es-ES" sz="3200" b="0" i="0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s-E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s-E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s-E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)=2</m:t>
                      </m:r>
                      <m:sSub>
                        <m:sSubPr>
                          <m:ctrlP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b>
                      </m:sSub>
                      <m:d>
                        <m:dPr>
                          <m:ctrlP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func>
                            <m:funcPr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s-ES" sz="3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tan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s-E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type m:val="skw"/>
                                      <m:ctrlPr>
                                        <a:rPr lang="es-ES" sz="3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s-ES" sz="3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</m:num>
                                    <m:den>
                                      <m:r>
                                        <a:rPr lang="es-ES" sz="3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s-E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s-E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a:rPr lang="es-ES" sz="3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sin</m:t>
                              </m:r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⁡(</m:t>
                              </m:r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n-US" sz="3200" dirty="0" smtClean="0"/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9517" y="1522516"/>
                <a:ext cx="10338955" cy="389728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547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2785A-12BB-4743-992C-430E5B0A3252}" type="slidenum">
              <a:rPr lang="en-US" smtClean="0"/>
              <a:t>9</a:t>
            </a:fld>
            <a:endParaRPr lang="en-US"/>
          </a:p>
        </p:txBody>
      </p:sp>
      <p:sp>
        <p:nvSpPr>
          <p:cNvPr id="5" name="Rectángulo 4"/>
          <p:cNvSpPr/>
          <p:nvPr/>
        </p:nvSpPr>
        <p:spPr>
          <a:xfrm>
            <a:off x="0" y="0"/>
            <a:ext cx="46863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ángulo 5"/>
          <p:cNvSpPr/>
          <p:nvPr/>
        </p:nvSpPr>
        <p:spPr>
          <a:xfrm>
            <a:off x="468630" y="0"/>
            <a:ext cx="209583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uadroTexto 32"/>
          <p:cNvSpPr txBox="1"/>
          <p:nvPr/>
        </p:nvSpPr>
        <p:spPr>
          <a:xfrm>
            <a:off x="1234179" y="6356350"/>
            <a:ext cx="60372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http://dhaerotech.com/Images/Clark%20Y%20Aileron%20Forces.jpg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/>
              <p:cNvSpPr txBox="1"/>
              <p:nvPr/>
            </p:nvSpPr>
            <p:spPr>
              <a:xfrm>
                <a:off x="1234179" y="1497858"/>
                <a:ext cx="10338955" cy="4742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Kutta condition: zero vorticity at the trailing edge</a:t>
                </a:r>
              </a:p>
              <a:p>
                <a:endParaRPr lang="en-US" sz="3200" dirty="0" smtClean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/>
                  <a:t>Boundary condition: no circulation in the normal </a:t>
                </a:r>
                <a:r>
                  <a:rPr lang="en-US" sz="3200" dirty="0" smtClean="0"/>
                  <a:t>direction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s-ES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s-E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≪</m:t>
                    </m:r>
                    <m:sSub>
                      <m:sSubPr>
                        <m:ctrlPr>
                          <a:rPr lang="es-E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s-E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3200" dirty="0" smtClean="0"/>
                  <a:t> </a:t>
                </a:r>
                <a:endParaRPr lang="en-US" sz="3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3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ES" sz="3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s-ES" sz="3200" b="0" i="1" smtClean="0">
                          <a:latin typeface="Cambria Math" panose="02040503050406030204" pitchFamily="18" charset="0"/>
                        </a:rPr>
                        <m:t>=0 </m:t>
                      </m:r>
                      <m:r>
                        <a:rPr lang="es-E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den>
                      </m:f>
                      <m:r>
                        <a:rPr lang="es-E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b>
                          </m:sSub>
                          <m:func>
                            <m:funcPr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s-ES" sz="3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s-E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b>
                          </m:sSub>
                          <m:func>
                            <m:funcPr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s-ES" sz="3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s-E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es-E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s-E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s-E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s-E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E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s-E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 smtClean="0"/>
              </a:p>
              <a:p>
                <a:endParaRPr lang="en-US" sz="3200" dirty="0" smtClean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For an </a:t>
                </a:r>
                <a:r>
                  <a:rPr lang="en-US" sz="3200" dirty="0" err="1" smtClean="0"/>
                  <a:t>irrotational</a:t>
                </a:r>
                <a:r>
                  <a:rPr lang="en-US" sz="3200" dirty="0" smtClean="0"/>
                  <a:t> vortex: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s-E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s-ES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s-ES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num>
                      <m:den>
                        <m:r>
                          <a:rPr lang="es-E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s-E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es-ES" sz="3200" b="0" i="1" smtClean="0">
                        <a:latin typeface="Cambria Math" panose="02040503050406030204" pitchFamily="18" charset="0"/>
                      </a:rPr>
                      <m:t>=−</m:t>
                    </m:r>
                    <m:sSub>
                      <m:sSubPr>
                        <m:ctrlPr>
                          <a:rPr lang="es-E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s-E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b>
                    </m:sSub>
                    <m:d>
                      <m:dPr>
                        <m:ctrlPr>
                          <a:rPr lang="es-E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E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s-E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s-E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nary>
                          <m:naryPr>
                            <m:chr m:val="∑"/>
                            <m:ctrlPr>
                              <a:rPr lang="es-E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s-E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s-E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sup>
                          <m:e>
                            <m:sSub>
                              <m:sSubPr>
                                <m:ctrlPr>
                                  <a:rPr lang="es-ES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ES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a:rPr lang="es-ES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m:rPr>
                                <m:sty m:val="p"/>
                              </m:rPr>
                              <a:rPr lang="es-ES" sz="32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cos</m:t>
                            </m:r>
                            <m:r>
                              <a:rPr lang="es-E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⁡(</m:t>
                            </m:r>
                            <m:r>
                              <a:rPr lang="es-E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  <m:r>
                              <a:rPr lang="es-E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nary>
                      </m:e>
                    </m:d>
                  </m:oMath>
                </a14:m>
                <a:r>
                  <a:rPr lang="en-US" sz="3200" dirty="0" smtClean="0"/>
                  <a:t>  </a:t>
                </a:r>
                <a:endParaRPr lang="en-US" sz="3200" dirty="0"/>
              </a:p>
            </p:txBody>
          </p:sp>
        </mc:Choice>
        <mc:Fallback xmlns="">
          <p:sp>
            <p:nvSpPr>
              <p:cNvPr id="14" name="Cuadro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179" y="1497858"/>
                <a:ext cx="10338955" cy="4742196"/>
              </a:xfrm>
              <a:prstGeom prst="rect">
                <a:avLst/>
              </a:prstGeom>
              <a:blipFill rotWithShape="0">
                <a:blip r:embed="rId2"/>
                <a:stretch>
                  <a:fillRect l="-1356" t="-1671" r="-14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uadroTexto 7"/>
          <p:cNvSpPr txBox="1"/>
          <p:nvPr/>
        </p:nvSpPr>
        <p:spPr>
          <a:xfrm>
            <a:off x="1146843" y="536651"/>
            <a:ext cx="10338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2D </a:t>
            </a:r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thin airfoil theory – </a:t>
            </a:r>
            <a:r>
              <a:rPr lang="en-US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Potential flow</a:t>
            </a:r>
            <a:endParaRPr lang="en-US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95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371</Words>
  <Application>Microsoft Office PowerPoint</Application>
  <PresentationFormat>Panorámica</PresentationFormat>
  <Paragraphs>105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Wingdings</vt:lpstr>
      <vt:lpstr>Tema de Office</vt:lpstr>
      <vt:lpstr>THE PHYSICS BEHIND BOATS AND PLANES</vt:lpstr>
      <vt:lpstr>Introduction</vt:lpstr>
      <vt:lpstr>Hydrostatics - Review</vt:lpstr>
      <vt:lpstr>Stability  – Righting arm</vt:lpstr>
      <vt:lpstr>Stability  – Righting arm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CARACTERIZACIÓN DE LA RESPUESTA ACÚSTICA DE SISTEMAS DE POST-TRATAMIENTO</dc:title>
  <dc:creator>Magdalena Pérez Lanfranco</dc:creator>
  <cp:lastModifiedBy>Magdalena Pérez Lanfranco</cp:lastModifiedBy>
  <cp:revision>115</cp:revision>
  <dcterms:created xsi:type="dcterms:W3CDTF">2016-06-23T08:17:48Z</dcterms:created>
  <dcterms:modified xsi:type="dcterms:W3CDTF">2016-12-15T17:10:35Z</dcterms:modified>
</cp:coreProperties>
</file>