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3" r:id="rId3"/>
    <p:sldId id="267" r:id="rId4"/>
    <p:sldId id="269" r:id="rId5"/>
    <p:sldId id="270" r:id="rId6"/>
    <p:sldId id="271" r:id="rId7"/>
    <p:sldId id="272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5D898"/>
    <a:srgbClr val="3A4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4" autoAdjust="0"/>
    <p:restoredTop sz="94249" autoAdjust="0"/>
  </p:normalViewPr>
  <p:slideViewPr>
    <p:cSldViewPr>
      <p:cViewPr varScale="1">
        <p:scale>
          <a:sx n="66" d="100"/>
          <a:sy n="66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CDCF3-3CF7-405E-9600-15BEBB1CB97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DB14B1-0E2D-4B4B-8ECE-1586E037539C}">
      <dgm:prSet phldrT="[Text]"/>
      <dgm:spPr/>
      <dgm:t>
        <a:bodyPr/>
        <a:lstStyle/>
        <a:p>
          <a:r>
            <a:rPr lang="de-DE" dirty="0" err="1" smtClean="0"/>
            <a:t>Avoid</a:t>
          </a:r>
          <a:r>
            <a:rPr lang="de-DE" dirty="0" smtClean="0"/>
            <a:t> </a:t>
          </a:r>
          <a:r>
            <a:rPr lang="de-DE" dirty="0" err="1" smtClean="0"/>
            <a:t>composite</a:t>
          </a:r>
          <a:r>
            <a:rPr lang="de-DE" dirty="0" smtClean="0"/>
            <a:t> </a:t>
          </a:r>
          <a:r>
            <a:rPr lang="de-DE" dirty="0" err="1" smtClean="0"/>
            <a:t>materials</a:t>
          </a:r>
          <a:endParaRPr lang="de-DE" dirty="0"/>
        </a:p>
      </dgm:t>
    </dgm:pt>
    <dgm:pt modelId="{E339E715-266F-4424-A3BB-2E3A0634E189}" type="parTrans" cxnId="{C84D878E-0FF1-4EFE-9B62-021974693DC0}">
      <dgm:prSet/>
      <dgm:spPr/>
      <dgm:t>
        <a:bodyPr/>
        <a:lstStyle/>
        <a:p>
          <a:endParaRPr lang="de-DE"/>
        </a:p>
      </dgm:t>
    </dgm:pt>
    <dgm:pt modelId="{29BCD833-5870-43D0-8C58-663C58057A22}" type="sibTrans" cxnId="{C84D878E-0FF1-4EFE-9B62-021974693DC0}">
      <dgm:prSet/>
      <dgm:spPr/>
      <dgm:t>
        <a:bodyPr/>
        <a:lstStyle/>
        <a:p>
          <a:endParaRPr lang="de-DE"/>
        </a:p>
      </dgm:t>
    </dgm:pt>
    <dgm:pt modelId="{0789196A-26FD-488C-A7F0-D0DCAE24DB13}">
      <dgm:prSet phldrT="[Text]"/>
      <dgm:spPr/>
      <dgm:t>
        <a:bodyPr/>
        <a:lstStyle/>
        <a:p>
          <a:r>
            <a:rPr lang="de-DE" dirty="0" smtClean="0"/>
            <a:t>Easy </a:t>
          </a:r>
          <a:r>
            <a:rPr lang="de-DE" dirty="0" err="1" smtClean="0"/>
            <a:t>deconstruction</a:t>
          </a:r>
          <a:endParaRPr lang="de-DE" dirty="0"/>
        </a:p>
      </dgm:t>
    </dgm:pt>
    <dgm:pt modelId="{4F92F0DB-0274-4AD9-99BA-8F39B8FB5170}" type="parTrans" cxnId="{C27DF3BC-C6D8-41B8-84C3-C8F2386C2E5A}">
      <dgm:prSet/>
      <dgm:spPr/>
      <dgm:t>
        <a:bodyPr/>
        <a:lstStyle/>
        <a:p>
          <a:endParaRPr lang="de-DE"/>
        </a:p>
      </dgm:t>
    </dgm:pt>
    <dgm:pt modelId="{4DA2937D-3A30-41F0-9A6A-B951483ED905}" type="sibTrans" cxnId="{C27DF3BC-C6D8-41B8-84C3-C8F2386C2E5A}">
      <dgm:prSet/>
      <dgm:spPr/>
      <dgm:t>
        <a:bodyPr/>
        <a:lstStyle/>
        <a:p>
          <a:endParaRPr lang="de-DE"/>
        </a:p>
      </dgm:t>
    </dgm:pt>
    <dgm:pt modelId="{65936773-0FC5-40F0-9FBA-529B4D75E0E5}">
      <dgm:prSet phldrT="[Text]"/>
      <dgm:spPr/>
      <dgm:t>
        <a:bodyPr/>
        <a:lstStyle/>
        <a:p>
          <a:r>
            <a:rPr lang="de-DE" dirty="0" err="1" smtClean="0"/>
            <a:t>Secondary</a:t>
          </a:r>
          <a:r>
            <a:rPr lang="de-DE" dirty="0" smtClean="0"/>
            <a:t> </a:t>
          </a:r>
          <a:r>
            <a:rPr lang="de-DE" dirty="0" err="1" smtClean="0"/>
            <a:t>raw</a:t>
          </a:r>
          <a:r>
            <a:rPr lang="de-DE" dirty="0" smtClean="0"/>
            <a:t> </a:t>
          </a:r>
          <a:r>
            <a:rPr lang="de-DE" dirty="0" err="1" smtClean="0"/>
            <a:t>materials</a:t>
          </a:r>
          <a:endParaRPr lang="de-DE" dirty="0"/>
        </a:p>
      </dgm:t>
    </dgm:pt>
    <dgm:pt modelId="{1EF44BFE-065F-44F2-B1FD-B75735DF95E3}" type="parTrans" cxnId="{01B07127-8420-443F-8513-0BEE5890BD56}">
      <dgm:prSet/>
      <dgm:spPr/>
      <dgm:t>
        <a:bodyPr/>
        <a:lstStyle/>
        <a:p>
          <a:endParaRPr lang="de-DE"/>
        </a:p>
      </dgm:t>
    </dgm:pt>
    <dgm:pt modelId="{66DB4F98-5D6C-428B-AFE9-0BD54E4CE478}" type="sibTrans" cxnId="{01B07127-8420-443F-8513-0BEE5890BD56}">
      <dgm:prSet/>
      <dgm:spPr/>
      <dgm:t>
        <a:bodyPr/>
        <a:lstStyle/>
        <a:p>
          <a:endParaRPr lang="de-DE"/>
        </a:p>
      </dgm:t>
    </dgm:pt>
    <dgm:pt modelId="{F590D18E-4B63-4ED3-A07E-FA912726CF6B}">
      <dgm:prSet phldrT="[Text]"/>
      <dgm:spPr/>
      <dgm:t>
        <a:bodyPr/>
        <a:lstStyle/>
        <a:p>
          <a:r>
            <a:rPr lang="de-DE" dirty="0" err="1" smtClean="0"/>
            <a:t>Prefer</a:t>
          </a:r>
          <a:r>
            <a:rPr lang="de-DE" dirty="0" smtClean="0"/>
            <a:t> </a:t>
          </a:r>
          <a:r>
            <a:rPr lang="de-DE" dirty="0" err="1" smtClean="0"/>
            <a:t>renewable</a:t>
          </a:r>
          <a:r>
            <a:rPr lang="de-DE" dirty="0" smtClean="0"/>
            <a:t> </a:t>
          </a:r>
          <a:r>
            <a:rPr lang="de-DE" dirty="0" err="1" smtClean="0"/>
            <a:t>materials</a:t>
          </a:r>
          <a:endParaRPr lang="de-DE" dirty="0"/>
        </a:p>
      </dgm:t>
    </dgm:pt>
    <dgm:pt modelId="{8D3392D5-B0FE-4038-94B7-6BB4F7C3D213}" type="parTrans" cxnId="{FCF5CC1A-DEF2-4FD9-82EE-57C70AF67136}">
      <dgm:prSet/>
      <dgm:spPr/>
      <dgm:t>
        <a:bodyPr/>
        <a:lstStyle/>
        <a:p>
          <a:endParaRPr lang="de-DE"/>
        </a:p>
      </dgm:t>
    </dgm:pt>
    <dgm:pt modelId="{3D49142E-5E2E-4BE2-945F-92206318DD16}" type="sibTrans" cxnId="{FCF5CC1A-DEF2-4FD9-82EE-57C70AF67136}">
      <dgm:prSet/>
      <dgm:spPr/>
      <dgm:t>
        <a:bodyPr/>
        <a:lstStyle/>
        <a:p>
          <a:endParaRPr lang="de-DE"/>
        </a:p>
      </dgm:t>
    </dgm:pt>
    <dgm:pt modelId="{1FAC465D-FF7C-4B0C-B635-F1CB84BBC66C}">
      <dgm:prSet phldrT="[Text]"/>
      <dgm:spPr/>
      <dgm:t>
        <a:bodyPr/>
        <a:lstStyle/>
        <a:p>
          <a:r>
            <a:rPr lang="de-DE" dirty="0" err="1" smtClean="0"/>
            <a:t>Prefer</a:t>
          </a:r>
          <a:r>
            <a:rPr lang="de-DE" dirty="0" smtClean="0"/>
            <a:t> </a:t>
          </a:r>
          <a:r>
            <a:rPr lang="de-DE" dirty="0" err="1" smtClean="0"/>
            <a:t>materials</a:t>
          </a:r>
          <a:r>
            <a:rPr lang="de-DE" dirty="0" smtClean="0"/>
            <a:t> </a:t>
          </a:r>
          <a:r>
            <a:rPr lang="de-DE" dirty="0" err="1" smtClean="0"/>
            <a:t>known</a:t>
          </a:r>
          <a:r>
            <a:rPr lang="de-DE" dirty="0" smtClean="0"/>
            <a:t> </a:t>
          </a:r>
          <a:r>
            <a:rPr lang="de-DE" dirty="0" err="1" smtClean="0"/>
            <a:t>how</a:t>
          </a:r>
          <a:r>
            <a:rPr lang="de-DE" dirty="0" smtClean="0"/>
            <a:t> </a:t>
          </a:r>
          <a:r>
            <a:rPr lang="de-DE" dirty="0" err="1" smtClean="0"/>
            <a:t>to</a:t>
          </a:r>
          <a:r>
            <a:rPr lang="de-DE" dirty="0" smtClean="0"/>
            <a:t> recycle</a:t>
          </a:r>
          <a:endParaRPr lang="de-DE" dirty="0"/>
        </a:p>
      </dgm:t>
    </dgm:pt>
    <dgm:pt modelId="{F3DCD699-5496-4BE1-BF9D-ADE6EACF3FC7}" type="parTrans" cxnId="{63DDE4F2-E0C9-47C2-A4D5-D6CC1CBCB7FB}">
      <dgm:prSet/>
      <dgm:spPr/>
      <dgm:t>
        <a:bodyPr/>
        <a:lstStyle/>
        <a:p>
          <a:endParaRPr lang="de-DE"/>
        </a:p>
      </dgm:t>
    </dgm:pt>
    <dgm:pt modelId="{F2C29347-8C77-4828-B3C2-DBE7983E18BD}" type="sibTrans" cxnId="{63DDE4F2-E0C9-47C2-A4D5-D6CC1CBCB7FB}">
      <dgm:prSet/>
      <dgm:spPr/>
      <dgm:t>
        <a:bodyPr/>
        <a:lstStyle/>
        <a:p>
          <a:endParaRPr lang="de-DE"/>
        </a:p>
      </dgm:t>
    </dgm:pt>
    <dgm:pt modelId="{E25331EE-B8F5-4335-819E-63078D0A7EDF}">
      <dgm:prSet phldrT="[Text]"/>
      <dgm:spPr/>
      <dgm:t>
        <a:bodyPr/>
        <a:lstStyle/>
        <a:p>
          <a:endParaRPr lang="de-DE" dirty="0"/>
        </a:p>
      </dgm:t>
    </dgm:pt>
    <dgm:pt modelId="{4505F902-C9CD-4516-AD9F-AA2965AAB66E}" type="parTrans" cxnId="{906B61F0-30D2-44F0-9E1F-66CE55A3038D}">
      <dgm:prSet/>
      <dgm:spPr/>
      <dgm:t>
        <a:bodyPr/>
        <a:lstStyle/>
        <a:p>
          <a:endParaRPr lang="de-DE"/>
        </a:p>
      </dgm:t>
    </dgm:pt>
    <dgm:pt modelId="{8C66E652-665E-42E7-9B80-6D972C62DB9E}" type="sibTrans" cxnId="{906B61F0-30D2-44F0-9E1F-66CE55A3038D}">
      <dgm:prSet/>
      <dgm:spPr/>
      <dgm:t>
        <a:bodyPr/>
        <a:lstStyle/>
        <a:p>
          <a:endParaRPr lang="de-DE"/>
        </a:p>
      </dgm:t>
    </dgm:pt>
    <dgm:pt modelId="{1538E7D1-E925-41A9-B07D-3A4A44351F48}" type="pres">
      <dgm:prSet presAssocID="{AEFCDCF3-3CF7-405E-9600-15BEBB1CB9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285E928-598B-4610-B28C-442075508BBD}" type="pres">
      <dgm:prSet presAssocID="{AEFCDCF3-3CF7-405E-9600-15BEBB1CB97F}" presName="dummyMaxCanvas" presStyleCnt="0">
        <dgm:presLayoutVars/>
      </dgm:prSet>
      <dgm:spPr/>
    </dgm:pt>
    <dgm:pt modelId="{50047603-12AD-4935-AEFB-C50A991AC480}" type="pres">
      <dgm:prSet presAssocID="{AEFCDCF3-3CF7-405E-9600-15BEBB1CB97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46C560-513A-4032-AD5B-B439BAF43FE7}" type="pres">
      <dgm:prSet presAssocID="{AEFCDCF3-3CF7-405E-9600-15BEBB1CB97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C01A7D-4934-4BC3-A47F-E4BE13001999}" type="pres">
      <dgm:prSet presAssocID="{AEFCDCF3-3CF7-405E-9600-15BEBB1CB97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DE7CF1-A361-4AF6-BEA7-1CFE3A997C6E}" type="pres">
      <dgm:prSet presAssocID="{AEFCDCF3-3CF7-405E-9600-15BEBB1CB97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332334-B9B8-4992-B28C-27291830A797}" type="pres">
      <dgm:prSet presAssocID="{AEFCDCF3-3CF7-405E-9600-15BEBB1CB97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BA8CD4-8C63-4F39-A37D-32256606892A}" type="pres">
      <dgm:prSet presAssocID="{AEFCDCF3-3CF7-405E-9600-15BEBB1CB97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D47CFF-7390-4D7D-BDE9-987262B30EF1}" type="pres">
      <dgm:prSet presAssocID="{AEFCDCF3-3CF7-405E-9600-15BEBB1CB97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5AB28D-184D-4A92-9A26-9A9FCDBDD315}" type="pres">
      <dgm:prSet presAssocID="{AEFCDCF3-3CF7-405E-9600-15BEBB1CB97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F0B28A-5A7C-4BFA-96FA-7E2EDF837744}" type="pres">
      <dgm:prSet presAssocID="{AEFCDCF3-3CF7-405E-9600-15BEBB1CB97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4BB732-B394-4C1F-AB3B-CA6284965DB0}" type="pres">
      <dgm:prSet presAssocID="{AEFCDCF3-3CF7-405E-9600-15BEBB1CB97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E3806D-99F9-48B7-8F7E-9B8F5E3C29B3}" type="pres">
      <dgm:prSet presAssocID="{AEFCDCF3-3CF7-405E-9600-15BEBB1CB97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5B166A4-8847-46EB-8315-868129472640}" type="pres">
      <dgm:prSet presAssocID="{AEFCDCF3-3CF7-405E-9600-15BEBB1CB97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1D1A8C-4E4F-4C5B-8C2C-752698650FE4}" type="pres">
      <dgm:prSet presAssocID="{AEFCDCF3-3CF7-405E-9600-15BEBB1CB97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FCDC0C-A967-4B39-B1B3-B3B6444E97EA}" type="pres">
      <dgm:prSet presAssocID="{AEFCDCF3-3CF7-405E-9600-15BEBB1CB97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F5CC1A-DEF2-4FD9-82EE-57C70AF67136}" srcId="{AEFCDCF3-3CF7-405E-9600-15BEBB1CB97F}" destId="{F590D18E-4B63-4ED3-A07E-FA912726CF6B}" srcOrd="3" destOrd="0" parTransId="{8D3392D5-B0FE-4038-94B7-6BB4F7C3D213}" sibTransId="{3D49142E-5E2E-4BE2-945F-92206318DD16}"/>
    <dgm:cxn modelId="{4654B39C-BE36-45A3-A071-3D48667FB969}" type="presOf" srcId="{0789196A-26FD-488C-A7F0-D0DCAE24DB13}" destId="{35E3806D-99F9-48B7-8F7E-9B8F5E3C29B3}" srcOrd="1" destOrd="0" presId="urn:microsoft.com/office/officeart/2005/8/layout/vProcess5"/>
    <dgm:cxn modelId="{14E24659-E130-4610-B573-E65F4B9064B3}" type="presOf" srcId="{66DB4F98-5D6C-428B-AFE9-0BD54E4CE478}" destId="{6C5AB28D-184D-4A92-9A26-9A9FCDBDD315}" srcOrd="0" destOrd="0" presId="urn:microsoft.com/office/officeart/2005/8/layout/vProcess5"/>
    <dgm:cxn modelId="{4E7AAB36-58D0-425C-9472-6C27DD2DBD3C}" type="presOf" srcId="{F590D18E-4B63-4ED3-A07E-FA912726CF6B}" destId="{1EDE7CF1-A361-4AF6-BEA7-1CFE3A997C6E}" srcOrd="0" destOrd="0" presId="urn:microsoft.com/office/officeart/2005/8/layout/vProcess5"/>
    <dgm:cxn modelId="{5FE4FD3B-6593-461C-A0EB-6ACADD9A7DDB}" type="presOf" srcId="{F590D18E-4B63-4ED3-A07E-FA912726CF6B}" destId="{CF1D1A8C-4E4F-4C5B-8C2C-752698650FE4}" srcOrd="1" destOrd="0" presId="urn:microsoft.com/office/officeart/2005/8/layout/vProcess5"/>
    <dgm:cxn modelId="{65A96DE4-220A-4891-8C87-EC949C9960F2}" type="presOf" srcId="{E7DB14B1-0E2D-4B4B-8ECE-1586E037539C}" destId="{50047603-12AD-4935-AEFB-C50A991AC480}" srcOrd="0" destOrd="0" presId="urn:microsoft.com/office/officeart/2005/8/layout/vProcess5"/>
    <dgm:cxn modelId="{63DDE4F2-E0C9-47C2-A4D5-D6CC1CBCB7FB}" srcId="{AEFCDCF3-3CF7-405E-9600-15BEBB1CB97F}" destId="{1FAC465D-FF7C-4B0C-B635-F1CB84BBC66C}" srcOrd="4" destOrd="0" parTransId="{F3DCD699-5496-4BE1-BF9D-ADE6EACF3FC7}" sibTransId="{F2C29347-8C77-4828-B3C2-DBE7983E18BD}"/>
    <dgm:cxn modelId="{526AA083-7349-4692-B7A1-3DF8CD12F325}" type="presOf" srcId="{65936773-0FC5-40F0-9FBA-529B4D75E0E5}" destId="{35B166A4-8847-46EB-8315-868129472640}" srcOrd="1" destOrd="0" presId="urn:microsoft.com/office/officeart/2005/8/layout/vProcess5"/>
    <dgm:cxn modelId="{906B61F0-30D2-44F0-9E1F-66CE55A3038D}" srcId="{AEFCDCF3-3CF7-405E-9600-15BEBB1CB97F}" destId="{E25331EE-B8F5-4335-819E-63078D0A7EDF}" srcOrd="5" destOrd="0" parTransId="{4505F902-C9CD-4516-AD9F-AA2965AAB66E}" sibTransId="{8C66E652-665E-42E7-9B80-6D972C62DB9E}"/>
    <dgm:cxn modelId="{2023A5D1-4833-48D1-8060-1CE3B98EB486}" type="presOf" srcId="{1FAC465D-FF7C-4B0C-B635-F1CB84BBC66C}" destId="{C0FCDC0C-A967-4B39-B1B3-B3B6444E97EA}" srcOrd="1" destOrd="0" presId="urn:microsoft.com/office/officeart/2005/8/layout/vProcess5"/>
    <dgm:cxn modelId="{C27DF3BC-C6D8-41B8-84C3-C8F2386C2E5A}" srcId="{AEFCDCF3-3CF7-405E-9600-15BEBB1CB97F}" destId="{0789196A-26FD-488C-A7F0-D0DCAE24DB13}" srcOrd="1" destOrd="0" parTransId="{4F92F0DB-0274-4AD9-99BA-8F39B8FB5170}" sibTransId="{4DA2937D-3A30-41F0-9A6A-B951483ED905}"/>
    <dgm:cxn modelId="{D217342A-2C3E-4863-990A-A649B8924E5E}" type="presOf" srcId="{1FAC465D-FF7C-4B0C-B635-F1CB84BBC66C}" destId="{B4332334-B9B8-4992-B28C-27291830A797}" srcOrd="0" destOrd="0" presId="urn:microsoft.com/office/officeart/2005/8/layout/vProcess5"/>
    <dgm:cxn modelId="{23D6945C-9B5C-4187-8B2B-6D71B9C71AE1}" type="presOf" srcId="{E7DB14B1-0E2D-4B4B-8ECE-1586E037539C}" destId="{274BB732-B394-4C1F-AB3B-CA6284965DB0}" srcOrd="1" destOrd="0" presId="urn:microsoft.com/office/officeart/2005/8/layout/vProcess5"/>
    <dgm:cxn modelId="{6BC66047-0BCB-4D5E-A955-EF75ACBA8D92}" type="presOf" srcId="{AEFCDCF3-3CF7-405E-9600-15BEBB1CB97F}" destId="{1538E7D1-E925-41A9-B07D-3A4A44351F48}" srcOrd="0" destOrd="0" presId="urn:microsoft.com/office/officeart/2005/8/layout/vProcess5"/>
    <dgm:cxn modelId="{754341E4-2E24-401C-B3B3-F1216A5AF051}" type="presOf" srcId="{65936773-0FC5-40F0-9FBA-529B4D75E0E5}" destId="{1BC01A7D-4934-4BC3-A47F-E4BE13001999}" srcOrd="0" destOrd="0" presId="urn:microsoft.com/office/officeart/2005/8/layout/vProcess5"/>
    <dgm:cxn modelId="{EF5404C8-852D-46DE-9CB0-A79AA198146C}" type="presOf" srcId="{3D49142E-5E2E-4BE2-945F-92206318DD16}" destId="{7DF0B28A-5A7C-4BFA-96FA-7E2EDF837744}" srcOrd="0" destOrd="0" presId="urn:microsoft.com/office/officeart/2005/8/layout/vProcess5"/>
    <dgm:cxn modelId="{01B07127-8420-443F-8513-0BEE5890BD56}" srcId="{AEFCDCF3-3CF7-405E-9600-15BEBB1CB97F}" destId="{65936773-0FC5-40F0-9FBA-529B4D75E0E5}" srcOrd="2" destOrd="0" parTransId="{1EF44BFE-065F-44F2-B1FD-B75735DF95E3}" sibTransId="{66DB4F98-5D6C-428B-AFE9-0BD54E4CE478}"/>
    <dgm:cxn modelId="{7FBEFA3E-9CD9-47FC-A2AC-DDAC3510D75A}" type="presOf" srcId="{0789196A-26FD-488C-A7F0-D0DCAE24DB13}" destId="{C646C560-513A-4032-AD5B-B439BAF43FE7}" srcOrd="0" destOrd="0" presId="urn:microsoft.com/office/officeart/2005/8/layout/vProcess5"/>
    <dgm:cxn modelId="{C59ACB1E-DDE8-449A-88AF-62298D27F084}" type="presOf" srcId="{29BCD833-5870-43D0-8C58-663C58057A22}" destId="{BABA8CD4-8C63-4F39-A37D-32256606892A}" srcOrd="0" destOrd="0" presId="urn:microsoft.com/office/officeart/2005/8/layout/vProcess5"/>
    <dgm:cxn modelId="{5F3AEE37-6DEC-4F92-817E-660B8E052F4D}" type="presOf" srcId="{4DA2937D-3A30-41F0-9A6A-B951483ED905}" destId="{41D47CFF-7390-4D7D-BDE9-987262B30EF1}" srcOrd="0" destOrd="0" presId="urn:microsoft.com/office/officeart/2005/8/layout/vProcess5"/>
    <dgm:cxn modelId="{C84D878E-0FF1-4EFE-9B62-021974693DC0}" srcId="{AEFCDCF3-3CF7-405E-9600-15BEBB1CB97F}" destId="{E7DB14B1-0E2D-4B4B-8ECE-1586E037539C}" srcOrd="0" destOrd="0" parTransId="{E339E715-266F-4424-A3BB-2E3A0634E189}" sibTransId="{29BCD833-5870-43D0-8C58-663C58057A22}"/>
    <dgm:cxn modelId="{C96186B8-53CA-42CC-B237-D6F65976A387}" type="presParOf" srcId="{1538E7D1-E925-41A9-B07D-3A4A44351F48}" destId="{4285E928-598B-4610-B28C-442075508BBD}" srcOrd="0" destOrd="0" presId="urn:microsoft.com/office/officeart/2005/8/layout/vProcess5"/>
    <dgm:cxn modelId="{C0DC7E4B-D2E1-438C-A53C-F971BC2CEBFB}" type="presParOf" srcId="{1538E7D1-E925-41A9-B07D-3A4A44351F48}" destId="{50047603-12AD-4935-AEFB-C50A991AC480}" srcOrd="1" destOrd="0" presId="urn:microsoft.com/office/officeart/2005/8/layout/vProcess5"/>
    <dgm:cxn modelId="{69213A28-6583-4D24-95A8-692F572B446C}" type="presParOf" srcId="{1538E7D1-E925-41A9-B07D-3A4A44351F48}" destId="{C646C560-513A-4032-AD5B-B439BAF43FE7}" srcOrd="2" destOrd="0" presId="urn:microsoft.com/office/officeart/2005/8/layout/vProcess5"/>
    <dgm:cxn modelId="{34482EE2-16FF-4978-926C-FB2D1488B8B4}" type="presParOf" srcId="{1538E7D1-E925-41A9-B07D-3A4A44351F48}" destId="{1BC01A7D-4934-4BC3-A47F-E4BE13001999}" srcOrd="3" destOrd="0" presId="urn:microsoft.com/office/officeart/2005/8/layout/vProcess5"/>
    <dgm:cxn modelId="{DF617251-D26E-4CC9-B406-4A5305BE8224}" type="presParOf" srcId="{1538E7D1-E925-41A9-B07D-3A4A44351F48}" destId="{1EDE7CF1-A361-4AF6-BEA7-1CFE3A997C6E}" srcOrd="4" destOrd="0" presId="urn:microsoft.com/office/officeart/2005/8/layout/vProcess5"/>
    <dgm:cxn modelId="{3E2D7B75-FDB4-4D49-8EDB-6A398DD9B7D7}" type="presParOf" srcId="{1538E7D1-E925-41A9-B07D-3A4A44351F48}" destId="{B4332334-B9B8-4992-B28C-27291830A797}" srcOrd="5" destOrd="0" presId="urn:microsoft.com/office/officeart/2005/8/layout/vProcess5"/>
    <dgm:cxn modelId="{824A4AA7-C521-4460-9B22-1F83707E611C}" type="presParOf" srcId="{1538E7D1-E925-41A9-B07D-3A4A44351F48}" destId="{BABA8CD4-8C63-4F39-A37D-32256606892A}" srcOrd="6" destOrd="0" presId="urn:microsoft.com/office/officeart/2005/8/layout/vProcess5"/>
    <dgm:cxn modelId="{5D0D4118-E7AA-4497-92EB-31D0ED4ECC1B}" type="presParOf" srcId="{1538E7D1-E925-41A9-B07D-3A4A44351F48}" destId="{41D47CFF-7390-4D7D-BDE9-987262B30EF1}" srcOrd="7" destOrd="0" presId="urn:microsoft.com/office/officeart/2005/8/layout/vProcess5"/>
    <dgm:cxn modelId="{434AC571-B155-4741-A591-28A22D66C3F9}" type="presParOf" srcId="{1538E7D1-E925-41A9-B07D-3A4A44351F48}" destId="{6C5AB28D-184D-4A92-9A26-9A9FCDBDD315}" srcOrd="8" destOrd="0" presId="urn:microsoft.com/office/officeart/2005/8/layout/vProcess5"/>
    <dgm:cxn modelId="{B4B98E88-FF3F-483B-ACF5-83172664A8F2}" type="presParOf" srcId="{1538E7D1-E925-41A9-B07D-3A4A44351F48}" destId="{7DF0B28A-5A7C-4BFA-96FA-7E2EDF837744}" srcOrd="9" destOrd="0" presId="urn:microsoft.com/office/officeart/2005/8/layout/vProcess5"/>
    <dgm:cxn modelId="{1BD4D3A3-778C-4885-BE8A-31CA5E5E7596}" type="presParOf" srcId="{1538E7D1-E925-41A9-B07D-3A4A44351F48}" destId="{274BB732-B394-4C1F-AB3B-CA6284965DB0}" srcOrd="10" destOrd="0" presId="urn:microsoft.com/office/officeart/2005/8/layout/vProcess5"/>
    <dgm:cxn modelId="{19D15A2A-BD99-4309-A50D-68E2CF8931F4}" type="presParOf" srcId="{1538E7D1-E925-41A9-B07D-3A4A44351F48}" destId="{35E3806D-99F9-48B7-8F7E-9B8F5E3C29B3}" srcOrd="11" destOrd="0" presId="urn:microsoft.com/office/officeart/2005/8/layout/vProcess5"/>
    <dgm:cxn modelId="{6E451328-17CE-4120-8CCB-A8FE4DA08475}" type="presParOf" srcId="{1538E7D1-E925-41A9-B07D-3A4A44351F48}" destId="{35B166A4-8847-46EB-8315-868129472640}" srcOrd="12" destOrd="0" presId="urn:microsoft.com/office/officeart/2005/8/layout/vProcess5"/>
    <dgm:cxn modelId="{C3962289-AA30-4DC5-BA60-32F708B45422}" type="presParOf" srcId="{1538E7D1-E925-41A9-B07D-3A4A44351F48}" destId="{CF1D1A8C-4E4F-4C5B-8C2C-752698650FE4}" srcOrd="13" destOrd="0" presId="urn:microsoft.com/office/officeart/2005/8/layout/vProcess5"/>
    <dgm:cxn modelId="{85D8D32A-FD77-4461-86C5-DCBAABD96816}" type="presParOf" srcId="{1538E7D1-E925-41A9-B07D-3A4A44351F48}" destId="{C0FCDC0C-A967-4B39-B1B3-B3B6444E97E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92AEB-72BE-427A-91BB-2EC7B545F92D}" type="datetimeFigureOut">
              <a:rPr lang="de-DE" smtClean="0"/>
              <a:t>15.12.2016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3894C-FFCD-4D74-AD0D-0FD42C7410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88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D7E7-663C-4BFF-86DD-D0C969168FBB}" type="datetimeFigureOut">
              <a:rPr lang="de-DE" smtClean="0"/>
              <a:t>15.12.2016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5DB4-FFD6-4088-AC39-A7FEAF4CD9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27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1875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8636"/>
            <a:ext cx="7498080" cy="1143000"/>
          </a:xfrm>
        </p:spPr>
        <p:txBody>
          <a:bodyPr>
            <a:noAutofit/>
          </a:bodyPr>
          <a:lstStyle>
            <a:lvl1pPr>
              <a:defRPr sz="3600"/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dirty="0" smtClean="0"/>
              <a:t>Textmasterformat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gradFill>
          <a:gsLst>
            <a:gs pos="0">
              <a:schemeClr val="bg2"/>
            </a:gs>
            <a:gs pos="34000">
              <a:schemeClr val="bg2">
                <a:lumMod val="75000"/>
              </a:schemeClr>
            </a:gs>
            <a:gs pos="45000">
              <a:schemeClr val="bg2">
                <a:lumMod val="2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3" y="630932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24B959C7-FCEC-462C-BBD9-0FFFB6482301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1000">
              <a:schemeClr val="bg2">
                <a:lumMod val="75000"/>
              </a:schemeClr>
            </a:gs>
            <a:gs pos="14000">
              <a:schemeClr val="bg2">
                <a:lumMod val="25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ei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 userDrawn="1"/>
        </p:nvSpPr>
        <p:spPr>
          <a:xfrm>
            <a:off x="467543" y="-54"/>
            <a:ext cx="867645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580924" y="64284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Alba Ruiz de </a:t>
            </a:r>
            <a:r>
              <a:rPr lang="de-DE" sz="1000" dirty="0" err="1" smtClean="0"/>
              <a:t>Alegría</a:t>
            </a:r>
            <a:r>
              <a:rPr lang="de-DE" sz="1000" dirty="0" smtClean="0"/>
              <a:t>, Benjamin Herzog, Julius </a:t>
            </a:r>
            <a:r>
              <a:rPr lang="de-DE" sz="1000" dirty="0" err="1" smtClean="0"/>
              <a:t>Weiss</a:t>
            </a:r>
            <a:endParaRPr lang="de-DE" sz="1000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7542" y="6381328"/>
            <a:ext cx="867645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8654546" y="6474644"/>
            <a:ext cx="51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E10DD05-C8D4-46F4-866C-CC0AABDBBF92}" type="slidenum">
              <a:rPr lang="de-DE" sz="1400" smtClean="0"/>
              <a:t>‹Nr.›</a:t>
            </a:fld>
            <a:endParaRPr lang="de-DE" sz="1400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606767" y="6490032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16.12.2016</a:t>
            </a:r>
            <a:endParaRPr lang="de-DE" sz="12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2051720" y="6490032"/>
            <a:ext cx="2521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New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paradigms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recycling</a:t>
            </a:r>
            <a:endParaRPr lang="de-DE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tx1"/>
        </a:buClr>
        <a:buFont typeface="Arial" panose="020B0604020202020204" pitchFamily="34" charset="0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tx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erowasteeurope.eu/2016/03/press-release-eurostat-data-for-2014-confirms-need-for-european-residual-waste-target/" TargetMode="External"/><Relationship Id="rId3" Type="http://schemas.openxmlformats.org/officeDocument/2006/relationships/hyperlink" Target="http://www.urbanara.co.uk/journal/buying-guide/plastic/" TargetMode="External"/><Relationship Id="rId7" Type="http://schemas.openxmlformats.org/officeDocument/2006/relationships/hyperlink" Target="http://www.europarl.europa.eu/RegData/bibliotheque/briefing/2013/130514/LDM_BRI(2013)130514_REV1_EN.pdf" TargetMode="External"/><Relationship Id="rId2" Type="http://schemas.openxmlformats.org/officeDocument/2006/relationships/hyperlink" Target="http://www.plastic-planet.at/die-geschichte-des-kunststoff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ko.de/oekodoc/1112/2011-003-en.pdf" TargetMode="External"/><Relationship Id="rId11" Type="http://schemas.openxmlformats.org/officeDocument/2006/relationships/hyperlink" Target="http://www.eea.europa.eu/about-us/competitions/waste-smart-competition/recycling-rates-in-europe/image_view_fullscreen" TargetMode="External"/><Relationship Id="rId5" Type="http://schemas.openxmlformats.org/officeDocument/2006/relationships/hyperlink" Target="http://www.duh.de/presse/pressemitteilung/?no_cache=1&amp;tx_ttnews%5btt_news%5d=2748&amp;cHash=769b41ab2a3cc6476dadc09ae599826b" TargetMode="External"/><Relationship Id="rId10" Type="http://schemas.openxmlformats.org/officeDocument/2006/relationships/hyperlink" Target="http://www.ecologiaverde.com/el-upcycling-supra-reciclaje/" TargetMode="External"/><Relationship Id="rId4" Type="http://schemas.openxmlformats.org/officeDocument/2006/relationships/hyperlink" Target="http://www.wiwi.uni-muenster.de/vwt/Veranstaltungen/Ausgewaehlte_Kapitel_der_Energiewirtschaft/WS1112/02a_globale-energiemrkte.pdf" TargetMode="External"/><Relationship Id="rId9" Type="http://schemas.openxmlformats.org/officeDocument/2006/relationships/hyperlink" Target="http://www.dforceblog.com/2010/03/11/%C2%BFque-es-downcycling-o-infraciclad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1556792"/>
            <a:ext cx="6400800" cy="2286000"/>
          </a:xfrm>
        </p:spPr>
        <p:txBody>
          <a:bodyPr/>
          <a:lstStyle/>
          <a:p>
            <a:r>
              <a:rPr lang="es-ES" dirty="0" smtClean="0"/>
              <a:t>NEW PARADIGMS IN RECYCLING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2207320"/>
            <a:ext cx="6400800" cy="1509712"/>
          </a:xfrm>
        </p:spPr>
        <p:txBody>
          <a:bodyPr/>
          <a:lstStyle/>
          <a:p>
            <a:r>
              <a:rPr lang="es-ES" dirty="0" err="1" smtClean="0"/>
              <a:t>Comunication</a:t>
            </a:r>
            <a:r>
              <a:rPr lang="es-ES" dirty="0" smtClean="0"/>
              <a:t> </a:t>
            </a:r>
            <a:r>
              <a:rPr lang="es-ES" dirty="0" err="1" smtClean="0"/>
              <a:t>Skills</a:t>
            </a:r>
            <a:endParaRPr lang="es-ES" dirty="0" smtClean="0"/>
          </a:p>
          <a:p>
            <a:r>
              <a:rPr lang="es-ES" dirty="0"/>
              <a:t>16/12/2016</a:t>
            </a: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868144" y="530120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err="1" smtClean="0"/>
              <a:t>Benjamin</a:t>
            </a:r>
            <a:r>
              <a:rPr lang="es-ES" dirty="0" smtClean="0"/>
              <a:t> </a:t>
            </a:r>
            <a:r>
              <a:rPr lang="es-ES" dirty="0" err="1" smtClean="0"/>
              <a:t>Herzog</a:t>
            </a:r>
            <a:endParaRPr lang="es-ES" dirty="0" smtClean="0"/>
          </a:p>
          <a:p>
            <a:pPr algn="r"/>
            <a:r>
              <a:rPr lang="es-ES" dirty="0"/>
              <a:t>Alba Ruiz de Alegría</a:t>
            </a:r>
          </a:p>
          <a:p>
            <a:pPr algn="r"/>
            <a:r>
              <a:rPr lang="es-ES" dirty="0" err="1" smtClean="0"/>
              <a:t>Julius</a:t>
            </a:r>
            <a:r>
              <a:rPr lang="es-ES" dirty="0" smtClean="0"/>
              <a:t> </a:t>
            </a:r>
            <a:r>
              <a:rPr lang="es-ES" dirty="0" err="1" smtClean="0"/>
              <a:t>Weiss</a:t>
            </a:r>
            <a:r>
              <a:rPr 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61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2401" y="252654"/>
            <a:ext cx="7498080" cy="592052"/>
          </a:xfrm>
        </p:spPr>
        <p:txBody>
          <a:bodyPr/>
          <a:lstStyle/>
          <a:p>
            <a:r>
              <a:rPr lang="de-DE" dirty="0" err="1" smtClean="0"/>
              <a:t>Comparison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803188"/>
              </p:ext>
            </p:extLst>
          </p:nvPr>
        </p:nvGraphicFramePr>
        <p:xfrm>
          <a:off x="1043607" y="865801"/>
          <a:ext cx="7499349" cy="544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1164635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 smtClean="0"/>
                        <a:t>Conservative</a:t>
                      </a:r>
                      <a:r>
                        <a:rPr lang="de-DE" sz="3200" dirty="0" smtClean="0"/>
                        <a:t> </a:t>
                      </a:r>
                      <a:r>
                        <a:rPr lang="de-DE" sz="3200" dirty="0" err="1" smtClean="0"/>
                        <a:t>plastic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 err="1" smtClean="0"/>
                        <a:t>Bioplastic</a:t>
                      </a:r>
                      <a:endParaRPr lang="de-DE" sz="3200" dirty="0"/>
                    </a:p>
                  </a:txBody>
                  <a:tcPr anchor="ctr"/>
                </a:tc>
              </a:tr>
              <a:tr h="2235632">
                <a:tc>
                  <a:txBody>
                    <a:bodyPr/>
                    <a:lstStyle/>
                    <a:p>
                      <a:r>
                        <a:rPr lang="de-DE" sz="3200" dirty="0" err="1" smtClean="0"/>
                        <a:t>Production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</a:tr>
              <a:tr h="2043252">
                <a:tc>
                  <a:txBody>
                    <a:bodyPr/>
                    <a:lstStyle/>
                    <a:p>
                      <a:r>
                        <a:rPr lang="de-DE" sz="3200" dirty="0" smtClean="0"/>
                        <a:t>Recycling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2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2" r="24392"/>
          <a:stretch/>
        </p:blipFill>
        <p:spPr>
          <a:xfrm>
            <a:off x="6206925" y="2051534"/>
            <a:ext cx="2144591" cy="2198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148869" y="2006430"/>
            <a:ext cx="193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bg1"/>
                </a:solidFill>
              </a:rPr>
              <a:t>©parmaquotidiano.info</a:t>
            </a:r>
            <a:endParaRPr lang="de-DE" sz="1400" i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8"/>
          <a:stretch/>
        </p:blipFill>
        <p:spPr>
          <a:xfrm>
            <a:off x="3624523" y="2051534"/>
            <a:ext cx="2298999" cy="219897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556135" y="2033897"/>
            <a:ext cx="2314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bg1"/>
                </a:solidFill>
              </a:rPr>
              <a:t>©ridley-thomas.lacounty.gov</a:t>
            </a:r>
            <a:endParaRPr lang="de-DE" sz="1400" i="1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0"/>
          <a:stretch/>
        </p:blipFill>
        <p:spPr>
          <a:xfrm>
            <a:off x="3624523" y="4319586"/>
            <a:ext cx="2315629" cy="193680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73995" y="5983940"/>
            <a:ext cx="1496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bg1"/>
                </a:solidFill>
              </a:rPr>
              <a:t>©baushop24.com</a:t>
            </a:r>
            <a:endParaRPr lang="de-DE" sz="1400" i="1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/>
          <a:stretch/>
        </p:blipFill>
        <p:spPr>
          <a:xfrm>
            <a:off x="6150801" y="4295612"/>
            <a:ext cx="2219016" cy="19588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148869" y="600154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>
                <a:solidFill>
                  <a:schemeClr val="bg1"/>
                </a:solidFill>
              </a:rPr>
              <a:t>©landkreis-wug.de</a:t>
            </a:r>
            <a:endParaRPr lang="de-DE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Bioplastic</a:t>
            </a:r>
            <a:r>
              <a:rPr lang="de-DE" sz="2800" dirty="0" smtClean="0"/>
              <a:t> </a:t>
            </a:r>
            <a:r>
              <a:rPr lang="de-DE" sz="2800" dirty="0" err="1" smtClean="0"/>
              <a:t>only</a:t>
            </a:r>
            <a:r>
              <a:rPr lang="de-DE" sz="2800" dirty="0" smtClean="0"/>
              <a:t> </a:t>
            </a:r>
            <a:r>
              <a:rPr lang="de-DE" sz="2800" dirty="0" err="1" smtClean="0"/>
              <a:t>decays</a:t>
            </a:r>
            <a:r>
              <a:rPr lang="de-DE" sz="2800" dirty="0" smtClean="0"/>
              <a:t> </a:t>
            </a:r>
            <a:r>
              <a:rPr lang="de-DE" sz="2800" dirty="0" err="1" smtClean="0"/>
              <a:t>under</a:t>
            </a:r>
            <a:r>
              <a:rPr lang="de-DE" sz="2800" dirty="0" smtClean="0"/>
              <a:t> </a:t>
            </a:r>
            <a:r>
              <a:rPr lang="de-DE" sz="2800" dirty="0" err="1" smtClean="0"/>
              <a:t>certain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conditions</a:t>
            </a:r>
            <a:r>
              <a:rPr lang="de-DE" sz="2800" dirty="0" smtClean="0"/>
              <a:t> (</a:t>
            </a:r>
            <a:r>
              <a:rPr lang="de-DE" sz="2800" dirty="0" err="1" smtClean="0"/>
              <a:t>composting</a:t>
            </a:r>
            <a:r>
              <a:rPr lang="de-DE" sz="2800" dirty="0" smtClean="0"/>
              <a:t> plant: ~60°C, </a:t>
            </a:r>
            <a:r>
              <a:rPr lang="de-DE" sz="2800" dirty="0" err="1" smtClean="0"/>
              <a:t>humidity</a:t>
            </a:r>
            <a:r>
              <a:rPr lang="de-DE" sz="2800" dirty="0" smtClean="0"/>
              <a:t>, </a:t>
            </a:r>
            <a:r>
              <a:rPr lang="de-DE" sz="2800" dirty="0" err="1" smtClean="0"/>
              <a:t>air</a:t>
            </a:r>
            <a:r>
              <a:rPr lang="de-DE" sz="2800" dirty="0" smtClean="0"/>
              <a:t>)</a:t>
            </a:r>
            <a:endParaRPr lang="de-DE" sz="24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r="23588"/>
          <a:stretch/>
        </p:blipFill>
        <p:spPr>
          <a:xfrm>
            <a:off x="4355976" y="2708919"/>
            <a:ext cx="4573768" cy="33519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2521427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/>
          </a:p>
          <a:p>
            <a:r>
              <a:rPr lang="de-DE" sz="2800" b="1" dirty="0"/>
              <a:t>BUT: </a:t>
            </a:r>
            <a:endParaRPr lang="de-DE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 smtClean="0"/>
              <a:t>Often</a:t>
            </a:r>
            <a:r>
              <a:rPr lang="de-DE" sz="2400" dirty="0" smtClean="0"/>
              <a:t> </a:t>
            </a:r>
            <a:r>
              <a:rPr lang="de-DE" sz="2400" dirty="0" err="1"/>
              <a:t>retention</a:t>
            </a:r>
            <a:r>
              <a:rPr lang="de-DE" sz="2400" dirty="0"/>
              <a:t> time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too</a:t>
            </a:r>
            <a:r>
              <a:rPr lang="de-DE" sz="2400" dirty="0"/>
              <a:t> </a:t>
            </a:r>
            <a:r>
              <a:rPr lang="de-DE" sz="2400" dirty="0" err="1" smtClean="0"/>
              <a:t>short</a:t>
            </a: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Separation </a:t>
            </a:r>
            <a:r>
              <a:rPr lang="de-DE" sz="2400" dirty="0" err="1"/>
              <a:t>problem</a:t>
            </a:r>
            <a:r>
              <a:rPr lang="de-DE" sz="2400" dirty="0"/>
              <a:t> </a:t>
            </a:r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r>
              <a:rPr lang="de-DE" sz="2400" dirty="0" smtClean="0">
                <a:sym typeface="Wingdings" panose="05000000000000000000" pitchFamily="2" charset="2"/>
              </a:rPr>
              <a:t></a:t>
            </a:r>
            <a:r>
              <a:rPr lang="de-DE" sz="2400" dirty="0" err="1" smtClean="0"/>
              <a:t>Treated</a:t>
            </a:r>
            <a:r>
              <a:rPr lang="de-DE" sz="2400" dirty="0" smtClean="0"/>
              <a:t> like normal </a:t>
            </a:r>
            <a:r>
              <a:rPr lang="de-DE" sz="2400" dirty="0" err="1" smtClean="0"/>
              <a:t>plastic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03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</a:t>
            </a:r>
            <a:r>
              <a:rPr lang="de-DE" dirty="0" err="1" smtClean="0"/>
              <a:t>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Corn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PLA </a:t>
            </a:r>
            <a:r>
              <a:rPr lang="de-DE" dirty="0" err="1" smtClean="0"/>
              <a:t>is</a:t>
            </a:r>
            <a:r>
              <a:rPr lang="de-DE" dirty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 </a:t>
            </a:r>
            <a:r>
              <a:rPr lang="de-DE" dirty="0" err="1" smtClean="0"/>
              <a:t>genetically</a:t>
            </a:r>
            <a:r>
              <a:rPr lang="de-DE" dirty="0" smtClean="0"/>
              <a:t> </a:t>
            </a:r>
            <a:r>
              <a:rPr lang="de-DE" dirty="0" err="1" smtClean="0"/>
              <a:t>manipulated</a:t>
            </a:r>
            <a:r>
              <a:rPr lang="de-DE" dirty="0" smtClean="0"/>
              <a:t>; USA </a:t>
            </a:r>
            <a:r>
              <a:rPr lang="de-DE" dirty="0" smtClean="0">
                <a:sym typeface="Wingdings" panose="05000000000000000000" pitchFamily="2" charset="2"/>
              </a:rPr>
              <a:t> Europe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pPr marL="82296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02317"/>
            <a:ext cx="3168352" cy="31683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28" y="3556983"/>
            <a:ext cx="3240360" cy="2392297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3776531" y="4293095"/>
            <a:ext cx="18054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Multiplizieren 10"/>
          <p:cNvSpPr/>
          <p:nvPr/>
        </p:nvSpPr>
        <p:spPr>
          <a:xfrm>
            <a:off x="3477740" y="3503489"/>
            <a:ext cx="2134914" cy="2299293"/>
          </a:xfrm>
          <a:prstGeom prst="mathMultiply">
            <a:avLst>
              <a:gd name="adj1" fmla="val 81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827584" y="5728341"/>
            <a:ext cx="98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©ikea.com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25701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Eco-design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36443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29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Eco-design</a:t>
            </a:r>
            <a:endParaRPr lang="de-DE" dirty="0"/>
          </a:p>
        </p:txBody>
      </p:sp>
      <p:pic>
        <p:nvPicPr>
          <p:cNvPr id="1026" name="Picture 2" descr="D:\Desktop\tomatofisch\ImageResize.ash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8575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tomatofisch\zody-overview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59" y="764704"/>
            <a:ext cx="3342406" cy="512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189140" y="5396508"/>
            <a:ext cx="128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©trentini.lv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2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1859"/>
            <a:ext cx="3661720" cy="32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Spotlight </a:t>
            </a:r>
            <a:r>
              <a:rPr lang="de-DE" dirty="0" err="1" smtClean="0"/>
              <a:t>problem</a:t>
            </a:r>
            <a:r>
              <a:rPr lang="de-DE" dirty="0" smtClean="0"/>
              <a:t>: rare </a:t>
            </a:r>
            <a:r>
              <a:rPr lang="de-DE" dirty="0" err="1" smtClean="0"/>
              <a:t>earth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83755" y="1124744"/>
            <a:ext cx="6017872" cy="5051648"/>
          </a:xfrm>
        </p:spPr>
        <p:txBody>
          <a:bodyPr/>
          <a:lstStyle/>
          <a:p>
            <a:pPr lvl="0"/>
            <a:r>
              <a:rPr lang="en-US" dirty="0" smtClean="0"/>
              <a:t>Demand </a:t>
            </a:r>
            <a:r>
              <a:rPr lang="en-US" dirty="0"/>
              <a:t>growth </a:t>
            </a:r>
            <a:r>
              <a:rPr lang="de-DE" dirty="0" smtClean="0"/>
              <a:t>20-50% </a:t>
            </a:r>
            <a:r>
              <a:rPr lang="de-DE" dirty="0" err="1" smtClean="0"/>
              <a:t>until</a:t>
            </a:r>
            <a:r>
              <a:rPr lang="de-DE" dirty="0" smtClean="0"/>
              <a:t> 2020</a:t>
            </a:r>
          </a:p>
          <a:p>
            <a:pPr lvl="0"/>
            <a:r>
              <a:rPr lang="en-US" dirty="0"/>
              <a:t>Europe has no own source</a:t>
            </a:r>
          </a:p>
          <a:p>
            <a:r>
              <a:rPr lang="en-US" dirty="0" smtClean="0"/>
              <a:t>less </a:t>
            </a:r>
            <a:r>
              <a:rPr lang="en-US" dirty="0"/>
              <a:t>than 1% of REEs currently enter the recycling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Lack </a:t>
            </a:r>
            <a:r>
              <a:rPr lang="en-US" dirty="0"/>
              <a:t>of suitable recycling </a:t>
            </a:r>
            <a:r>
              <a:rPr lang="en-US" dirty="0" smtClean="0"/>
              <a:t>technologies/ infrastructures 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947841" y="6300472"/>
            <a:ext cx="2227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©richminerals-af.com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1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endParaRPr lang="de-DE" smtClean="0"/>
          </a:p>
          <a:p>
            <a:endParaRPr lang="de-DE" smtClean="0"/>
          </a:p>
          <a:p>
            <a:pPr marL="82296" indent="0">
              <a:buFont typeface="Wingdings 2"/>
              <a:buNone/>
            </a:pP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652768" y="242088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 err="1" smtClean="0"/>
              <a:t>Thank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you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for</a:t>
            </a:r>
            <a:r>
              <a:rPr lang="de-DE" sz="5400" b="1" dirty="0" smtClean="0"/>
              <a:t> </a:t>
            </a:r>
            <a:r>
              <a:rPr lang="de-DE" sz="5400" b="1" dirty="0" err="1" smtClean="0"/>
              <a:t>your</a:t>
            </a:r>
            <a:r>
              <a:rPr lang="de-DE" sz="5400" b="1" dirty="0" smtClean="0"/>
              <a:t> Attention!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22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400600"/>
          </a:xfrm>
        </p:spPr>
        <p:txBody>
          <a:bodyPr>
            <a:normAutofit lnSpcReduction="10000"/>
          </a:bodyPr>
          <a:lstStyle/>
          <a:p>
            <a:r>
              <a:rPr lang="en-US" sz="1500" u="sng" dirty="0">
                <a:hlinkClick r:id="rId2"/>
              </a:rPr>
              <a:t>http://www.plastic-planet.at/die-geschichte-des-kunststoffs</a:t>
            </a:r>
            <a:r>
              <a:rPr lang="en-US" sz="1500" u="sng" dirty="0" smtClean="0">
                <a:hlinkClick r:id="rId2"/>
              </a:rPr>
              <a:t>/</a:t>
            </a:r>
            <a:r>
              <a:rPr lang="en-US" sz="1500" dirty="0" smtClean="0"/>
              <a:t> (13.12.2016)</a:t>
            </a:r>
            <a:endParaRPr lang="de-DE" sz="1500" dirty="0"/>
          </a:p>
          <a:p>
            <a:r>
              <a:rPr lang="en-US" sz="1500" u="sng" dirty="0">
                <a:hlinkClick r:id="rId3"/>
              </a:rPr>
              <a:t>http://www.urbanara.co.uk/journal/buying-guide/plastic</a:t>
            </a:r>
            <a:r>
              <a:rPr lang="en-US" sz="1500" u="sng" dirty="0" smtClean="0">
                <a:hlinkClick r:id="rId3"/>
              </a:rPr>
              <a:t>/</a:t>
            </a:r>
            <a:r>
              <a:rPr lang="en-US" sz="1500" dirty="0" smtClean="0"/>
              <a:t> (</a:t>
            </a:r>
            <a:r>
              <a:rPr lang="en-US" sz="1500" dirty="0"/>
              <a:t>13.12.2016</a:t>
            </a:r>
            <a:r>
              <a:rPr lang="en-US" sz="1500" dirty="0" smtClean="0"/>
              <a:t>)</a:t>
            </a:r>
            <a:endParaRPr lang="de-DE" sz="1500" dirty="0"/>
          </a:p>
          <a:p>
            <a:r>
              <a:rPr lang="en-US" sz="1500" dirty="0">
                <a:hlinkClick r:id="rId4"/>
              </a:rPr>
              <a:t>http://</a:t>
            </a:r>
            <a:r>
              <a:rPr lang="en-US" sz="1500" dirty="0" smtClean="0">
                <a:hlinkClick r:id="rId4"/>
              </a:rPr>
              <a:t>www.wiwi.uni-muenster.de/vwt/Veranstaltungen/Ausgewaehlte_Kapitel_der_Energiewirtschaft/WS1112/02a_globale-energiemrkte.pdf</a:t>
            </a:r>
            <a:r>
              <a:rPr lang="en-US" sz="1500" dirty="0" smtClean="0"/>
              <a:t> </a:t>
            </a:r>
            <a:r>
              <a:rPr lang="en-US" sz="1500" dirty="0"/>
              <a:t>(13.12.2016</a:t>
            </a:r>
            <a:r>
              <a:rPr lang="en-US" sz="1500" dirty="0" smtClean="0"/>
              <a:t>)</a:t>
            </a:r>
            <a:endParaRPr lang="de-DE" sz="1500" dirty="0"/>
          </a:p>
          <a:p>
            <a:r>
              <a:rPr lang="en-US" sz="1500" u="sng" dirty="0">
                <a:hlinkClick r:id="rId5"/>
              </a:rPr>
              <a:t>http://www.duh.de/presse/pressemitteilung/?</a:t>
            </a:r>
            <a:r>
              <a:rPr lang="en-US" sz="1500" dirty="0" smtClean="0">
                <a:hlinkClick r:id="rId5"/>
              </a:rPr>
              <a:t>no_cache=1&amp;tx_ttnews%5Btt_news%5D=2748&amp;cHash=769b41ab2a3cc6476dadc09ae599826b</a:t>
            </a:r>
            <a:r>
              <a:rPr lang="en-US" sz="1500" dirty="0"/>
              <a:t> </a:t>
            </a:r>
            <a:r>
              <a:rPr lang="en-US" sz="1500" dirty="0" smtClean="0"/>
              <a:t>(13.12.2016)</a:t>
            </a:r>
          </a:p>
          <a:p>
            <a:r>
              <a:rPr lang="en-US" sz="1600" u="sng" dirty="0">
                <a:hlinkClick r:id="rId6"/>
              </a:rPr>
              <a:t>https://www.oeko.de/oekodoc/1112/2011-003-en.pdf</a:t>
            </a:r>
            <a:r>
              <a:rPr lang="en-US" sz="1600" dirty="0"/>
              <a:t> </a:t>
            </a:r>
            <a:r>
              <a:rPr lang="en-US" sz="1500" dirty="0"/>
              <a:t>(14.12.2016</a:t>
            </a:r>
            <a:r>
              <a:rPr lang="en-US" sz="1600" dirty="0" smtClean="0"/>
              <a:t>)</a:t>
            </a:r>
            <a:endParaRPr lang="de-DE" sz="1600" dirty="0"/>
          </a:p>
          <a:p>
            <a:r>
              <a:rPr lang="en-US" sz="1600" u="sng" dirty="0">
                <a:hlinkClick r:id="rId7"/>
              </a:rPr>
              <a:t>http://www.europarl.europa.eu/RegData/bibliotheque/briefing/2013/130514/LDM_BRI(2013)130514_REV1_EN.pdf</a:t>
            </a:r>
            <a:r>
              <a:rPr lang="en-US" sz="1600" dirty="0"/>
              <a:t> </a:t>
            </a:r>
            <a:r>
              <a:rPr lang="en-US" sz="1500" dirty="0" smtClean="0"/>
              <a:t>(14.12.2016</a:t>
            </a:r>
            <a:r>
              <a:rPr lang="en-US" sz="1500" dirty="0"/>
              <a:t>)</a:t>
            </a:r>
            <a:endParaRPr lang="de-DE" sz="1500" dirty="0"/>
          </a:p>
          <a:p>
            <a:r>
              <a:rPr lang="en-US" sz="1600" dirty="0" err="1"/>
              <a:t>Universität</a:t>
            </a:r>
            <a:r>
              <a:rPr lang="en-US" sz="1600" dirty="0"/>
              <a:t> Stuttgart, lectures ISWA, Resource management, </a:t>
            </a:r>
            <a:r>
              <a:rPr lang="en-US" sz="1500" dirty="0"/>
              <a:t>2015</a:t>
            </a:r>
            <a:endParaRPr lang="de-DE" sz="1500" dirty="0"/>
          </a:p>
          <a:p>
            <a:r>
              <a:rPr lang="en-US" sz="1600" dirty="0" err="1"/>
              <a:t>Universität</a:t>
            </a:r>
            <a:r>
              <a:rPr lang="en-US" sz="1600" dirty="0"/>
              <a:t> Stuttgart, lectures ISWA, Waste treatment</a:t>
            </a:r>
            <a:r>
              <a:rPr lang="en-US" sz="1500" dirty="0"/>
              <a:t>, </a:t>
            </a:r>
            <a:r>
              <a:rPr lang="en-US" sz="1500" dirty="0" smtClean="0"/>
              <a:t>2015</a:t>
            </a:r>
          </a:p>
          <a:p>
            <a:r>
              <a:rPr lang="en-GB" sz="1600" dirty="0"/>
              <a:t> </a:t>
            </a:r>
            <a:r>
              <a:rPr lang="en-GB" sz="1600" dirty="0">
                <a:hlinkClick r:id="rId8"/>
              </a:rPr>
              <a:t>https://www.zerowasteeurope.eu/2016/03/press-release-eurostat-data-for-2014-confirms-need-for-european-residual-waste-target/</a:t>
            </a:r>
            <a:r>
              <a:rPr lang="en-GB" sz="1600" dirty="0"/>
              <a:t> </a:t>
            </a:r>
            <a:r>
              <a:rPr lang="de-DE" sz="1600" dirty="0" smtClean="0"/>
              <a:t>(12.12.2016)</a:t>
            </a:r>
          </a:p>
          <a:p>
            <a:r>
              <a:rPr lang="en-GB" sz="1600" dirty="0"/>
              <a:t> </a:t>
            </a:r>
            <a:r>
              <a:rPr lang="en-GB" sz="1600" dirty="0">
                <a:hlinkClick r:id="rId9"/>
              </a:rPr>
              <a:t>http://www.dforceblog.com/2010/03/11/%C2%BFque-es-downcycling-o-infraciclado/</a:t>
            </a:r>
            <a:r>
              <a:rPr lang="en-GB" sz="1600" dirty="0"/>
              <a:t> </a:t>
            </a:r>
            <a:r>
              <a:rPr lang="de-DE" sz="1600" dirty="0" smtClean="0"/>
              <a:t>(13.12.2016)</a:t>
            </a:r>
          </a:p>
          <a:p>
            <a:r>
              <a:rPr lang="en-GB" sz="1600" dirty="0"/>
              <a:t> </a:t>
            </a:r>
            <a:r>
              <a:rPr lang="en-GB" sz="1600" dirty="0">
                <a:hlinkClick r:id="rId10"/>
              </a:rPr>
              <a:t>http://www.ecologiaverde.com/el-upcycling-supra-reciclaje/</a:t>
            </a:r>
            <a:r>
              <a:rPr lang="en-GB" sz="1600" dirty="0"/>
              <a:t> </a:t>
            </a:r>
            <a:r>
              <a:rPr lang="de-DE" sz="1600" dirty="0" smtClean="0"/>
              <a:t>(13.12.2016)</a:t>
            </a:r>
          </a:p>
          <a:p>
            <a:r>
              <a:rPr lang="en-US" sz="1600" dirty="0"/>
              <a:t> </a:t>
            </a:r>
            <a:r>
              <a:rPr lang="en-US" sz="1600" dirty="0">
                <a:hlinkClick r:id="rId11"/>
              </a:rPr>
              <a:t>http://</a:t>
            </a:r>
            <a:r>
              <a:rPr lang="en-US" sz="1600">
                <a:hlinkClick r:id="rId11"/>
              </a:rPr>
              <a:t>www.eea.europa.eu/about-us/competitions/waste-smart-competition/recycling-rates-in-europe/image_view_fullscreen</a:t>
            </a:r>
            <a:r>
              <a:rPr lang="en-US" sz="1600"/>
              <a:t> </a:t>
            </a:r>
            <a:r>
              <a:rPr lang="en-US" sz="1600" smtClean="0"/>
              <a:t>(13.12.2016)</a:t>
            </a:r>
            <a:endParaRPr lang="en-US" sz="1600" dirty="0"/>
          </a:p>
          <a:p>
            <a:endParaRPr lang="de-DE" sz="1600" dirty="0" smtClean="0"/>
          </a:p>
          <a:p>
            <a:endParaRPr lang="en-US" sz="1500" dirty="0" smtClean="0"/>
          </a:p>
          <a:p>
            <a:endParaRPr lang="de-DE" sz="1500" dirty="0"/>
          </a:p>
          <a:p>
            <a:endParaRPr lang="de-DE" sz="15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Index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Introducction</a:t>
            </a:r>
            <a:endParaRPr lang="es-ES" dirty="0" smtClean="0"/>
          </a:p>
          <a:p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art</a:t>
            </a:r>
          </a:p>
          <a:p>
            <a:r>
              <a:rPr lang="es-ES" dirty="0" err="1" smtClean="0"/>
              <a:t>Plastic</a:t>
            </a:r>
            <a:endParaRPr lang="es-ES" dirty="0" smtClean="0"/>
          </a:p>
          <a:p>
            <a:r>
              <a:rPr lang="es-ES" dirty="0" err="1" smtClean="0"/>
              <a:t>Bioplastic</a:t>
            </a:r>
            <a:endParaRPr lang="es-ES" dirty="0" smtClean="0"/>
          </a:p>
          <a:p>
            <a:r>
              <a:rPr lang="es-ES" dirty="0" smtClean="0"/>
              <a:t>Eco-</a:t>
            </a:r>
            <a:r>
              <a:rPr lang="es-ES" dirty="0" err="1" smtClean="0"/>
              <a:t>design</a:t>
            </a:r>
            <a:endParaRPr lang="es-ES" dirty="0" smtClean="0"/>
          </a:p>
          <a:p>
            <a:r>
              <a:rPr lang="es-ES" dirty="0" err="1"/>
              <a:t>Spotlight</a:t>
            </a:r>
            <a:r>
              <a:rPr lang="es-ES" dirty="0"/>
              <a:t> </a:t>
            </a:r>
            <a:r>
              <a:rPr lang="es-ES" dirty="0" err="1"/>
              <a:t>problem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2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755576" y="1484784"/>
            <a:ext cx="7776864" cy="4032448"/>
            <a:chOff x="611560" y="1700808"/>
            <a:chExt cx="7776864" cy="4032448"/>
          </a:xfrm>
        </p:grpSpPr>
        <p:sp>
          <p:nvSpPr>
            <p:cNvPr id="5" name="4 CuadroTexto"/>
            <p:cNvSpPr txBox="1"/>
            <p:nvPr/>
          </p:nvSpPr>
          <p:spPr>
            <a:xfrm>
              <a:off x="2555776" y="1700808"/>
              <a:ext cx="4032448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PRIMARY RESOURCES</a:t>
              </a:r>
              <a:endParaRPr lang="es-ES" sz="2000" dirty="0"/>
            </a:p>
          </p:txBody>
        </p:sp>
        <p:cxnSp>
          <p:nvCxnSpPr>
            <p:cNvPr id="6" name="5 Conector recto"/>
            <p:cNvCxnSpPr>
              <a:stCxn id="5" idx="2"/>
            </p:cNvCxnSpPr>
            <p:nvPr/>
          </p:nvCxnSpPr>
          <p:spPr>
            <a:xfrm>
              <a:off x="4572000" y="2100918"/>
              <a:ext cx="0" cy="3199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 flipH="1">
              <a:off x="2051720" y="2420888"/>
              <a:ext cx="48965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>
              <a:off x="2051720" y="2420888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 de flecha"/>
            <p:cNvCxnSpPr/>
            <p:nvPr/>
          </p:nvCxnSpPr>
          <p:spPr>
            <a:xfrm>
              <a:off x="6948264" y="2420888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CuadroTexto"/>
            <p:cNvSpPr txBox="1"/>
            <p:nvPr/>
          </p:nvSpPr>
          <p:spPr>
            <a:xfrm>
              <a:off x="611560" y="2884874"/>
              <a:ext cx="288032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Non-</a:t>
              </a:r>
              <a:r>
                <a:rPr lang="es-ES" sz="2000" dirty="0" err="1" smtClean="0"/>
                <a:t>renewable</a:t>
              </a:r>
              <a:endParaRPr lang="es-ES" sz="20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508104" y="2884874"/>
              <a:ext cx="2880320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Renewable</a:t>
              </a:r>
              <a:endParaRPr lang="es-ES" sz="20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012160" y="3429000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s-ES" dirty="0" err="1" smtClean="0"/>
                <a:t>Oxygen</a:t>
              </a:r>
              <a:endParaRPr lang="es-E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dirty="0" err="1" smtClean="0"/>
                <a:t>Water</a:t>
              </a:r>
              <a:endParaRPr lang="es-E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dirty="0" err="1" smtClean="0"/>
                <a:t>Sun</a:t>
              </a:r>
              <a:endParaRPr lang="es-E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dirty="0" smtClean="0"/>
                <a:t>…</a:t>
              </a:r>
              <a:endParaRPr lang="es-ES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71600" y="3429000"/>
              <a:ext cx="1944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s-ES" dirty="0" err="1" smtClean="0"/>
                <a:t>Metals</a:t>
              </a:r>
              <a:endParaRPr lang="es-E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dirty="0" err="1" smtClean="0"/>
                <a:t>Petroleum</a:t>
              </a:r>
              <a:endParaRPr lang="es-ES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dirty="0" smtClean="0"/>
                <a:t>Coal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" dirty="0" smtClean="0"/>
                <a:t>…</a:t>
              </a:r>
              <a:endParaRPr lang="es-ES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827584" y="5271591"/>
              <a:ext cx="29498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b="1" dirty="0" smtClean="0">
                  <a:solidFill>
                    <a:srgbClr val="FF0000"/>
                  </a:solidFill>
                </a:rPr>
                <a:t>LIMITED!! </a:t>
              </a:r>
              <a:r>
                <a:rPr lang="es-ES" sz="2400" b="1" dirty="0" smtClean="0">
                  <a:sym typeface="Wingdings" pitchFamily="2" charset="2"/>
                </a:rPr>
                <a:t> </a:t>
              </a:r>
              <a:r>
                <a:rPr lang="es-ES" sz="2400" b="1" dirty="0" err="1" smtClean="0">
                  <a:sym typeface="Wingdings" pitchFamily="2" charset="2"/>
                </a:rPr>
                <a:t>Solution</a:t>
              </a:r>
              <a:endParaRPr lang="es-ES" b="1" dirty="0"/>
            </a:p>
          </p:txBody>
        </p:sp>
        <p:cxnSp>
          <p:nvCxnSpPr>
            <p:cNvPr id="15" name="14 Conector recto de flecha"/>
            <p:cNvCxnSpPr/>
            <p:nvPr/>
          </p:nvCxnSpPr>
          <p:spPr>
            <a:xfrm flipV="1">
              <a:off x="3777430" y="3543399"/>
              <a:ext cx="1586658" cy="1959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3777430" y="5504495"/>
              <a:ext cx="10105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H="1">
              <a:off x="683568" y="4653136"/>
              <a:ext cx="25922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Flecha abajo"/>
            <p:cNvSpPr/>
            <p:nvPr/>
          </p:nvSpPr>
          <p:spPr>
            <a:xfrm>
              <a:off x="1331640" y="4653136"/>
              <a:ext cx="432048" cy="61845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856963" y="5301208"/>
              <a:ext cx="1227205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Recycle</a:t>
              </a:r>
              <a:endParaRPr lang="es-ES" sz="2000" dirty="0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/>
          <a:stretch/>
        </p:blipFill>
        <p:spPr bwMode="auto">
          <a:xfrm>
            <a:off x="6475177" y="4869160"/>
            <a:ext cx="2103339" cy="10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72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/>
          <a:stretch/>
        </p:blipFill>
        <p:spPr bwMode="auto">
          <a:xfrm>
            <a:off x="731405" y="1413931"/>
            <a:ext cx="4056619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88024" y="1413931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useless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n-GB" dirty="0"/>
              <a:t>materials or products of </a:t>
            </a:r>
            <a:r>
              <a:rPr lang="en-GB" dirty="0" smtClean="0"/>
              <a:t>LOWER QUALITY and REDUCED FUNCTIONALITY</a:t>
            </a:r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materials or products of LOWER QUALITY and REDUCED FUNCTIONALITY</a:t>
            </a:r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…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useless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endParaRPr lang="es-ES" dirty="0" smtClean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6804248" y="1773971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6804248" y="2854091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6804248" y="4006219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6804248" y="4798307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435608" y="28636"/>
            <a:ext cx="7498080" cy="1143000"/>
          </a:xfrm>
        </p:spPr>
        <p:txBody>
          <a:bodyPr/>
          <a:lstStyle/>
          <a:p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23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35608" y="28636"/>
            <a:ext cx="7498080" cy="1143000"/>
          </a:xfrm>
        </p:spPr>
        <p:txBody>
          <a:bodyPr/>
          <a:lstStyle/>
          <a:p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art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547664" y="2018756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useless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n-GB" dirty="0"/>
              <a:t>materials or products of </a:t>
            </a:r>
            <a:r>
              <a:rPr lang="en-GB" dirty="0" smtClean="0"/>
              <a:t> EQUAL or GREATER VALUE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563888" y="2375895"/>
            <a:ext cx="0" cy="504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770544" y="1370684"/>
            <a:ext cx="163294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 smtClean="0"/>
              <a:t>UPCYCLING</a:t>
            </a:r>
            <a:endParaRPr lang="es-E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06" y="1805853"/>
            <a:ext cx="2017480" cy="16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94213"/>
            <a:ext cx="2393499" cy="182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58" y="3861048"/>
            <a:ext cx="3292028" cy="225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8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8410" t="29100" r="29257" b="19216"/>
          <a:stretch/>
        </p:blipFill>
        <p:spPr bwMode="auto">
          <a:xfrm>
            <a:off x="1115616" y="1406769"/>
            <a:ext cx="7128792" cy="4830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096501" y="873096"/>
            <a:ext cx="3167021" cy="461665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r>
              <a:rPr lang="en-GB" sz="2400" b="1" dirty="0" err="1" smtClean="0"/>
              <a:t>Recicling</a:t>
            </a:r>
            <a:r>
              <a:rPr lang="en-GB" sz="2400" b="1" dirty="0" smtClean="0"/>
              <a:t> rate in Europe</a:t>
            </a:r>
            <a:endParaRPr lang="es-ES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435608" y="28636"/>
            <a:ext cx="7498080" cy="1143000"/>
          </a:xfrm>
        </p:spPr>
        <p:txBody>
          <a:bodyPr/>
          <a:lstStyle/>
          <a:p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099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87" t="11875" r="40075" b="12191"/>
          <a:stretch/>
        </p:blipFill>
        <p:spPr bwMode="auto">
          <a:xfrm>
            <a:off x="1259632" y="1484784"/>
            <a:ext cx="6696744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35608" y="28636"/>
            <a:ext cx="7498080" cy="1143000"/>
          </a:xfrm>
        </p:spPr>
        <p:txBody>
          <a:bodyPr/>
          <a:lstStyle/>
          <a:p>
            <a:r>
              <a:rPr lang="es-ES" dirty="0" err="1" smtClean="0"/>
              <a:t>State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art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59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Plastic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09812" y="570566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5608" y="1265253"/>
            <a:ext cx="7498080" cy="4800600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Useful</a:t>
            </a:r>
            <a:r>
              <a:rPr lang="de-DE" sz="2800" dirty="0" smtClean="0"/>
              <a:t> </a:t>
            </a:r>
            <a:r>
              <a:rPr lang="de-DE" sz="2800" dirty="0" err="1" smtClean="0"/>
              <a:t>properties</a:t>
            </a:r>
            <a:endParaRPr lang="de-DE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smtClean="0"/>
              <a:t>Flexible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smtClean="0"/>
              <a:t>Low </a:t>
            </a:r>
            <a:r>
              <a:rPr lang="de-DE" sz="2400" dirty="0" err="1" smtClean="0"/>
              <a:t>weight</a:t>
            </a:r>
            <a:endParaRPr lang="de-D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smtClean="0"/>
              <a:t>Resistance </a:t>
            </a:r>
            <a:r>
              <a:rPr lang="de-DE" sz="2400" dirty="0" err="1" smtClean="0"/>
              <a:t>against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electricity</a:t>
            </a:r>
            <a:endParaRPr lang="de-DE" sz="2400" dirty="0" smtClean="0"/>
          </a:p>
          <a:p>
            <a:pPr marL="402336" lvl="1" indent="0">
              <a:buNone/>
            </a:pPr>
            <a:endParaRPr lang="de-DE" sz="2400" dirty="0"/>
          </a:p>
          <a:p>
            <a:pPr marL="82296" indent="0">
              <a:buNone/>
            </a:pPr>
            <a:r>
              <a:rPr lang="de-DE" b="1" dirty="0" smtClean="0"/>
              <a:t>	</a:t>
            </a:r>
            <a:endParaRPr lang="de-DE" sz="24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7795"/>
            <a:ext cx="3568643" cy="200000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745989" y="4061038"/>
            <a:ext cx="55334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de-DE" sz="2800" b="1" dirty="0" smtClean="0"/>
              <a:t>	BUT</a:t>
            </a:r>
            <a:endParaRPr lang="de-DE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err="1"/>
              <a:t>Produced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mineral</a:t>
            </a:r>
            <a:r>
              <a:rPr lang="de-DE" sz="2400" dirty="0"/>
              <a:t> </a:t>
            </a:r>
            <a:r>
              <a:rPr lang="de-DE" sz="2400" dirty="0" err="1"/>
              <a:t>oil</a:t>
            </a:r>
            <a:endParaRPr lang="de-DE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/>
              <a:t>Not </a:t>
            </a:r>
            <a:r>
              <a:rPr lang="de-DE" sz="2400" dirty="0" err="1"/>
              <a:t>degradable</a:t>
            </a:r>
            <a:r>
              <a:rPr lang="de-DE" sz="2400" dirty="0"/>
              <a:t> in </a:t>
            </a:r>
            <a:r>
              <a:rPr lang="de-DE" sz="2400" dirty="0" err="1"/>
              <a:t>nature</a:t>
            </a:r>
            <a:endParaRPr lang="de-DE" sz="2400" dirty="0"/>
          </a:p>
          <a:p>
            <a:pPr marL="402336" lvl="1" indent="0"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Issue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with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disposal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025716" y="207234"/>
            <a:ext cx="1492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©</a:t>
            </a:r>
            <a:r>
              <a:rPr lang="de-DE" sz="1400" i="1" dirty="0"/>
              <a:t>panalytical.com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39" y="3284984"/>
            <a:ext cx="4622818" cy="307926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755786" y="322385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>
                <a:solidFill>
                  <a:schemeClr val="bg1"/>
                </a:solidFill>
              </a:rPr>
              <a:t>  </a:t>
            </a:r>
            <a:r>
              <a:rPr lang="de-DE" sz="1400" i="1" dirty="0">
                <a:solidFill>
                  <a:schemeClr val="bg1"/>
                </a:solidFill>
              </a:rPr>
              <a:t>© </a:t>
            </a:r>
            <a:r>
              <a:rPr lang="de-DE" sz="1400" i="1" dirty="0" err="1" smtClean="0">
                <a:solidFill>
                  <a:schemeClr val="bg1"/>
                </a:solidFill>
              </a:rPr>
              <a:t>Coastal</a:t>
            </a:r>
            <a:r>
              <a:rPr lang="de-DE" sz="1400" i="1" dirty="0" smtClean="0">
                <a:solidFill>
                  <a:schemeClr val="bg1"/>
                </a:solidFill>
              </a:rPr>
              <a:t> </a:t>
            </a:r>
            <a:r>
              <a:rPr lang="de-DE" sz="1400" i="1" dirty="0" err="1">
                <a:solidFill>
                  <a:schemeClr val="bg1"/>
                </a:solidFill>
              </a:rPr>
              <a:t>wiki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r="13636"/>
          <a:stretch/>
        </p:blipFill>
        <p:spPr>
          <a:xfrm>
            <a:off x="5152237" y="3341973"/>
            <a:ext cx="2808312" cy="29655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09"/>
          <a:stretch/>
        </p:blipFill>
        <p:spPr>
          <a:xfrm>
            <a:off x="6874536" y="1751209"/>
            <a:ext cx="2172025" cy="23042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Bioplastic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0766" y="1023090"/>
            <a:ext cx="7498080" cy="4800600"/>
          </a:xfrm>
        </p:spPr>
        <p:txBody>
          <a:bodyPr>
            <a:normAutofit/>
          </a:bodyPr>
          <a:lstStyle/>
          <a:p>
            <a:r>
              <a:rPr lang="de-DE" sz="2800" dirty="0" smtClean="0"/>
              <a:t>Made out </a:t>
            </a:r>
            <a:r>
              <a:rPr lang="de-DE" sz="2800" dirty="0" err="1" smtClean="0"/>
              <a:t>of</a:t>
            </a:r>
            <a:r>
              <a:rPr lang="de-DE" sz="2800" dirty="0" smtClean="0"/>
              <a:t> non-fossil </a:t>
            </a:r>
            <a:r>
              <a:rPr lang="de-DE" sz="2800" dirty="0" err="1" smtClean="0"/>
              <a:t>resources</a:t>
            </a:r>
            <a:endParaRPr lang="de-DE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err="1" smtClean="0"/>
              <a:t>Example</a:t>
            </a:r>
            <a:r>
              <a:rPr lang="de-DE" sz="2400" dirty="0" smtClean="0"/>
              <a:t>: </a:t>
            </a:r>
            <a:r>
              <a:rPr lang="de-DE" sz="2400" dirty="0" err="1" smtClean="0"/>
              <a:t>Polylactic</a:t>
            </a:r>
            <a:r>
              <a:rPr lang="de-DE" sz="2400" dirty="0" smtClean="0"/>
              <a:t> </a:t>
            </a:r>
            <a:r>
              <a:rPr lang="de-DE" sz="2400" dirty="0" err="1" smtClean="0"/>
              <a:t>Acid</a:t>
            </a:r>
            <a:r>
              <a:rPr lang="de-DE" sz="2400" dirty="0" smtClean="0"/>
              <a:t> (PLA)</a:t>
            </a:r>
          </a:p>
          <a:p>
            <a:pPr marL="402336" lvl="1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</a:t>
            </a:r>
            <a:r>
              <a:rPr lang="de-DE" sz="2400" dirty="0" err="1" smtClean="0"/>
              <a:t>made</a:t>
            </a:r>
            <a:r>
              <a:rPr lang="de-DE" sz="2400" dirty="0" smtClean="0"/>
              <a:t> out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starch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corn</a:t>
            </a:r>
            <a:endParaRPr lang="de-DE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properties</a:t>
            </a:r>
            <a:r>
              <a:rPr lang="de-DE" sz="2400" dirty="0"/>
              <a:t>!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>
          <a:xfrm>
            <a:off x="1121817" y="3557798"/>
            <a:ext cx="2364328" cy="2130511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3801086" y="4344149"/>
            <a:ext cx="1036210" cy="531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862823" y="1751209"/>
            <a:ext cx="2177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/>
              <a:t>©treadingmyownpath.com</a:t>
            </a:r>
            <a:endParaRPr lang="de-DE" sz="1400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111267" y="3319180"/>
            <a:ext cx="1045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©</a:t>
            </a:r>
            <a:r>
              <a:rPr lang="de-DE" sz="1400" dirty="0" err="1" smtClean="0"/>
              <a:t>transkript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5127395" y="3710638"/>
            <a:ext cx="1258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©</a:t>
            </a:r>
            <a:r>
              <a:rPr lang="de-DE" sz="1400" i="1" dirty="0" err="1" smtClean="0"/>
              <a:t>FreeSculpt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059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Benutzerdefiniert 1">
      <a:dk1>
        <a:sysClr val="windowText" lastClr="000000"/>
      </a:dk1>
      <a:lt1>
        <a:sysClr val="window" lastClr="FFFFFF"/>
      </a:lt1>
      <a:dk2>
        <a:srgbClr val="005827"/>
      </a:dk2>
      <a:lt2>
        <a:srgbClr val="4DC77B"/>
      </a:lt2>
      <a:accent1>
        <a:srgbClr val="629DD1"/>
      </a:accent1>
      <a:accent2>
        <a:srgbClr val="00B050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Zusammengesetzt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Bildschirmpräsentation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Nyad</vt:lpstr>
      <vt:lpstr>NEW PARADIGMS IN RECYCLING</vt:lpstr>
      <vt:lpstr>Index</vt:lpstr>
      <vt:lpstr>Introduction</vt:lpstr>
      <vt:lpstr>State of the art</vt:lpstr>
      <vt:lpstr>State of the art</vt:lpstr>
      <vt:lpstr>State of the art</vt:lpstr>
      <vt:lpstr>State of the art</vt:lpstr>
      <vt:lpstr>Plastic</vt:lpstr>
      <vt:lpstr>Bioplastic</vt:lpstr>
      <vt:lpstr>Comparison</vt:lpstr>
      <vt:lpstr>Critical view</vt:lpstr>
      <vt:lpstr>Critical view</vt:lpstr>
      <vt:lpstr>Eco-design</vt:lpstr>
      <vt:lpstr>Eco-design</vt:lpstr>
      <vt:lpstr>Spotlight problem: rare earth elements</vt:lpstr>
      <vt:lpstr>PowerPoint-Präsentation</vt:lpstr>
      <vt:lpstr>Sources</vt:lpstr>
    </vt:vector>
  </TitlesOfParts>
  <Company>FSG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Herzog, Benjamin</dc:creator>
  <cp:lastModifiedBy>Benni</cp:lastModifiedBy>
  <cp:revision>125</cp:revision>
  <dcterms:created xsi:type="dcterms:W3CDTF">2015-06-18T07:05:47Z</dcterms:created>
  <dcterms:modified xsi:type="dcterms:W3CDTF">2016-12-15T19:26:44Z</dcterms:modified>
</cp:coreProperties>
</file>