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6144"/>
    <a:srgbClr val="74A03F"/>
    <a:srgbClr val="D9D9D9"/>
    <a:srgbClr val="0000A9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DF031B-6ACE-4283-A340-699915C10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E02B151-A6AC-43B6-807E-A60C5A7F4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7F6650-B28E-46D8-800D-05E04C1C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90B839-2F2F-441C-9473-27D5F0698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48DA1D-92E5-42E5-8654-96EFCD92A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22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FACD74-FEEF-45B8-B4B5-60ABD6FEC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429FD85-D816-4E90-B6BC-0B4C84966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5570A7-D842-4AFA-BF03-FDDF8237F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9C64FF-A73B-4C5B-A1D5-B52D9A15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F89CFB-B005-4497-BC54-0AC00453E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984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CF96B58-9C2A-48CD-B216-4556489FEF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01AAE47-6E29-4072-8375-3601FCD1F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5E4FBC-BA00-4D77-AD2C-8D41A77B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52E2AE-A709-4B1B-AA06-08ECBD424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75184F-74BF-46AC-924F-0FCBA1C5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574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EFCCC-E854-4D06-A1D1-D2E3BB256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C7E45A-910D-40BE-B2B8-32CEE86A7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85DE90-F3B6-4744-BB65-8411B8022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9CBC0D-2757-4CB3-8D13-CA766252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03EB6D-2A9D-4B30-9A76-E253358C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727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57620-514D-409E-AB89-A7077390D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F3C8E9-7C2D-4F57-B344-C638BED2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C3F1E3-FB42-4C97-A9A9-E1E5FE8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8E9CE8-7C27-4EF1-B3E5-300F876D8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A0D43E-3B1B-4792-8D1E-9C597BFB2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25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BD8C1B-5CB5-42BA-8B5A-3B12B673F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A162CD-5C06-4CEE-A50C-9659F8C5B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D1ACC41-E784-4FD6-AB08-25A1D2C8A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5838BB-B4F9-4C1F-8A84-AA3378C1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C74931-A0D7-479D-8DB3-1C2A9C6D2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63B5FF-DA4C-4A8F-9E8E-A273F7FD1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41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EB33F-7F11-479F-8809-0F8FB4302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61EB9E-3C67-45F0-8C5A-4298B3752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D75EEAF-DDE9-4A80-8AE9-C191E6994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5E5D582-03D8-464A-A10B-337AAFCA1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72ADCA2-BCEA-4EB6-AC44-94B8CB8890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11A29F3-D5B3-4193-9166-DBDB536D1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C2ACB0A-0C6B-4C6B-B03E-AFCC88E7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DEC7DD0-10DA-4D99-AA3F-BB34DD74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712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981D7-C24E-4DE2-B46D-86D5FE4A3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64CDBCD-67B5-4862-844D-42C1B9F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3769B4-B064-43D5-8DAD-0B24E5FA8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B5768D4-3331-471F-9D80-DA8F25C69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22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925C9C0-178A-4A3D-A564-CE36C73C3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55B43E-145B-4E63-B3CB-02F45B2C1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E55B43-C11F-4B96-A5A0-B47042396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887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2F6ED8-7961-4D8F-9B60-2074C1536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2EDF8D-A98E-4415-ABA3-EE174FDF2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7B88976-A570-46C2-BF4F-6C4D7D62D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A3BF48-8DE5-4E64-97E9-23F421514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9B7C39-F1D4-4236-AF27-72BADAE8A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82BC364-B9D3-4CC0-8CC8-A0FCAD4F2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011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0E4AD4-1CB6-41D4-9744-1F33BC789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8324E8D-91DE-4902-99D6-0708079BD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6497746-41E7-4BAC-8605-7DA91EAEE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DD1276-6F07-4850-BF19-924DEC3AB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006EDA-4B25-4778-B72D-DB84A0887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F72923-5126-4C69-8387-A3DDD8CE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52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1F39943-60F1-4CA9-A6B0-B3621AFED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107D1D-2EC6-4ECF-8B9A-24814D500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24B449-45EE-49BD-A555-DAE8A8B0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871DD-DDD1-40E5-A4A4-2724E4527B4D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44F146-9FAF-44BE-8962-2B4D35987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8B49E0-C2B5-4774-AC44-C3795B03E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8AF9-2AE0-4AE8-AEFB-C623ECDF62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996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D8F313-5481-4872-8EFF-3B4F290426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13BF68F-1B52-44D5-A068-09466BA1CD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A8E1A10-2FF5-4AD4-A35E-404F712EA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752"/>
            <a:ext cx="12198289" cy="703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EB0A37-CD7E-44AA-AA89-1C8C6AFF2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374"/>
            <a:ext cx="10515600" cy="1325563"/>
          </a:xfrm>
        </p:spPr>
        <p:txBody>
          <a:bodyPr/>
          <a:lstStyle/>
          <a:p>
            <a:pPr algn="ctr"/>
            <a:r>
              <a:rPr lang="de-DE" dirty="0" err="1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Municipal</a:t>
            </a:r>
            <a:r>
              <a:rPr lang="de-DE" dirty="0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waste</a:t>
            </a:r>
            <a:r>
              <a:rPr lang="de-DE" dirty="0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recycling</a:t>
            </a:r>
            <a:r>
              <a:rPr lang="de-DE" dirty="0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rates</a:t>
            </a:r>
            <a:r>
              <a:rPr lang="de-DE" dirty="0">
                <a:solidFill>
                  <a:schemeClr val="bg1"/>
                </a:solidFill>
                <a:latin typeface="Impact" panose="020B0806030902050204" pitchFamily="34" charset="0"/>
                <a:ea typeface="Batang" panose="02030600000101010101" pitchFamily="18" charset="-127"/>
              </a:rPr>
              <a:t> 2020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7DA78369-C368-44CB-AE9B-29AADE95146C}"/>
              </a:ext>
            </a:extLst>
          </p:cNvPr>
          <p:cNvSpPr/>
          <p:nvPr/>
        </p:nvSpPr>
        <p:spPr>
          <a:xfrm>
            <a:off x="3295256" y="5631158"/>
            <a:ext cx="1044000" cy="1044000"/>
          </a:xfrm>
          <a:prstGeom prst="ellipse">
            <a:avLst/>
          </a:prstGeom>
          <a:solidFill>
            <a:srgbClr val="C00000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>
                <a:solidFill>
                  <a:schemeClr val="bg1">
                    <a:lumMod val="65000"/>
                  </a:schemeClr>
                </a:solidFill>
              </a:rPr>
              <a:t>29 %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717082FC-7E0B-4007-A8AA-89A36BC2C001}"/>
              </a:ext>
            </a:extLst>
          </p:cNvPr>
          <p:cNvSpPr/>
          <p:nvPr/>
        </p:nvSpPr>
        <p:spPr>
          <a:xfrm>
            <a:off x="3033712" y="3664858"/>
            <a:ext cx="1620000" cy="1620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>
                    <a:lumMod val="65000"/>
                  </a:schemeClr>
                </a:solidFill>
              </a:rPr>
              <a:t>45 %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27C0E398-A9AD-4306-9860-7E679355FB56}"/>
              </a:ext>
            </a:extLst>
          </p:cNvPr>
          <p:cNvSpPr/>
          <p:nvPr/>
        </p:nvSpPr>
        <p:spPr>
          <a:xfrm>
            <a:off x="2917256" y="1518558"/>
            <a:ext cx="1800000" cy="1800000"/>
          </a:xfrm>
          <a:prstGeom prst="ellipse">
            <a:avLst/>
          </a:prstGeom>
          <a:solidFill>
            <a:srgbClr val="0000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bg1">
                    <a:lumMod val="65000"/>
                  </a:schemeClr>
                </a:solidFill>
              </a:rPr>
              <a:t>50 %</a:t>
            </a:r>
          </a:p>
        </p:txBody>
      </p:sp>
      <p:pic>
        <p:nvPicPr>
          <p:cNvPr id="1026" name="Picture 2" descr="Ãhnliches Foto">
            <a:extLst>
              <a:ext uri="{FF2B5EF4-FFF2-40B4-BE49-F238E27FC236}">
                <a16:creationId xmlns:a16="http://schemas.microsoft.com/office/drawing/2014/main" id="{66DFB12B-0197-4AE0-BA5D-9CA544780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456" y="2058558"/>
            <a:ext cx="108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6484B43-6116-4F3F-BF81-D1B5D9F32E86}"/>
              </a:ext>
            </a:extLst>
          </p:cNvPr>
          <p:cNvSpPr txBox="1"/>
          <p:nvPr/>
        </p:nvSpPr>
        <p:spPr>
          <a:xfrm>
            <a:off x="7245578" y="4213248"/>
            <a:ext cx="3825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D9D9D9"/>
                </a:solidFill>
                <a:latin typeface="Impact" panose="020B0806030902050204" pitchFamily="34" charset="0"/>
              </a:rPr>
              <a:t>Average </a:t>
            </a:r>
            <a:r>
              <a:rPr lang="de-DE" sz="2800" dirty="0" err="1">
                <a:solidFill>
                  <a:srgbClr val="D9D9D9"/>
                </a:solidFill>
                <a:latin typeface="Impact" panose="020B0806030902050204" pitchFamily="34" charset="0"/>
              </a:rPr>
              <a:t>of</a:t>
            </a:r>
            <a:r>
              <a:rPr lang="de-DE" sz="2800" dirty="0">
                <a:solidFill>
                  <a:srgbClr val="D9D9D9"/>
                </a:solidFill>
                <a:latin typeface="Impact" panose="020B0806030902050204" pitchFamily="34" charset="0"/>
              </a:rPr>
              <a:t> EU countries</a:t>
            </a:r>
          </a:p>
        </p:txBody>
      </p:sp>
      <p:pic>
        <p:nvPicPr>
          <p:cNvPr id="1028" name="Picture 4" descr="Bildergebnis fÃ¼r spanien">
            <a:extLst>
              <a:ext uri="{FF2B5EF4-FFF2-40B4-BE49-F238E27FC236}">
                <a16:creationId xmlns:a16="http://schemas.microsoft.com/office/drawing/2014/main" id="{BFF332C3-B4C3-4E9A-AA74-099C8FFFF2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386" y="5787389"/>
            <a:ext cx="107907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060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5C61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Bildergebnis fÃ¼r recycle">
            <a:extLst>
              <a:ext uri="{FF2B5EF4-FFF2-40B4-BE49-F238E27FC236}">
                <a16:creationId xmlns:a16="http://schemas.microsoft.com/office/drawing/2014/main" id="{B5C01824-0284-4B5D-990B-0D80417A9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909" y="1341000"/>
            <a:ext cx="4232182" cy="41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D14F72A0-CD4D-4C8E-BDAD-2C36F204EDF4}"/>
              </a:ext>
            </a:extLst>
          </p:cNvPr>
          <p:cNvSpPr txBox="1"/>
          <p:nvPr/>
        </p:nvSpPr>
        <p:spPr>
          <a:xfrm>
            <a:off x="4350619" y="2705725"/>
            <a:ext cx="34907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800" dirty="0" err="1">
                <a:latin typeface="Impact" panose="020B0806030902050204" pitchFamily="34" charset="0"/>
              </a:rPr>
              <a:t>awa</a:t>
            </a:r>
            <a:r>
              <a:rPr lang="de-DE" sz="8800" dirty="0" err="1">
                <a:solidFill>
                  <a:srgbClr val="74A03F"/>
                </a:solidFill>
                <a:latin typeface="Impact" panose="020B0806030902050204" pitchFamily="34" charset="0"/>
              </a:rPr>
              <a:t>RE</a:t>
            </a:r>
            <a:endParaRPr lang="de-DE" sz="8800" dirty="0">
              <a:solidFill>
                <a:srgbClr val="74A03F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20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5C61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14F72A0-CD4D-4C8E-BDAD-2C36F204EDF4}"/>
              </a:ext>
            </a:extLst>
          </p:cNvPr>
          <p:cNvSpPr txBox="1"/>
          <p:nvPr/>
        </p:nvSpPr>
        <p:spPr>
          <a:xfrm>
            <a:off x="209550" y="285750"/>
            <a:ext cx="34907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err="1">
                <a:latin typeface="Impact" panose="020B0806030902050204" pitchFamily="34" charset="0"/>
              </a:rPr>
              <a:t>awa</a:t>
            </a:r>
            <a:r>
              <a:rPr lang="de-DE" sz="4400" dirty="0" err="1">
                <a:solidFill>
                  <a:srgbClr val="74A03F"/>
                </a:solidFill>
                <a:latin typeface="Impact" panose="020B0806030902050204" pitchFamily="34" charset="0"/>
              </a:rPr>
              <a:t>RE</a:t>
            </a:r>
            <a:endParaRPr lang="de-DE" sz="4400" dirty="0">
              <a:solidFill>
                <a:srgbClr val="74A03F"/>
              </a:solidFill>
              <a:latin typeface="Impact" panose="020B0806030902050204" pitchFamily="34" charset="0"/>
            </a:endParaRPr>
          </a:p>
        </p:txBody>
      </p:sp>
      <p:pic>
        <p:nvPicPr>
          <p:cNvPr id="3074" name="Picture 2" descr="Ãhnliches Foto">
            <a:extLst>
              <a:ext uri="{FF2B5EF4-FFF2-40B4-BE49-F238E27FC236}">
                <a16:creationId xmlns:a16="http://schemas.microsoft.com/office/drawing/2014/main" id="{7BCDA240-96C0-40DF-86C2-B3AA1738E7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3792" y="133350"/>
            <a:ext cx="1828800" cy="1459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F78D23F-C440-4253-9281-830E0B8BA433}"/>
              </a:ext>
            </a:extLst>
          </p:cNvPr>
          <p:cNvSpPr txBox="1"/>
          <p:nvPr/>
        </p:nvSpPr>
        <p:spPr>
          <a:xfrm>
            <a:off x="2390301" y="2705723"/>
            <a:ext cx="56968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 err="1">
                <a:solidFill>
                  <a:srgbClr val="5C6144"/>
                </a:solidFill>
                <a:latin typeface="Impact" panose="020B0806030902050204" pitchFamily="34" charset="0"/>
              </a:rPr>
              <a:t>Deposit-Refund</a:t>
            </a:r>
            <a:r>
              <a:rPr lang="de-DE" sz="4400" dirty="0">
                <a:solidFill>
                  <a:srgbClr val="5C6144"/>
                </a:solidFill>
                <a:latin typeface="Impact" panose="020B0806030902050204" pitchFamily="34" charset="0"/>
              </a:rPr>
              <a:t> </a:t>
            </a:r>
            <a:r>
              <a:rPr lang="de-DE" sz="4400" dirty="0" err="1">
                <a:solidFill>
                  <a:srgbClr val="5C6144"/>
                </a:solidFill>
                <a:latin typeface="Impact" panose="020B0806030902050204" pitchFamily="34" charset="0"/>
              </a:rPr>
              <a:t>system</a:t>
            </a:r>
            <a:r>
              <a:rPr lang="de-DE" sz="4400" dirty="0">
                <a:solidFill>
                  <a:srgbClr val="5C6144"/>
                </a:solidFill>
                <a:latin typeface="Impact" panose="020B0806030902050204" pitchFamily="34" charset="0"/>
              </a:rPr>
              <a:t> </a:t>
            </a:r>
            <a:r>
              <a:rPr lang="de-DE" sz="4400" dirty="0" err="1">
                <a:solidFill>
                  <a:srgbClr val="5C6144"/>
                </a:solidFill>
                <a:latin typeface="Impact" panose="020B0806030902050204" pitchFamily="34" charset="0"/>
              </a:rPr>
              <a:t>with</a:t>
            </a:r>
            <a:r>
              <a:rPr lang="de-DE" sz="4400" dirty="0">
                <a:solidFill>
                  <a:srgbClr val="5C6144"/>
                </a:solidFill>
                <a:latin typeface="Impact" panose="020B0806030902050204" pitchFamily="34" charset="0"/>
              </a:rPr>
              <a:t> </a:t>
            </a:r>
            <a:r>
              <a:rPr lang="de-DE" sz="4400" dirty="0" err="1">
                <a:solidFill>
                  <a:srgbClr val="5C6144"/>
                </a:solidFill>
                <a:latin typeface="Impact" panose="020B0806030902050204" pitchFamily="34" charset="0"/>
              </a:rPr>
              <a:t>ceramic</a:t>
            </a:r>
            <a:r>
              <a:rPr lang="de-DE" sz="4400" dirty="0">
                <a:solidFill>
                  <a:srgbClr val="5C6144"/>
                </a:solidFill>
                <a:latin typeface="Impact" panose="020B0806030902050204" pitchFamily="34" charset="0"/>
              </a:rPr>
              <a:t> </a:t>
            </a:r>
            <a:r>
              <a:rPr lang="de-DE" sz="4400" dirty="0" err="1">
                <a:solidFill>
                  <a:srgbClr val="5C6144"/>
                </a:solidFill>
                <a:latin typeface="Impact" panose="020B0806030902050204" pitchFamily="34" charset="0"/>
              </a:rPr>
              <a:t>cups</a:t>
            </a:r>
            <a:endParaRPr lang="de-DE" sz="4400" dirty="0">
              <a:solidFill>
                <a:srgbClr val="5C6144"/>
              </a:solidFill>
              <a:latin typeface="Impact" panose="020B080603090205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5EC8894-A7C3-46B9-A6F9-DF3A8DC06D1C}"/>
              </a:ext>
            </a:extLst>
          </p:cNvPr>
          <p:cNvSpPr txBox="1"/>
          <p:nvPr/>
        </p:nvSpPr>
        <p:spPr>
          <a:xfrm>
            <a:off x="1962587" y="3044278"/>
            <a:ext cx="56968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 err="1">
                <a:solidFill>
                  <a:srgbClr val="5C6144"/>
                </a:solidFill>
                <a:latin typeface="Impact" panose="020B0806030902050204" pitchFamily="34" charset="0"/>
              </a:rPr>
              <a:t>From</a:t>
            </a:r>
            <a:r>
              <a:rPr lang="de-DE" sz="4400" dirty="0">
                <a:solidFill>
                  <a:srgbClr val="5C6144"/>
                </a:solidFill>
                <a:latin typeface="Impact" panose="020B0806030902050204" pitchFamily="34" charset="0"/>
              </a:rPr>
              <a:t> Campus </a:t>
            </a:r>
            <a:r>
              <a:rPr lang="de-DE" sz="4400" dirty="0" err="1">
                <a:solidFill>
                  <a:srgbClr val="5C6144"/>
                </a:solidFill>
                <a:latin typeface="Impact" panose="020B0806030902050204" pitchFamily="34" charset="0"/>
              </a:rPr>
              <a:t>to</a:t>
            </a:r>
            <a:r>
              <a:rPr lang="de-DE" sz="4400" dirty="0">
                <a:solidFill>
                  <a:srgbClr val="5C6144"/>
                </a:solidFill>
                <a:latin typeface="Impact" panose="020B0806030902050204" pitchFamily="34" charset="0"/>
              </a:rPr>
              <a:t> City</a:t>
            </a:r>
          </a:p>
        </p:txBody>
      </p:sp>
    </p:spTree>
    <p:extLst>
      <p:ext uri="{BB962C8B-B14F-4D97-AF65-F5344CB8AC3E}">
        <p14:creationId xmlns:p14="http://schemas.microsoft.com/office/powerpoint/2010/main" val="360971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5C61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14F72A0-CD4D-4C8E-BDAD-2C36F204EDF4}"/>
              </a:ext>
            </a:extLst>
          </p:cNvPr>
          <p:cNvSpPr txBox="1"/>
          <p:nvPr/>
        </p:nvSpPr>
        <p:spPr>
          <a:xfrm>
            <a:off x="2625682" y="2551837"/>
            <a:ext cx="60420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>
                <a:latin typeface="Impact" panose="020B0806030902050204" pitchFamily="34" charset="0"/>
              </a:rPr>
              <a:t>Be </a:t>
            </a:r>
            <a:r>
              <a:rPr lang="de-DE" sz="6000" dirty="0" err="1">
                <a:latin typeface="Impact" panose="020B0806030902050204" pitchFamily="34" charset="0"/>
              </a:rPr>
              <a:t>awa</a:t>
            </a:r>
            <a:r>
              <a:rPr lang="de-DE" sz="6000" dirty="0" err="1">
                <a:solidFill>
                  <a:srgbClr val="74A03F"/>
                </a:solidFill>
                <a:latin typeface="Impact" panose="020B0806030902050204" pitchFamily="34" charset="0"/>
              </a:rPr>
              <a:t>RE</a:t>
            </a:r>
            <a:r>
              <a:rPr lang="de-DE" sz="5400" dirty="0">
                <a:solidFill>
                  <a:srgbClr val="74A03F"/>
                </a:solidFill>
                <a:latin typeface="Impact" panose="020B0806030902050204" pitchFamily="34" charset="0"/>
              </a:rPr>
              <a:t> </a:t>
            </a:r>
            <a:r>
              <a:rPr lang="de-DE" sz="5400" dirty="0">
                <a:latin typeface="Impact" panose="020B0806030902050204" pitchFamily="34" charset="0"/>
              </a:rPr>
              <a:t>and</a:t>
            </a:r>
            <a:r>
              <a:rPr lang="de-DE" sz="5400" dirty="0">
                <a:solidFill>
                  <a:srgbClr val="74A03F"/>
                </a:solidFill>
                <a:latin typeface="Impact" panose="020B0806030902050204" pitchFamily="34" charset="0"/>
              </a:rPr>
              <a:t> Re</a:t>
            </a:r>
            <a:r>
              <a:rPr lang="de-DE" sz="5400" dirty="0">
                <a:latin typeface="Impact" panose="020B0806030902050204" pitchFamily="34" charset="0"/>
              </a:rPr>
              <a:t>cycle.</a:t>
            </a:r>
          </a:p>
        </p:txBody>
      </p:sp>
    </p:spTree>
    <p:extLst>
      <p:ext uri="{BB962C8B-B14F-4D97-AF65-F5344CB8AC3E}">
        <p14:creationId xmlns:p14="http://schemas.microsoft.com/office/powerpoint/2010/main" val="1011358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Breitbild</PresentationFormat>
  <Paragraphs>10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Batang</vt:lpstr>
      <vt:lpstr>Arial</vt:lpstr>
      <vt:lpstr>Calibri</vt:lpstr>
      <vt:lpstr>Calibri Light</vt:lpstr>
      <vt:lpstr>Impact</vt:lpstr>
      <vt:lpstr>Office</vt:lpstr>
      <vt:lpstr>PowerPoint-Präsentation</vt:lpstr>
      <vt:lpstr>Municipal waste recycling rates 2020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Luisa</dc:creator>
  <cp:lastModifiedBy>Luisa</cp:lastModifiedBy>
  <cp:revision>9</cp:revision>
  <dcterms:created xsi:type="dcterms:W3CDTF">2018-11-05T21:24:11Z</dcterms:created>
  <dcterms:modified xsi:type="dcterms:W3CDTF">2018-11-05T23:44:57Z</dcterms:modified>
</cp:coreProperties>
</file>