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58" r:id="rId4"/>
    <p:sldId id="270" r:id="rId5"/>
    <p:sldId id="271" r:id="rId6"/>
    <p:sldId id="272" r:id="rId7"/>
    <p:sldId id="268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8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8E7A7D-8A6A-4D2F-9614-687FE75719A2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A657C-5387-4546-A676-660A32B3E3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90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Present conventional approach.</a:t>
            </a:r>
          </a:p>
          <a:p>
            <a:r>
              <a:rPr lang="en-US" baseline="0" dirty="0" smtClean="0"/>
              <a:t>Use of simulation and analytical methods to improve sidetrack performance</a:t>
            </a:r>
          </a:p>
          <a:p>
            <a:r>
              <a:rPr lang="en-US" baseline="0" dirty="0" smtClean="0"/>
              <a:t>In the future, we plan to include machine learning and fully integrated it into our workflows.</a:t>
            </a:r>
          </a:p>
          <a:p>
            <a:endParaRPr lang="en-US" dirty="0" smtClean="0"/>
          </a:p>
          <a:p>
            <a:r>
              <a:rPr lang="en-US" baseline="0" dirty="0" smtClean="0"/>
              <a:t>ML is proven to work.</a:t>
            </a:r>
          </a:p>
          <a:p>
            <a:r>
              <a:rPr lang="en-US" baseline="0" dirty="0" smtClean="0"/>
              <a:t>We can make it better with more and better data (painful as that may be)</a:t>
            </a:r>
          </a:p>
          <a:p>
            <a:r>
              <a:rPr lang="en-US" baseline="0" dirty="0" smtClean="0"/>
              <a:t>ML learning good for SHORT term forecasts </a:t>
            </a:r>
          </a:p>
          <a:p>
            <a:r>
              <a:rPr lang="en-US" baseline="0" dirty="0" smtClean="0"/>
              <a:t>(future not part of the training set!)</a:t>
            </a:r>
          </a:p>
          <a:p>
            <a:endParaRPr lang="en-US" baseline="0" dirty="0" smtClean="0"/>
          </a:p>
          <a:p>
            <a:r>
              <a:rPr lang="en-US" b="1" baseline="0" dirty="0" smtClean="0"/>
              <a:t>We still need SIMULATION for:</a:t>
            </a:r>
          </a:p>
          <a:p>
            <a:r>
              <a:rPr lang="en-US" b="0" baseline="0" dirty="0" smtClean="0"/>
              <a:t>+ Long term forecasts </a:t>
            </a:r>
          </a:p>
          <a:p>
            <a:r>
              <a:rPr lang="en-US" b="0" baseline="0" dirty="0" smtClean="0"/>
              <a:t>+ incremental economics (run with and without and see difference)</a:t>
            </a:r>
          </a:p>
          <a:p>
            <a:r>
              <a:rPr lang="en-US" b="1" baseline="0" dirty="0" smtClean="0"/>
              <a:t>Analogs, common sense and engineering judgment should also be critical input.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Ideally, convergence of all sources will give us higher confidence in the results.</a:t>
            </a:r>
          </a:p>
          <a:p>
            <a:endParaRPr lang="en-US" b="1" baseline="0" dirty="0" smtClean="0"/>
          </a:p>
          <a:p>
            <a:r>
              <a:rPr lang="en-US" b="1" baseline="0" dirty="0" smtClean="0"/>
              <a:t>Next Q&amp;A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059C1-EB9C-4914-8CB4-7C7BB20021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724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CE7A0-3F5B-4E4B-A364-E251E11983F9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FB1ED-DC0B-454C-8F94-1BE86E57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592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944059" cy="971306"/>
          </a:xfrm>
        </p:spPr>
        <p:txBody>
          <a:bodyPr/>
          <a:lstStyle>
            <a:lvl1pPr>
              <a:defRPr>
                <a:latin typeface="Aharoni" panose="02010803020104030203" pitchFamily="2" charset="-79"/>
                <a:cs typeface="Aharoni" panose="02010803020104030203" pitchFamily="2" charset="-79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37881"/>
            <a:ext cx="4316604" cy="45390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CE7A0-3F5B-4E4B-A364-E251E11983F9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FB1ED-DC0B-454C-8F94-1BE86E5787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53143" y="6280220"/>
            <a:ext cx="10842171" cy="577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845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CE7A0-3F5B-4E4B-A364-E251E11983F9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FB1ED-DC0B-454C-8F94-1BE86E5787D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c" descr="Saudi Aramco: Company General Use"/>
          <p:cNvSpPr txBox="1"/>
          <p:nvPr userDrawn="1"/>
        </p:nvSpPr>
        <p:spPr>
          <a:xfrm>
            <a:off x="0" y="6537960"/>
            <a:ext cx="12192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endParaRPr lang="en-US" sz="850" b="0" i="0" u="none" baseline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  <p:sp>
        <p:nvSpPr>
          <p:cNvPr id="9" name="MSIPCMContentMarking" descr="{&quot;HashCode&quot;:-1230239927,&quot;Placement&quot;:&quot;Footer&quot;}"/>
          <p:cNvSpPr txBox="1"/>
          <p:nvPr userDrawn="1"/>
        </p:nvSpPr>
        <p:spPr>
          <a:xfrm>
            <a:off x="0" y="6656457"/>
            <a:ext cx="2485381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MSIPCMContentMarking" descr="{&quot;HashCode&quot;:536009075,&quot;Placement&quot;:&quot;Footer&quot;}"/>
          <p:cNvSpPr txBox="1"/>
          <p:nvPr userDrawn="1"/>
        </p:nvSpPr>
        <p:spPr>
          <a:xfrm>
            <a:off x="0" y="6608802"/>
            <a:ext cx="1343994" cy="24919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 smtClean="0">
                <a:solidFill>
                  <a:srgbClr val="000000"/>
                </a:solidFill>
                <a:latin typeface="Arial" panose="020B0604020202020204" pitchFamily="34" charset="0"/>
              </a:rPr>
              <a:t>Non-Business Use</a:t>
            </a:r>
            <a:endParaRPr lang="en-US" sz="1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458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27015"/>
          </a:xfrm>
        </p:spPr>
        <p:txBody>
          <a:bodyPr>
            <a:noAutofit/>
          </a:bodyPr>
          <a:lstStyle/>
          <a:p>
            <a:r>
              <a:rPr lang="en-US" b="1" dirty="0" smtClean="0"/>
              <a:t>Physics vs data-based models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36532"/>
            <a:ext cx="9144000" cy="821267"/>
          </a:xfrm>
        </p:spPr>
        <p:txBody>
          <a:bodyPr>
            <a:normAutofit/>
          </a:bodyPr>
          <a:lstStyle/>
          <a:p>
            <a:r>
              <a:rPr lang="en-US" dirty="0" smtClean="0"/>
              <a:t>Andino Saint Antonin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3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Physics-based modelling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Establish causal relationship between variables using:</a:t>
            </a:r>
          </a:p>
          <a:p>
            <a:r>
              <a:rPr lang="en-US" dirty="0" smtClean="0"/>
              <a:t>Conservation equations</a:t>
            </a:r>
          </a:p>
          <a:p>
            <a:r>
              <a:rPr lang="en-US" dirty="0" smtClean="0"/>
              <a:t>Constitutive laws</a:t>
            </a:r>
          </a:p>
          <a:p>
            <a:r>
              <a:rPr lang="en-US" dirty="0" smtClean="0"/>
              <a:t>Equations of state</a:t>
            </a:r>
          </a:p>
          <a:p>
            <a:r>
              <a:rPr lang="en-US" dirty="0" smtClean="0"/>
              <a:t>Initial and border conditions</a:t>
            </a:r>
          </a:p>
          <a:p>
            <a:pPr marL="0" indent="0">
              <a:buNone/>
            </a:pPr>
            <a:r>
              <a:rPr lang="en-US" dirty="0" smtClean="0"/>
              <a:t>It can predict all future states (Laplace’s quote)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401558" y="4732255"/>
            <a:ext cx="6504495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However: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Solving the equations might be impossible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Initial/border conditions unknown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Constitutive laws unknown or limited validity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9676" y="1637881"/>
            <a:ext cx="5148258" cy="25972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34175" y="1162050"/>
            <a:ext cx="4057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Mechanical systems: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510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Data-based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 </a:t>
            </a:r>
            <a:r>
              <a:rPr lang="en-US" i="1" dirty="0" err="1" smtClean="0"/>
              <a:t>apriori</a:t>
            </a:r>
            <a:r>
              <a:rPr lang="en-US" dirty="0" smtClean="0"/>
              <a:t> knowledge of how the system works</a:t>
            </a:r>
          </a:p>
          <a:p>
            <a:r>
              <a:rPr lang="en-US" dirty="0" smtClean="0"/>
              <a:t>Large sets of observations</a:t>
            </a:r>
          </a:p>
          <a:p>
            <a:r>
              <a:rPr lang="en-US" dirty="0" smtClean="0"/>
              <a:t>Data-based-model is a high-dimensional ‘interpolating surface’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Ideal for high-dimensional problems for which we have no mathematical models but a lot of data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7945" y="753417"/>
            <a:ext cx="5157739" cy="37431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7995" y="4496586"/>
            <a:ext cx="533557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However: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Can we extrapolate outside the training domain?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Is the interpolation valid? There might be singularities..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243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vs causality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650" y="1769353"/>
            <a:ext cx="5256049" cy="3826403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199" y="1637881"/>
            <a:ext cx="4714875" cy="453908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Data-based models do not explain WHY (causality)</a:t>
            </a:r>
          </a:p>
          <a:p>
            <a:r>
              <a:rPr lang="en-US" dirty="0" smtClean="0"/>
              <a:t>They only describe relationship between variables</a:t>
            </a:r>
          </a:p>
          <a:p>
            <a:r>
              <a:rPr lang="en-US" dirty="0" smtClean="0"/>
              <a:t>Predictions limited to interpolation (&amp; short extrapolation)</a:t>
            </a:r>
          </a:p>
          <a:p>
            <a:r>
              <a:rPr lang="en-US" dirty="0" smtClean="0"/>
              <a:t>Physics-based models are predictive but can only be as good as our knowledge of physical laws (and initial conditions)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7686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389533" cy="971306"/>
          </a:xfrm>
        </p:spPr>
        <p:txBody>
          <a:bodyPr>
            <a:normAutofit/>
          </a:bodyPr>
          <a:lstStyle/>
          <a:p>
            <a:r>
              <a:rPr lang="en-US" dirty="0" smtClean="0"/>
              <a:t>Oil industry examples: history matching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8476" y="1336432"/>
            <a:ext cx="3743325" cy="2638425"/>
          </a:xfrm>
        </p:spPr>
      </p:pic>
      <p:sp>
        <p:nvSpPr>
          <p:cNvPr id="11" name="TextBox 10"/>
          <p:cNvSpPr txBox="1"/>
          <p:nvPr/>
        </p:nvSpPr>
        <p:spPr>
          <a:xfrm>
            <a:off x="838199" y="1422400"/>
            <a:ext cx="6064513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Forward modelling not possible: Geological models too uncertain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Inverse model: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Find the model input (porosity, permeability) that will reproduce observed history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Non-uniqueness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Minimization of errors is challenging with expensive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Machine learning is giving us proxies for model behavior to assist the matching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13" y="4099464"/>
            <a:ext cx="451485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771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3467"/>
            <a:ext cx="4316604" cy="4223496"/>
          </a:xfrm>
        </p:spPr>
        <p:txBody>
          <a:bodyPr>
            <a:normAutofit/>
          </a:bodyPr>
          <a:lstStyle/>
          <a:p>
            <a:r>
              <a:rPr lang="en-US" dirty="0" smtClean="0"/>
              <a:t>Machine learning can help with processes </a:t>
            </a:r>
            <a:r>
              <a:rPr lang="en-US" dirty="0"/>
              <a:t>in our industry for which we have a lot of data but modelling the process using physics is extremely challenging. </a:t>
            </a:r>
            <a:endParaRPr lang="en-US" dirty="0" smtClean="0"/>
          </a:p>
          <a:p>
            <a:r>
              <a:rPr lang="en-US" dirty="0" smtClean="0"/>
              <a:t>E.g. using </a:t>
            </a:r>
            <a:r>
              <a:rPr lang="en-US" dirty="0"/>
              <a:t>machine learning to predict multiphase flow in horizontal </a:t>
            </a:r>
            <a:r>
              <a:rPr lang="en-US" dirty="0" smtClean="0"/>
              <a:t>pipelines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6096" y="1953467"/>
            <a:ext cx="5516607" cy="3222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92800" y="5475111"/>
            <a:ext cx="5644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Flow regime types for multiphase flow </a:t>
            </a:r>
            <a:r>
              <a:rPr lang="en-US" dirty="0" smtClean="0"/>
              <a:t>in horizontal pipes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1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360920"/>
              </p:ext>
            </p:extLst>
          </p:nvPr>
        </p:nvGraphicFramePr>
        <p:xfrm>
          <a:off x="688164" y="277738"/>
          <a:ext cx="10795176" cy="5703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48193">
                  <a:extLst>
                    <a:ext uri="{9D8B030D-6E8A-4147-A177-3AD203B41FA5}">
                      <a16:colId xmlns:a16="http://schemas.microsoft.com/office/drawing/2014/main" val="2666502591"/>
                    </a:ext>
                  </a:extLst>
                </a:gridCol>
                <a:gridCol w="5346983">
                  <a:extLst>
                    <a:ext uri="{9D8B030D-6E8A-4147-A177-3AD203B41FA5}">
                      <a16:colId xmlns:a16="http://schemas.microsoft.com/office/drawing/2014/main" val="1244143422"/>
                    </a:ext>
                  </a:extLst>
                </a:gridCol>
              </a:tblGrid>
              <a:tr h="550179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Simulation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Machine</a:t>
                      </a:r>
                      <a:r>
                        <a:rPr lang="en-US" sz="3200" baseline="0" dirty="0" smtClean="0">
                          <a:solidFill>
                            <a:schemeClr val="tx1"/>
                          </a:solidFill>
                        </a:rPr>
                        <a:t> Learning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021161"/>
                  </a:ext>
                </a:extLst>
              </a:tr>
              <a:tr h="89574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Physics to forecast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</a:rPr>
                        <a:t> time dependent effects </a:t>
                      </a:r>
                      <a:r>
                        <a:rPr lang="en-US" sz="2400" baseline="0" dirty="0" smtClean="0"/>
                        <a:t>(long term)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/>
                        <a:t>Predictions based on history (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predicts repetitive events, short term FC</a:t>
                      </a:r>
                      <a:r>
                        <a:rPr lang="en-US" sz="2400" dirty="0" smtClean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427764"/>
                  </a:ext>
                </a:extLst>
              </a:tr>
              <a:tr h="9338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Requires knowledge of the laws,</a:t>
                      </a: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 domain properties &amp; initial cond.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Does not require knowledge of the laws </a:t>
                      </a:r>
                      <a:r>
                        <a:rPr lang="en-US" sz="2400" dirty="0" smtClean="0"/>
                        <a:t>(massive </a:t>
                      </a:r>
                      <a:r>
                        <a:rPr lang="en-US" sz="2400" dirty="0" smtClean="0"/>
                        <a:t>input / </a:t>
                      </a:r>
                      <a:r>
                        <a:rPr lang="en-US" sz="2400" dirty="0" smtClean="0"/>
                        <a:t>output </a:t>
                      </a:r>
                      <a:r>
                        <a:rPr lang="en-US" sz="2400" dirty="0" smtClean="0"/>
                        <a:t>data)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1978219"/>
                  </a:ext>
                </a:extLst>
              </a:tr>
              <a:tr h="894958">
                <a:tc>
                  <a:txBody>
                    <a:bodyPr/>
                    <a:lstStyle/>
                    <a:p>
                      <a:pPr marL="285750" indent="-285750" rtl="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Change one variable at a time </a:t>
                      </a: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/>
                      </a:r>
                      <a:br>
                        <a:rPr lang="en-US" sz="2400" b="1" dirty="0" smtClean="0">
                          <a:solidFill>
                            <a:srgbClr val="00B050"/>
                          </a:solidFill>
                        </a:rPr>
                      </a:br>
                      <a:r>
                        <a:rPr lang="en-US" sz="2400" dirty="0" smtClean="0"/>
                        <a:t>(</a:t>
                      </a:r>
                      <a:r>
                        <a:rPr lang="en-US" sz="2400" dirty="0" smtClean="0"/>
                        <a:t>avoid data </a:t>
                      </a:r>
                      <a:r>
                        <a:rPr lang="en-US" sz="2400" dirty="0" smtClean="0"/>
                        <a:t>bias in data)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Exposure if</a:t>
                      </a: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biased samples </a:t>
                      </a:r>
                      <a:r>
                        <a:rPr lang="en-US" sz="2400" dirty="0" smtClean="0"/>
                        <a:t/>
                      </a:r>
                      <a:br>
                        <a:rPr lang="en-US" sz="2400" dirty="0" smtClean="0"/>
                      </a:br>
                      <a:endParaRPr lang="en-US" sz="2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5291697"/>
                  </a:ext>
                </a:extLst>
              </a:tr>
              <a:tr h="12573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Specific to each problem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Proprietary simulator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S</a:t>
                      </a: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Very wide</a:t>
                      </a: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</a:rPr>
                        <a:t> applicability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</a:rPr>
                        <a:t>Open source (or very cheap)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rgbClr val="00B050"/>
                          </a:solidFill>
                        </a:rPr>
                        <a:t>Very quick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9493995"/>
                  </a:ext>
                </a:extLst>
              </a:tr>
              <a:tr h="50292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70C0"/>
                          </a:solidFill>
                        </a:rPr>
                        <a:t>Uncertainty seldom acknowledged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="1" baseline="0" dirty="0" smtClean="0">
                          <a:solidFill>
                            <a:srgbClr val="00B050"/>
                          </a:solidFill>
                        </a:rPr>
                        <a:t>Can be very accurate</a:t>
                      </a:r>
                      <a:endParaRPr lang="en-US" sz="2400" b="1" baseline="0" dirty="0" smtClean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78325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0070C0"/>
                          </a:solidFill>
                        </a:rPr>
                        <a:t>Overfitting risk (seldom use test sets)</a:t>
                      </a:r>
                      <a:endParaRPr lang="en-US" sz="24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00B050"/>
                          </a:solidFill>
                        </a:rPr>
                        <a:t>Independent</a:t>
                      </a:r>
                      <a:r>
                        <a:rPr lang="en-US" sz="2400" baseline="0" dirty="0" smtClean="0">
                          <a:solidFill>
                            <a:srgbClr val="00B050"/>
                          </a:solidFill>
                        </a:rPr>
                        <a:t> test 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100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321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583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2DF0B7B-C509-4E3A-B85C-8DCB484B2B79}" vid="{5CF3CE0E-D8AE-41CF-8E26-41492B1F6D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</Template>
  <TotalTime>256</TotalTime>
  <Words>491</Words>
  <Application>Microsoft Office PowerPoint</Application>
  <PresentationFormat>Widescreen</PresentationFormat>
  <Paragraphs>76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Microsoft Sans Serif</vt:lpstr>
      <vt:lpstr>Office Theme</vt:lpstr>
      <vt:lpstr>Physics vs data-based models</vt:lpstr>
      <vt:lpstr>Physics-based modelling</vt:lpstr>
      <vt:lpstr>Data-based models</vt:lpstr>
      <vt:lpstr>Correlation vs causality</vt:lpstr>
      <vt:lpstr>Oil industry examples: history matching</vt:lpstr>
      <vt:lpstr>More applications</vt:lpstr>
      <vt:lpstr>PowerPoint Presentation</vt:lpstr>
      <vt:lpstr>Backup</vt:lpstr>
    </vt:vector>
  </TitlesOfParts>
  <Company>ECC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Saint Antonin, Jose A (Andino)</dc:creator>
  <cp:keywords>Company General Use</cp:keywords>
  <cp:lastModifiedBy>Saint Antonin, Jose A (Andino)</cp:lastModifiedBy>
  <cp:revision>16</cp:revision>
  <dcterms:created xsi:type="dcterms:W3CDTF">2019-11-14T12:07:26Z</dcterms:created>
  <dcterms:modified xsi:type="dcterms:W3CDTF">2019-12-16T05:56:20Z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090474b1-5866-43d1-9f18-2627d57bcda3</vt:lpwstr>
  </property>
  <property fmtid="{D5CDD505-2E9C-101B-9397-08002B2CF9AE}" pid="3" name="Creator ">
    <vt:lpwstr>saintaja</vt:lpwstr>
  </property>
  <property fmtid="{D5CDD505-2E9C-101B-9397-08002B2CF9AE}" pid="4" name="Creation date">
    <vt:lpwstr>2019-05-27</vt:lpwstr>
  </property>
  <property fmtid="{D5CDD505-2E9C-101B-9397-08002B2CF9AE}" pid="5" name="Creation time">
    <vt:lpwstr>7:26:15 AM</vt:lpwstr>
  </property>
  <property fmtid="{D5CDD505-2E9C-101B-9397-08002B2CF9AE}" pid="6" name="Editor">
    <vt:lpwstr>saintaja</vt:lpwstr>
  </property>
  <property fmtid="{D5CDD505-2E9C-101B-9397-08002B2CF9AE}" pid="7" name="Last Modification date">
    <vt:lpwstr>2019-05-27</vt:lpwstr>
  </property>
  <property fmtid="{D5CDD505-2E9C-101B-9397-08002B2CF9AE}" pid="8" name="Last Modification time">
    <vt:lpwstr>7:27:52 AM</vt:lpwstr>
  </property>
  <property fmtid="{D5CDD505-2E9C-101B-9397-08002B2CF9AE}" pid="9" name="Classification">
    <vt:lpwstr>CompanyGeneralUse</vt:lpwstr>
  </property>
  <property fmtid="{D5CDD505-2E9C-101B-9397-08002B2CF9AE}" pid="10" name="MSIP_Label_f82541eb-7d60-4d7e-9994-a4817acf050d_Enabled">
    <vt:lpwstr>True</vt:lpwstr>
  </property>
  <property fmtid="{D5CDD505-2E9C-101B-9397-08002B2CF9AE}" pid="11" name="MSIP_Label_f82541eb-7d60-4d7e-9994-a4817acf050d_SiteId">
    <vt:lpwstr>5a1e0c10-68b1-4667-974b-f394ba989c51</vt:lpwstr>
  </property>
  <property fmtid="{D5CDD505-2E9C-101B-9397-08002B2CF9AE}" pid="12" name="MSIP_Label_f82541eb-7d60-4d7e-9994-a4817acf050d_Owner">
    <vt:lpwstr>saintaja@aramco.com</vt:lpwstr>
  </property>
  <property fmtid="{D5CDD505-2E9C-101B-9397-08002B2CF9AE}" pid="13" name="MSIP_Label_f82541eb-7d60-4d7e-9994-a4817acf050d_SetDate">
    <vt:lpwstr>2019-12-16T05:56:18.7184258Z</vt:lpwstr>
  </property>
  <property fmtid="{D5CDD505-2E9C-101B-9397-08002B2CF9AE}" pid="14" name="MSIP_Label_f82541eb-7d60-4d7e-9994-a4817acf050d_Name">
    <vt:lpwstr>Non-Business Use</vt:lpwstr>
  </property>
  <property fmtid="{D5CDD505-2E9C-101B-9397-08002B2CF9AE}" pid="15" name="MSIP_Label_f82541eb-7d60-4d7e-9994-a4817acf050d_Application">
    <vt:lpwstr>Microsoft Azure Information Protection</vt:lpwstr>
  </property>
  <property fmtid="{D5CDD505-2E9C-101B-9397-08002B2CF9AE}" pid="16" name="MSIP_Label_f82541eb-7d60-4d7e-9994-a4817acf050d_ActionId">
    <vt:lpwstr>c0340e50-939e-4d0b-9e19-8ff068788759</vt:lpwstr>
  </property>
  <property fmtid="{D5CDD505-2E9C-101B-9397-08002B2CF9AE}" pid="17" name="MSIP_Label_f82541eb-7d60-4d7e-9994-a4817acf050d_Extended_MSFT_Method">
    <vt:lpwstr>Manual</vt:lpwstr>
  </property>
  <property fmtid="{D5CDD505-2E9C-101B-9397-08002B2CF9AE}" pid="18" name="Sensitivity">
    <vt:lpwstr>Non-Business Use</vt:lpwstr>
  </property>
</Properties>
</file>