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261" r:id="rId3"/>
    <p:sldId id="267" r:id="rId4"/>
    <p:sldId id="268" r:id="rId5"/>
    <p:sldId id="269" r:id="rId6"/>
    <p:sldId id="26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301" r:id="rId22"/>
    <p:sldId id="302" r:id="rId23"/>
    <p:sldId id="303" r:id="rId24"/>
    <p:sldId id="304" r:id="rId25"/>
    <p:sldId id="305"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272" r:id="rId4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Ramírez" initials="CR" lastIdx="3" clrIdx="0">
    <p:extLst>
      <p:ext uri="{19B8F6BF-5375-455C-9EA6-DF929625EA0E}">
        <p15:presenceInfo xmlns:p15="http://schemas.microsoft.com/office/powerpoint/2012/main" userId="0b21ceda98c343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8995" autoAdjust="0"/>
  </p:normalViewPr>
  <p:slideViewPr>
    <p:cSldViewPr snapToGrid="0">
      <p:cViewPr varScale="1">
        <p:scale>
          <a:sx n="59" d="100"/>
          <a:sy n="59" d="100"/>
        </p:scale>
        <p:origin x="1734" y="-246"/>
      </p:cViewPr>
      <p:guideLst>
        <p:guide orient="horz" pos="2160"/>
        <p:guide pos="2880"/>
      </p:guideLst>
    </p:cSldViewPr>
  </p:slideViewPr>
  <p:notesTextViewPr>
    <p:cViewPr>
      <p:scale>
        <a:sx n="1" d="1"/>
        <a:sy n="1" d="1"/>
      </p:scale>
      <p:origin x="0" y="-88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55FD7-563D-4E84-A576-C694B3AD228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D559351-E5EB-4FEE-BC70-EAFE3DC6744F}">
      <dgm:prSet phldrT="[Text]"/>
      <dgm:spPr/>
      <dgm:t>
        <a:bodyPr/>
        <a:lstStyle/>
        <a:p>
          <a:r>
            <a:rPr lang="en-US" dirty="0" smtClean="0"/>
            <a:t>Operating</a:t>
          </a:r>
          <a:br>
            <a:rPr lang="en-US" dirty="0" smtClean="0"/>
          </a:br>
          <a:r>
            <a:rPr lang="en-US" dirty="0" smtClean="0"/>
            <a:t>budget</a:t>
          </a:r>
          <a:endParaRPr lang="en-US" dirty="0"/>
        </a:p>
      </dgm:t>
    </dgm:pt>
    <dgm:pt modelId="{564AC82F-6825-45E3-BF6E-1894D2B18AF7}" type="parTrans" cxnId="{A9645FC3-06C5-441C-BA7B-253B77C6F930}">
      <dgm:prSet/>
      <dgm:spPr/>
      <dgm:t>
        <a:bodyPr/>
        <a:lstStyle/>
        <a:p>
          <a:endParaRPr lang="en-US"/>
        </a:p>
      </dgm:t>
    </dgm:pt>
    <dgm:pt modelId="{0E83B793-2B5D-47EF-8CE2-C162BA978535}" type="sibTrans" cxnId="{A9645FC3-06C5-441C-BA7B-253B77C6F930}">
      <dgm:prSet/>
      <dgm:spPr/>
      <dgm:t>
        <a:bodyPr/>
        <a:lstStyle/>
        <a:p>
          <a:endParaRPr lang="en-US"/>
        </a:p>
      </dgm:t>
    </dgm:pt>
    <dgm:pt modelId="{6A0A1CDD-ECDE-49BB-AB47-3FBACA2E9FFF}">
      <dgm:prSet phldrT="[Text]"/>
      <dgm:spPr/>
      <dgm:t>
        <a:bodyPr/>
        <a:lstStyle/>
        <a:p>
          <a:r>
            <a:rPr lang="en-US" dirty="0" smtClean="0"/>
            <a:t>Operating costs</a:t>
          </a:r>
          <a:endParaRPr lang="en-US" dirty="0"/>
        </a:p>
      </dgm:t>
    </dgm:pt>
    <dgm:pt modelId="{D225F707-CB78-4E04-A115-0CA8312B681A}" type="parTrans" cxnId="{7A31025D-01C8-495A-A2B6-F87E84D1167B}">
      <dgm:prSet/>
      <dgm:spPr/>
      <dgm:t>
        <a:bodyPr/>
        <a:lstStyle/>
        <a:p>
          <a:endParaRPr lang="en-US"/>
        </a:p>
      </dgm:t>
    </dgm:pt>
    <dgm:pt modelId="{469C55A7-BC9C-4C19-80E4-091B6C6E8CE4}" type="sibTrans" cxnId="{7A31025D-01C8-495A-A2B6-F87E84D1167B}">
      <dgm:prSet/>
      <dgm:spPr/>
      <dgm:t>
        <a:bodyPr/>
        <a:lstStyle/>
        <a:p>
          <a:endParaRPr lang="en-US"/>
        </a:p>
      </dgm:t>
    </dgm:pt>
    <dgm:pt modelId="{43419373-F384-4FB3-B504-F4D80C0DCC87}">
      <dgm:prSet phldrT="[Text]"/>
      <dgm:spPr/>
      <dgm:t>
        <a:bodyPr/>
        <a:lstStyle/>
        <a:p>
          <a:r>
            <a:rPr lang="en-US" dirty="0" smtClean="0"/>
            <a:t>Income</a:t>
          </a:r>
          <a:endParaRPr lang="en-US" dirty="0"/>
        </a:p>
      </dgm:t>
    </dgm:pt>
    <dgm:pt modelId="{39246146-0CA5-47CA-95B4-92AB3B41F485}" type="parTrans" cxnId="{CBDF7143-C1E3-48B5-A908-58DBE864C40D}">
      <dgm:prSet/>
      <dgm:spPr/>
      <dgm:t>
        <a:bodyPr/>
        <a:lstStyle/>
        <a:p>
          <a:endParaRPr lang="en-US"/>
        </a:p>
      </dgm:t>
    </dgm:pt>
    <dgm:pt modelId="{BD4E8AEC-87EE-4E89-99F0-351DCBEA2DE7}" type="sibTrans" cxnId="{CBDF7143-C1E3-48B5-A908-58DBE864C40D}">
      <dgm:prSet/>
      <dgm:spPr/>
      <dgm:t>
        <a:bodyPr/>
        <a:lstStyle/>
        <a:p>
          <a:endParaRPr lang="en-US"/>
        </a:p>
      </dgm:t>
    </dgm:pt>
    <dgm:pt modelId="{8973241A-D33B-40FD-A6E5-6F924E3A703B}" type="pres">
      <dgm:prSet presAssocID="{CA755FD7-563D-4E84-A576-C694B3AD2281}" presName="Name0" presStyleCnt="0">
        <dgm:presLayoutVars>
          <dgm:chPref val="1"/>
          <dgm:dir/>
          <dgm:animOne val="branch"/>
          <dgm:animLvl val="lvl"/>
          <dgm:resizeHandles val="exact"/>
        </dgm:presLayoutVars>
      </dgm:prSet>
      <dgm:spPr/>
      <dgm:t>
        <a:bodyPr/>
        <a:lstStyle/>
        <a:p>
          <a:endParaRPr lang="es-CO"/>
        </a:p>
      </dgm:t>
    </dgm:pt>
    <dgm:pt modelId="{DE468930-702D-4B08-900F-62DD9F50B2A8}" type="pres">
      <dgm:prSet presAssocID="{DD559351-E5EB-4FEE-BC70-EAFE3DC6744F}" presName="root1" presStyleCnt="0"/>
      <dgm:spPr/>
    </dgm:pt>
    <dgm:pt modelId="{A29D64B9-C61C-4F32-8294-71D52AA23BBC}" type="pres">
      <dgm:prSet presAssocID="{DD559351-E5EB-4FEE-BC70-EAFE3DC6744F}" presName="LevelOneTextNode" presStyleLbl="node0" presStyleIdx="0" presStyleCnt="1" custScaleX="109331" custScaleY="80363">
        <dgm:presLayoutVars>
          <dgm:chPref val="3"/>
        </dgm:presLayoutVars>
      </dgm:prSet>
      <dgm:spPr/>
      <dgm:t>
        <a:bodyPr/>
        <a:lstStyle/>
        <a:p>
          <a:endParaRPr lang="en-US"/>
        </a:p>
      </dgm:t>
    </dgm:pt>
    <dgm:pt modelId="{939151D4-073F-4775-BFDF-A5A40A22BFE4}" type="pres">
      <dgm:prSet presAssocID="{DD559351-E5EB-4FEE-BC70-EAFE3DC6744F}" presName="level2hierChild" presStyleCnt="0"/>
      <dgm:spPr/>
    </dgm:pt>
    <dgm:pt modelId="{EE8F8657-3DA9-458B-AC40-753B6DC48F99}" type="pres">
      <dgm:prSet presAssocID="{D225F707-CB78-4E04-A115-0CA8312B681A}" presName="conn2-1" presStyleLbl="parChTrans1D2" presStyleIdx="0" presStyleCnt="2"/>
      <dgm:spPr/>
      <dgm:t>
        <a:bodyPr/>
        <a:lstStyle/>
        <a:p>
          <a:endParaRPr lang="es-CO"/>
        </a:p>
      </dgm:t>
    </dgm:pt>
    <dgm:pt modelId="{1EB6B993-40C4-4E9A-9000-8AC3B5CA646F}" type="pres">
      <dgm:prSet presAssocID="{D225F707-CB78-4E04-A115-0CA8312B681A}" presName="connTx" presStyleLbl="parChTrans1D2" presStyleIdx="0" presStyleCnt="2"/>
      <dgm:spPr/>
      <dgm:t>
        <a:bodyPr/>
        <a:lstStyle/>
        <a:p>
          <a:endParaRPr lang="es-CO"/>
        </a:p>
      </dgm:t>
    </dgm:pt>
    <dgm:pt modelId="{C82D8D52-40FF-4D95-8F08-B88963F6F3E0}" type="pres">
      <dgm:prSet presAssocID="{6A0A1CDD-ECDE-49BB-AB47-3FBACA2E9FFF}" presName="root2" presStyleCnt="0"/>
      <dgm:spPr/>
    </dgm:pt>
    <dgm:pt modelId="{B892A382-03F4-4B3A-9406-111A517A6FA6}" type="pres">
      <dgm:prSet presAssocID="{6A0A1CDD-ECDE-49BB-AB47-3FBACA2E9FFF}" presName="LevelTwoTextNode" presStyleLbl="node2" presStyleIdx="0" presStyleCnt="2" custScaleX="109331" custScaleY="147925">
        <dgm:presLayoutVars>
          <dgm:chPref val="3"/>
        </dgm:presLayoutVars>
      </dgm:prSet>
      <dgm:spPr/>
      <dgm:t>
        <a:bodyPr/>
        <a:lstStyle/>
        <a:p>
          <a:endParaRPr lang="en-US"/>
        </a:p>
      </dgm:t>
    </dgm:pt>
    <dgm:pt modelId="{17FCB660-5A43-4BAE-95B2-5A3FCF8320AE}" type="pres">
      <dgm:prSet presAssocID="{6A0A1CDD-ECDE-49BB-AB47-3FBACA2E9FFF}" presName="level3hierChild" presStyleCnt="0"/>
      <dgm:spPr/>
    </dgm:pt>
    <dgm:pt modelId="{A1F33A86-101F-4F8F-977F-A786E1839F9F}" type="pres">
      <dgm:prSet presAssocID="{39246146-0CA5-47CA-95B4-92AB3B41F485}" presName="conn2-1" presStyleLbl="parChTrans1D2" presStyleIdx="1" presStyleCnt="2"/>
      <dgm:spPr/>
      <dgm:t>
        <a:bodyPr/>
        <a:lstStyle/>
        <a:p>
          <a:endParaRPr lang="es-CO"/>
        </a:p>
      </dgm:t>
    </dgm:pt>
    <dgm:pt modelId="{0C2BA032-C032-4C64-A03C-4A076B821836}" type="pres">
      <dgm:prSet presAssocID="{39246146-0CA5-47CA-95B4-92AB3B41F485}" presName="connTx" presStyleLbl="parChTrans1D2" presStyleIdx="1" presStyleCnt="2"/>
      <dgm:spPr/>
      <dgm:t>
        <a:bodyPr/>
        <a:lstStyle/>
        <a:p>
          <a:endParaRPr lang="es-CO"/>
        </a:p>
      </dgm:t>
    </dgm:pt>
    <dgm:pt modelId="{232AFCD0-61AC-4981-AFA7-30F5C96B1946}" type="pres">
      <dgm:prSet presAssocID="{43419373-F384-4FB3-B504-F4D80C0DCC87}" presName="root2" presStyleCnt="0"/>
      <dgm:spPr/>
    </dgm:pt>
    <dgm:pt modelId="{4D4EC40D-4E1D-4D1F-90EC-ACB9F8244C97}" type="pres">
      <dgm:prSet presAssocID="{43419373-F384-4FB3-B504-F4D80C0DCC87}" presName="LevelTwoTextNode" presStyleLbl="node2" presStyleIdx="1" presStyleCnt="2" custScaleX="109331" custScaleY="147925">
        <dgm:presLayoutVars>
          <dgm:chPref val="3"/>
        </dgm:presLayoutVars>
      </dgm:prSet>
      <dgm:spPr/>
      <dgm:t>
        <a:bodyPr/>
        <a:lstStyle/>
        <a:p>
          <a:endParaRPr lang="en-US"/>
        </a:p>
      </dgm:t>
    </dgm:pt>
    <dgm:pt modelId="{BA27CAD5-2DA0-4202-BC82-28FAF419762F}" type="pres">
      <dgm:prSet presAssocID="{43419373-F384-4FB3-B504-F4D80C0DCC87}" presName="level3hierChild" presStyleCnt="0"/>
      <dgm:spPr/>
    </dgm:pt>
  </dgm:ptLst>
  <dgm:cxnLst>
    <dgm:cxn modelId="{BA8E8D03-C296-47D1-9A30-04FA1DD59BD3}" type="presOf" srcId="{CA755FD7-563D-4E84-A576-C694B3AD2281}" destId="{8973241A-D33B-40FD-A6E5-6F924E3A703B}" srcOrd="0" destOrd="0" presId="urn:microsoft.com/office/officeart/2008/layout/HorizontalMultiLevelHierarchy"/>
    <dgm:cxn modelId="{CBDF7143-C1E3-48B5-A908-58DBE864C40D}" srcId="{DD559351-E5EB-4FEE-BC70-EAFE3DC6744F}" destId="{43419373-F384-4FB3-B504-F4D80C0DCC87}" srcOrd="1" destOrd="0" parTransId="{39246146-0CA5-47CA-95B4-92AB3B41F485}" sibTransId="{BD4E8AEC-87EE-4E89-99F0-351DCBEA2DE7}"/>
    <dgm:cxn modelId="{E1515499-529B-4EDB-972C-ECE3899CE67F}" type="presOf" srcId="{6A0A1CDD-ECDE-49BB-AB47-3FBACA2E9FFF}" destId="{B892A382-03F4-4B3A-9406-111A517A6FA6}" srcOrd="0" destOrd="0" presId="urn:microsoft.com/office/officeart/2008/layout/HorizontalMultiLevelHierarchy"/>
    <dgm:cxn modelId="{CB1ECE00-5EC2-4D67-A16F-E2E300D55199}" type="presOf" srcId="{39246146-0CA5-47CA-95B4-92AB3B41F485}" destId="{A1F33A86-101F-4F8F-977F-A786E1839F9F}" srcOrd="0" destOrd="0" presId="urn:microsoft.com/office/officeart/2008/layout/HorizontalMultiLevelHierarchy"/>
    <dgm:cxn modelId="{FC8FB870-7AF8-4B9A-8ACC-8248F38ED909}" type="presOf" srcId="{DD559351-E5EB-4FEE-BC70-EAFE3DC6744F}" destId="{A29D64B9-C61C-4F32-8294-71D52AA23BBC}" srcOrd="0" destOrd="0" presId="urn:microsoft.com/office/officeart/2008/layout/HorizontalMultiLevelHierarchy"/>
    <dgm:cxn modelId="{B0A162CE-859D-41FF-95C1-E30096D155CF}" type="presOf" srcId="{43419373-F384-4FB3-B504-F4D80C0DCC87}" destId="{4D4EC40D-4E1D-4D1F-90EC-ACB9F8244C97}" srcOrd="0" destOrd="0" presId="urn:microsoft.com/office/officeart/2008/layout/HorizontalMultiLevelHierarchy"/>
    <dgm:cxn modelId="{48E645D9-682F-42EE-B2E6-10BE39359AEB}" type="presOf" srcId="{39246146-0CA5-47CA-95B4-92AB3B41F485}" destId="{0C2BA032-C032-4C64-A03C-4A076B821836}" srcOrd="1" destOrd="0" presId="urn:microsoft.com/office/officeart/2008/layout/HorizontalMultiLevelHierarchy"/>
    <dgm:cxn modelId="{418164C7-D24D-4E33-B192-6DC750FD8C1D}" type="presOf" srcId="{D225F707-CB78-4E04-A115-0CA8312B681A}" destId="{EE8F8657-3DA9-458B-AC40-753B6DC48F99}" srcOrd="0" destOrd="0" presId="urn:microsoft.com/office/officeart/2008/layout/HorizontalMultiLevelHierarchy"/>
    <dgm:cxn modelId="{5F198D22-596F-4CC5-86D0-58724B3DB38B}" type="presOf" srcId="{D225F707-CB78-4E04-A115-0CA8312B681A}" destId="{1EB6B993-40C4-4E9A-9000-8AC3B5CA646F}" srcOrd="1" destOrd="0" presId="urn:microsoft.com/office/officeart/2008/layout/HorizontalMultiLevelHierarchy"/>
    <dgm:cxn modelId="{7A31025D-01C8-495A-A2B6-F87E84D1167B}" srcId="{DD559351-E5EB-4FEE-BC70-EAFE3DC6744F}" destId="{6A0A1CDD-ECDE-49BB-AB47-3FBACA2E9FFF}" srcOrd="0" destOrd="0" parTransId="{D225F707-CB78-4E04-A115-0CA8312B681A}" sibTransId="{469C55A7-BC9C-4C19-80E4-091B6C6E8CE4}"/>
    <dgm:cxn modelId="{A9645FC3-06C5-441C-BA7B-253B77C6F930}" srcId="{CA755FD7-563D-4E84-A576-C694B3AD2281}" destId="{DD559351-E5EB-4FEE-BC70-EAFE3DC6744F}" srcOrd="0" destOrd="0" parTransId="{564AC82F-6825-45E3-BF6E-1894D2B18AF7}" sibTransId="{0E83B793-2B5D-47EF-8CE2-C162BA978535}"/>
    <dgm:cxn modelId="{512E62C2-1B8A-4E9B-B52D-1CC054E8643F}" type="presParOf" srcId="{8973241A-D33B-40FD-A6E5-6F924E3A703B}" destId="{DE468930-702D-4B08-900F-62DD9F50B2A8}" srcOrd="0" destOrd="0" presId="urn:microsoft.com/office/officeart/2008/layout/HorizontalMultiLevelHierarchy"/>
    <dgm:cxn modelId="{10AED411-C612-4D73-AEE7-83183CE1E6C2}" type="presParOf" srcId="{DE468930-702D-4B08-900F-62DD9F50B2A8}" destId="{A29D64B9-C61C-4F32-8294-71D52AA23BBC}" srcOrd="0" destOrd="0" presId="urn:microsoft.com/office/officeart/2008/layout/HorizontalMultiLevelHierarchy"/>
    <dgm:cxn modelId="{FD166FFA-19FF-48A6-B9FC-4DF715489077}" type="presParOf" srcId="{DE468930-702D-4B08-900F-62DD9F50B2A8}" destId="{939151D4-073F-4775-BFDF-A5A40A22BFE4}" srcOrd="1" destOrd="0" presId="urn:microsoft.com/office/officeart/2008/layout/HorizontalMultiLevelHierarchy"/>
    <dgm:cxn modelId="{E1D41FE0-3B3B-45C2-BEE1-0EB018F64B73}" type="presParOf" srcId="{939151D4-073F-4775-BFDF-A5A40A22BFE4}" destId="{EE8F8657-3DA9-458B-AC40-753B6DC48F99}" srcOrd="0" destOrd="0" presId="urn:microsoft.com/office/officeart/2008/layout/HorizontalMultiLevelHierarchy"/>
    <dgm:cxn modelId="{046F0F02-7713-452B-AFD9-DADD7AE63299}" type="presParOf" srcId="{EE8F8657-3DA9-458B-AC40-753B6DC48F99}" destId="{1EB6B993-40C4-4E9A-9000-8AC3B5CA646F}" srcOrd="0" destOrd="0" presId="urn:microsoft.com/office/officeart/2008/layout/HorizontalMultiLevelHierarchy"/>
    <dgm:cxn modelId="{6A62055A-BE3B-4B3C-8826-71C63B6FA358}" type="presParOf" srcId="{939151D4-073F-4775-BFDF-A5A40A22BFE4}" destId="{C82D8D52-40FF-4D95-8F08-B88963F6F3E0}" srcOrd="1" destOrd="0" presId="urn:microsoft.com/office/officeart/2008/layout/HorizontalMultiLevelHierarchy"/>
    <dgm:cxn modelId="{4841E933-15A5-4B38-AF77-BBBC08677204}" type="presParOf" srcId="{C82D8D52-40FF-4D95-8F08-B88963F6F3E0}" destId="{B892A382-03F4-4B3A-9406-111A517A6FA6}" srcOrd="0" destOrd="0" presId="urn:microsoft.com/office/officeart/2008/layout/HorizontalMultiLevelHierarchy"/>
    <dgm:cxn modelId="{D61A97EE-CDFA-42A6-A197-45155DC8B511}" type="presParOf" srcId="{C82D8D52-40FF-4D95-8F08-B88963F6F3E0}" destId="{17FCB660-5A43-4BAE-95B2-5A3FCF8320AE}" srcOrd="1" destOrd="0" presId="urn:microsoft.com/office/officeart/2008/layout/HorizontalMultiLevelHierarchy"/>
    <dgm:cxn modelId="{1E3E117E-E1B4-4EE9-90DB-1B13473F15B7}" type="presParOf" srcId="{939151D4-073F-4775-BFDF-A5A40A22BFE4}" destId="{A1F33A86-101F-4F8F-977F-A786E1839F9F}" srcOrd="2" destOrd="0" presId="urn:microsoft.com/office/officeart/2008/layout/HorizontalMultiLevelHierarchy"/>
    <dgm:cxn modelId="{52A7D865-6D63-4003-8BC9-A302B7D09404}" type="presParOf" srcId="{A1F33A86-101F-4F8F-977F-A786E1839F9F}" destId="{0C2BA032-C032-4C64-A03C-4A076B821836}" srcOrd="0" destOrd="0" presId="urn:microsoft.com/office/officeart/2008/layout/HorizontalMultiLevelHierarchy"/>
    <dgm:cxn modelId="{2BFFF889-86A2-45F2-9161-CC37485E7853}" type="presParOf" srcId="{939151D4-073F-4775-BFDF-A5A40A22BFE4}" destId="{232AFCD0-61AC-4981-AFA7-30F5C96B1946}" srcOrd="3" destOrd="0" presId="urn:microsoft.com/office/officeart/2008/layout/HorizontalMultiLevelHierarchy"/>
    <dgm:cxn modelId="{510D0A6C-8939-4E65-8627-BE06A8D5E4AB}" type="presParOf" srcId="{232AFCD0-61AC-4981-AFA7-30F5C96B1946}" destId="{4D4EC40D-4E1D-4D1F-90EC-ACB9F8244C97}" srcOrd="0" destOrd="0" presId="urn:microsoft.com/office/officeart/2008/layout/HorizontalMultiLevelHierarchy"/>
    <dgm:cxn modelId="{85DF140E-614D-4C2A-B14A-ED946F5ECC79}" type="presParOf" srcId="{232AFCD0-61AC-4981-AFA7-30F5C96B1946}" destId="{BA27CAD5-2DA0-4202-BC82-28FAF41976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EA571-232F-4DD9-AC02-EEB96CDEFD9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1D58DCE-C11A-4ABC-98C1-27C32A0F128B}">
      <dgm:prSet phldrT="[Text]"/>
      <dgm:spPr/>
      <dgm:t>
        <a:bodyPr/>
        <a:lstStyle/>
        <a:p>
          <a:r>
            <a:rPr lang="en-US" dirty="0" smtClean="0"/>
            <a:t>Start-up costs</a:t>
          </a:r>
          <a:endParaRPr lang="en-US" dirty="0"/>
        </a:p>
      </dgm:t>
    </dgm:pt>
    <dgm:pt modelId="{BF901105-B48F-4803-89AE-F8CAD27C9D56}" type="parTrans" cxnId="{63485150-23F8-45CF-8A80-91CA47E7C795}">
      <dgm:prSet/>
      <dgm:spPr/>
      <dgm:t>
        <a:bodyPr/>
        <a:lstStyle/>
        <a:p>
          <a:endParaRPr lang="en-US"/>
        </a:p>
      </dgm:t>
    </dgm:pt>
    <dgm:pt modelId="{AFC0686A-14F8-4469-87F1-ACB87A261E65}" type="sibTrans" cxnId="{63485150-23F8-45CF-8A80-91CA47E7C795}">
      <dgm:prSet/>
      <dgm:spPr/>
      <dgm:t>
        <a:bodyPr/>
        <a:lstStyle/>
        <a:p>
          <a:endParaRPr lang="en-US"/>
        </a:p>
      </dgm:t>
    </dgm:pt>
    <dgm:pt modelId="{A8FCB30A-AF15-4B57-9E51-E848CD8772C9}">
      <dgm:prSet phldrT="[Text]"/>
      <dgm:spPr/>
      <dgm:t>
        <a:bodyPr/>
        <a:lstStyle/>
        <a:p>
          <a:r>
            <a:rPr lang="en-US" dirty="0" smtClean="0"/>
            <a:t>Money needed to open your business </a:t>
          </a:r>
          <a:endParaRPr lang="en-US" dirty="0"/>
        </a:p>
      </dgm:t>
    </dgm:pt>
    <dgm:pt modelId="{E4798DF7-9944-47A5-BA7A-84B1B14ACF7D}" type="parTrans" cxnId="{FE6A3570-ED84-4471-A807-B22062D1DA13}">
      <dgm:prSet/>
      <dgm:spPr/>
      <dgm:t>
        <a:bodyPr/>
        <a:lstStyle/>
        <a:p>
          <a:endParaRPr lang="en-US"/>
        </a:p>
      </dgm:t>
    </dgm:pt>
    <dgm:pt modelId="{BF4CF23F-1F65-4776-87C2-3E70DE81E50D}" type="sibTrans" cxnId="{FE6A3570-ED84-4471-A807-B22062D1DA13}">
      <dgm:prSet/>
      <dgm:spPr/>
      <dgm:t>
        <a:bodyPr/>
        <a:lstStyle/>
        <a:p>
          <a:endParaRPr lang="en-US"/>
        </a:p>
      </dgm:t>
    </dgm:pt>
    <dgm:pt modelId="{22C2E61D-BB5F-4343-A73B-FD931822F7D4}">
      <dgm:prSet phldrT="[Text]"/>
      <dgm:spPr/>
      <dgm:t>
        <a:bodyPr/>
        <a:lstStyle/>
        <a:p>
          <a:r>
            <a:rPr lang="en-US" b="0" i="0" dirty="0" smtClean="0"/>
            <a:t>Your start-up budget will usually include such onetime only costs as major equipment, utility deposits, down payments, etc.</a:t>
          </a:r>
          <a:endParaRPr lang="en-US" dirty="0"/>
        </a:p>
      </dgm:t>
    </dgm:pt>
    <dgm:pt modelId="{1294D228-7894-4F96-997B-FE559AED8E38}" type="parTrans" cxnId="{3093FEBE-9E5E-4BAF-8EE9-334AE5204D55}">
      <dgm:prSet/>
      <dgm:spPr/>
      <dgm:t>
        <a:bodyPr/>
        <a:lstStyle/>
        <a:p>
          <a:endParaRPr lang="en-US"/>
        </a:p>
      </dgm:t>
    </dgm:pt>
    <dgm:pt modelId="{AEDECC36-8052-454F-8A19-2E9E27C41C7B}" type="sibTrans" cxnId="{3093FEBE-9E5E-4BAF-8EE9-334AE5204D55}">
      <dgm:prSet/>
      <dgm:spPr/>
      <dgm:t>
        <a:bodyPr/>
        <a:lstStyle/>
        <a:p>
          <a:endParaRPr lang="en-US"/>
        </a:p>
      </dgm:t>
    </dgm:pt>
    <dgm:pt modelId="{C3C9C5B6-FD4D-43AE-8D3D-C1AD82E80C6B}">
      <dgm:prSet phldrT="[Text]"/>
      <dgm:spPr/>
      <dgm:t>
        <a:bodyPr/>
        <a:lstStyle/>
        <a:p>
          <a:r>
            <a:rPr lang="en-US" dirty="0" smtClean="0"/>
            <a:t>Operating costs</a:t>
          </a:r>
          <a:endParaRPr lang="en-US" dirty="0"/>
        </a:p>
      </dgm:t>
    </dgm:pt>
    <dgm:pt modelId="{46659D72-2A1E-4ABA-80C3-33096819FDA8}" type="parTrans" cxnId="{F6E3B861-9CF4-468B-BCCE-FF110CBF772F}">
      <dgm:prSet/>
      <dgm:spPr/>
      <dgm:t>
        <a:bodyPr/>
        <a:lstStyle/>
        <a:p>
          <a:endParaRPr lang="en-US"/>
        </a:p>
      </dgm:t>
    </dgm:pt>
    <dgm:pt modelId="{8115DA76-F1C2-40E2-A15C-8FAD90C655EA}" type="sibTrans" cxnId="{F6E3B861-9CF4-468B-BCCE-FF110CBF772F}">
      <dgm:prSet/>
      <dgm:spPr/>
      <dgm:t>
        <a:bodyPr/>
        <a:lstStyle/>
        <a:p>
          <a:endParaRPr lang="en-US"/>
        </a:p>
      </dgm:t>
    </dgm:pt>
    <dgm:pt modelId="{84997EE9-058E-40CC-AA44-337C523A541B}">
      <dgm:prSet phldrT="[Text]"/>
      <dgm:spPr/>
      <dgm:t>
        <a:bodyPr/>
        <a:lstStyle/>
        <a:p>
          <a:r>
            <a:rPr lang="en-US" dirty="0" smtClean="0"/>
            <a:t>Money needed to keep it open</a:t>
          </a:r>
          <a:endParaRPr lang="en-US" dirty="0"/>
        </a:p>
      </dgm:t>
    </dgm:pt>
    <dgm:pt modelId="{7F4E61CF-DEEA-4BE2-B403-9DE268924F12}" type="parTrans" cxnId="{D95BF260-041F-4E16-B15C-7E6EA30525AC}">
      <dgm:prSet/>
      <dgm:spPr/>
      <dgm:t>
        <a:bodyPr/>
        <a:lstStyle/>
        <a:p>
          <a:endParaRPr lang="en-US"/>
        </a:p>
      </dgm:t>
    </dgm:pt>
    <dgm:pt modelId="{709434F4-5594-4C4F-966B-A706B4E8C861}" type="sibTrans" cxnId="{D95BF260-041F-4E16-B15C-7E6EA30525AC}">
      <dgm:prSet/>
      <dgm:spPr/>
      <dgm:t>
        <a:bodyPr/>
        <a:lstStyle/>
        <a:p>
          <a:endParaRPr lang="en-US"/>
        </a:p>
      </dgm:t>
    </dgm:pt>
    <dgm:pt modelId="{E38DE78C-F07D-4471-8B5E-3CAC6E003816}">
      <dgm:prSet phldrT="[Text]"/>
      <dgm:spPr/>
      <dgm:t>
        <a:bodyPr/>
        <a:lstStyle/>
        <a:p>
          <a:r>
            <a:rPr lang="en-US" dirty="0" smtClean="0"/>
            <a:t>An operating budget is prepared when you are actually ready to open for business.</a:t>
          </a:r>
          <a:endParaRPr lang="en-US" dirty="0"/>
        </a:p>
      </dgm:t>
    </dgm:pt>
    <dgm:pt modelId="{E8B5384A-C43E-4C21-A42B-91A823553ADB}" type="parTrans" cxnId="{664DB566-ECF9-4712-8F3B-EE62A55E8C1E}">
      <dgm:prSet/>
      <dgm:spPr/>
      <dgm:t>
        <a:bodyPr/>
        <a:lstStyle/>
        <a:p>
          <a:endParaRPr lang="en-US"/>
        </a:p>
      </dgm:t>
    </dgm:pt>
    <dgm:pt modelId="{F6877A3B-E1EC-4775-9020-348A738A5A4B}" type="sibTrans" cxnId="{664DB566-ECF9-4712-8F3B-EE62A55E8C1E}">
      <dgm:prSet/>
      <dgm:spPr/>
      <dgm:t>
        <a:bodyPr/>
        <a:lstStyle/>
        <a:p>
          <a:endParaRPr lang="en-US"/>
        </a:p>
      </dgm:t>
    </dgm:pt>
    <dgm:pt modelId="{1009CD4E-365A-45F1-8DD2-62F481C0161C}" type="pres">
      <dgm:prSet presAssocID="{0E2EA571-232F-4DD9-AC02-EEB96CDEFD9E}" presName="linearFlow" presStyleCnt="0">
        <dgm:presLayoutVars>
          <dgm:dir/>
          <dgm:animLvl val="lvl"/>
          <dgm:resizeHandles val="exact"/>
        </dgm:presLayoutVars>
      </dgm:prSet>
      <dgm:spPr/>
      <dgm:t>
        <a:bodyPr/>
        <a:lstStyle/>
        <a:p>
          <a:endParaRPr lang="es-CO"/>
        </a:p>
      </dgm:t>
    </dgm:pt>
    <dgm:pt modelId="{EEA50BB2-349D-4952-A4A1-5FCC0A7FB0B6}" type="pres">
      <dgm:prSet presAssocID="{11D58DCE-C11A-4ABC-98C1-27C32A0F128B}" presName="composite" presStyleCnt="0"/>
      <dgm:spPr/>
    </dgm:pt>
    <dgm:pt modelId="{3EF6BD63-1FC8-438B-A345-62E3BF7C8E9F}" type="pres">
      <dgm:prSet presAssocID="{11D58DCE-C11A-4ABC-98C1-27C32A0F128B}" presName="parentText" presStyleLbl="alignNode1" presStyleIdx="0" presStyleCnt="2">
        <dgm:presLayoutVars>
          <dgm:chMax val="1"/>
          <dgm:bulletEnabled val="1"/>
        </dgm:presLayoutVars>
      </dgm:prSet>
      <dgm:spPr/>
      <dgm:t>
        <a:bodyPr/>
        <a:lstStyle/>
        <a:p>
          <a:endParaRPr lang="en-US"/>
        </a:p>
      </dgm:t>
    </dgm:pt>
    <dgm:pt modelId="{0F875B21-FE5C-4090-B8B1-066CAD561F42}" type="pres">
      <dgm:prSet presAssocID="{11D58DCE-C11A-4ABC-98C1-27C32A0F128B}" presName="descendantText" presStyleLbl="alignAcc1" presStyleIdx="0" presStyleCnt="2">
        <dgm:presLayoutVars>
          <dgm:bulletEnabled val="1"/>
        </dgm:presLayoutVars>
      </dgm:prSet>
      <dgm:spPr/>
      <dgm:t>
        <a:bodyPr/>
        <a:lstStyle/>
        <a:p>
          <a:endParaRPr lang="en-US"/>
        </a:p>
      </dgm:t>
    </dgm:pt>
    <dgm:pt modelId="{14AF31F7-6405-46D2-9569-79275A5E9739}" type="pres">
      <dgm:prSet presAssocID="{AFC0686A-14F8-4469-87F1-ACB87A261E65}" presName="sp" presStyleCnt="0"/>
      <dgm:spPr/>
    </dgm:pt>
    <dgm:pt modelId="{BF925AC1-3F31-408F-B92C-35F00CCC8B1E}" type="pres">
      <dgm:prSet presAssocID="{C3C9C5B6-FD4D-43AE-8D3D-C1AD82E80C6B}" presName="composite" presStyleCnt="0"/>
      <dgm:spPr/>
    </dgm:pt>
    <dgm:pt modelId="{F0D20324-6320-424F-83BB-FF7A1E1BBCD1}" type="pres">
      <dgm:prSet presAssocID="{C3C9C5B6-FD4D-43AE-8D3D-C1AD82E80C6B}" presName="parentText" presStyleLbl="alignNode1" presStyleIdx="1" presStyleCnt="2">
        <dgm:presLayoutVars>
          <dgm:chMax val="1"/>
          <dgm:bulletEnabled val="1"/>
        </dgm:presLayoutVars>
      </dgm:prSet>
      <dgm:spPr/>
      <dgm:t>
        <a:bodyPr/>
        <a:lstStyle/>
        <a:p>
          <a:endParaRPr lang="en-US"/>
        </a:p>
      </dgm:t>
    </dgm:pt>
    <dgm:pt modelId="{BA12C106-57E4-4648-8CE4-95FDDAAEE947}" type="pres">
      <dgm:prSet presAssocID="{C3C9C5B6-FD4D-43AE-8D3D-C1AD82E80C6B}" presName="descendantText" presStyleLbl="alignAcc1" presStyleIdx="1" presStyleCnt="2">
        <dgm:presLayoutVars>
          <dgm:bulletEnabled val="1"/>
        </dgm:presLayoutVars>
      </dgm:prSet>
      <dgm:spPr/>
      <dgm:t>
        <a:bodyPr/>
        <a:lstStyle/>
        <a:p>
          <a:endParaRPr lang="en-US"/>
        </a:p>
      </dgm:t>
    </dgm:pt>
  </dgm:ptLst>
  <dgm:cxnLst>
    <dgm:cxn modelId="{F6E3B861-9CF4-468B-BCCE-FF110CBF772F}" srcId="{0E2EA571-232F-4DD9-AC02-EEB96CDEFD9E}" destId="{C3C9C5B6-FD4D-43AE-8D3D-C1AD82E80C6B}" srcOrd="1" destOrd="0" parTransId="{46659D72-2A1E-4ABA-80C3-33096819FDA8}" sibTransId="{8115DA76-F1C2-40E2-A15C-8FAD90C655EA}"/>
    <dgm:cxn modelId="{6EB36CA8-3600-4CA3-98BC-61EA899F31CB}" type="presOf" srcId="{22C2E61D-BB5F-4343-A73B-FD931822F7D4}" destId="{0F875B21-FE5C-4090-B8B1-066CAD561F42}" srcOrd="0" destOrd="1" presId="urn:microsoft.com/office/officeart/2005/8/layout/chevron2"/>
    <dgm:cxn modelId="{D95BF260-041F-4E16-B15C-7E6EA30525AC}" srcId="{C3C9C5B6-FD4D-43AE-8D3D-C1AD82E80C6B}" destId="{84997EE9-058E-40CC-AA44-337C523A541B}" srcOrd="0" destOrd="0" parTransId="{7F4E61CF-DEEA-4BE2-B403-9DE268924F12}" sibTransId="{709434F4-5594-4C4F-966B-A706B4E8C861}"/>
    <dgm:cxn modelId="{354180A7-19E8-4236-A92A-778304908259}" type="presOf" srcId="{A8FCB30A-AF15-4B57-9E51-E848CD8772C9}" destId="{0F875B21-FE5C-4090-B8B1-066CAD561F42}" srcOrd="0" destOrd="0" presId="urn:microsoft.com/office/officeart/2005/8/layout/chevron2"/>
    <dgm:cxn modelId="{664DB566-ECF9-4712-8F3B-EE62A55E8C1E}" srcId="{C3C9C5B6-FD4D-43AE-8D3D-C1AD82E80C6B}" destId="{E38DE78C-F07D-4471-8B5E-3CAC6E003816}" srcOrd="1" destOrd="0" parTransId="{E8B5384A-C43E-4C21-A42B-91A823553ADB}" sibTransId="{F6877A3B-E1EC-4775-9020-348A738A5A4B}"/>
    <dgm:cxn modelId="{F68A7D26-2F62-40B5-A996-D62DA92BBEB5}" type="presOf" srcId="{11D58DCE-C11A-4ABC-98C1-27C32A0F128B}" destId="{3EF6BD63-1FC8-438B-A345-62E3BF7C8E9F}" srcOrd="0" destOrd="0" presId="urn:microsoft.com/office/officeart/2005/8/layout/chevron2"/>
    <dgm:cxn modelId="{3093FEBE-9E5E-4BAF-8EE9-334AE5204D55}" srcId="{11D58DCE-C11A-4ABC-98C1-27C32A0F128B}" destId="{22C2E61D-BB5F-4343-A73B-FD931822F7D4}" srcOrd="1" destOrd="0" parTransId="{1294D228-7894-4F96-997B-FE559AED8E38}" sibTransId="{AEDECC36-8052-454F-8A19-2E9E27C41C7B}"/>
    <dgm:cxn modelId="{63485150-23F8-45CF-8A80-91CA47E7C795}" srcId="{0E2EA571-232F-4DD9-AC02-EEB96CDEFD9E}" destId="{11D58DCE-C11A-4ABC-98C1-27C32A0F128B}" srcOrd="0" destOrd="0" parTransId="{BF901105-B48F-4803-89AE-F8CAD27C9D56}" sibTransId="{AFC0686A-14F8-4469-87F1-ACB87A261E65}"/>
    <dgm:cxn modelId="{A15823CF-08BA-47A9-80D2-FA4938C8C430}" type="presOf" srcId="{E38DE78C-F07D-4471-8B5E-3CAC6E003816}" destId="{BA12C106-57E4-4648-8CE4-95FDDAAEE947}" srcOrd="0" destOrd="1" presId="urn:microsoft.com/office/officeart/2005/8/layout/chevron2"/>
    <dgm:cxn modelId="{9559328E-09B7-404A-8315-3E44167C56FE}" type="presOf" srcId="{C3C9C5B6-FD4D-43AE-8D3D-C1AD82E80C6B}" destId="{F0D20324-6320-424F-83BB-FF7A1E1BBCD1}" srcOrd="0" destOrd="0" presId="urn:microsoft.com/office/officeart/2005/8/layout/chevron2"/>
    <dgm:cxn modelId="{3866908E-D502-4338-ADD3-9E7C6F3B5C48}" type="presOf" srcId="{0E2EA571-232F-4DD9-AC02-EEB96CDEFD9E}" destId="{1009CD4E-365A-45F1-8DD2-62F481C0161C}" srcOrd="0" destOrd="0" presId="urn:microsoft.com/office/officeart/2005/8/layout/chevron2"/>
    <dgm:cxn modelId="{FE6A3570-ED84-4471-A807-B22062D1DA13}" srcId="{11D58DCE-C11A-4ABC-98C1-27C32A0F128B}" destId="{A8FCB30A-AF15-4B57-9E51-E848CD8772C9}" srcOrd="0" destOrd="0" parTransId="{E4798DF7-9944-47A5-BA7A-84B1B14ACF7D}" sibTransId="{BF4CF23F-1F65-4776-87C2-3E70DE81E50D}"/>
    <dgm:cxn modelId="{EEBFE90B-96C3-49F6-A27C-CC8B8035DCE5}" type="presOf" srcId="{84997EE9-058E-40CC-AA44-337C523A541B}" destId="{BA12C106-57E4-4648-8CE4-95FDDAAEE947}" srcOrd="0" destOrd="0" presId="urn:microsoft.com/office/officeart/2005/8/layout/chevron2"/>
    <dgm:cxn modelId="{7529B81F-0846-45B0-9A02-069366720A24}" type="presParOf" srcId="{1009CD4E-365A-45F1-8DD2-62F481C0161C}" destId="{EEA50BB2-349D-4952-A4A1-5FCC0A7FB0B6}" srcOrd="0" destOrd="0" presId="urn:microsoft.com/office/officeart/2005/8/layout/chevron2"/>
    <dgm:cxn modelId="{917E1B18-250F-40C5-9053-E97C1AAA3C1D}" type="presParOf" srcId="{EEA50BB2-349D-4952-A4A1-5FCC0A7FB0B6}" destId="{3EF6BD63-1FC8-438B-A345-62E3BF7C8E9F}" srcOrd="0" destOrd="0" presId="urn:microsoft.com/office/officeart/2005/8/layout/chevron2"/>
    <dgm:cxn modelId="{8A19BAA7-F25C-496C-8571-A0EECE42E91C}" type="presParOf" srcId="{EEA50BB2-349D-4952-A4A1-5FCC0A7FB0B6}" destId="{0F875B21-FE5C-4090-B8B1-066CAD561F42}" srcOrd="1" destOrd="0" presId="urn:microsoft.com/office/officeart/2005/8/layout/chevron2"/>
    <dgm:cxn modelId="{0E937B45-E4C6-437C-A583-983DD6581A33}" type="presParOf" srcId="{1009CD4E-365A-45F1-8DD2-62F481C0161C}" destId="{14AF31F7-6405-46D2-9569-79275A5E9739}" srcOrd="1" destOrd="0" presId="urn:microsoft.com/office/officeart/2005/8/layout/chevron2"/>
    <dgm:cxn modelId="{A2E763C8-3008-4EF6-AE05-D0BC8A9E8310}" type="presParOf" srcId="{1009CD4E-365A-45F1-8DD2-62F481C0161C}" destId="{BF925AC1-3F31-408F-B92C-35F00CCC8B1E}" srcOrd="2" destOrd="0" presId="urn:microsoft.com/office/officeart/2005/8/layout/chevron2"/>
    <dgm:cxn modelId="{EBA55C9E-E1A3-4BBC-A9E1-218558206C56}" type="presParOf" srcId="{BF925AC1-3F31-408F-B92C-35F00CCC8B1E}" destId="{F0D20324-6320-424F-83BB-FF7A1E1BBCD1}" srcOrd="0" destOrd="0" presId="urn:microsoft.com/office/officeart/2005/8/layout/chevron2"/>
    <dgm:cxn modelId="{A06E23E9-B280-4421-9A37-27CB9CDCEDB2}" type="presParOf" srcId="{BF925AC1-3F31-408F-B92C-35F00CCC8B1E}" destId="{BA12C106-57E4-4648-8CE4-95FDDAAEE9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4E0BF-B246-443A-9339-DB3F72C4223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8BA011A-53AA-479B-84FF-8049A19E869F}">
      <dgm:prSe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Personnel</a:t>
          </a:r>
          <a:endParaRPr lang="en-US" dirty="0"/>
        </a:p>
      </dgm:t>
    </dgm:pt>
    <dgm:pt modelId="{8BDE2BB3-5E2E-4A55-AF51-59E24195E8FA}" type="parTrans" cxnId="{9411E37F-A5DE-4CEC-9EED-B9E020B0BAB4}">
      <dgm:prSet/>
      <dgm:spPr/>
      <dgm:t>
        <a:bodyPr/>
        <a:lstStyle/>
        <a:p>
          <a:endParaRPr lang="en-US"/>
        </a:p>
      </dgm:t>
    </dgm:pt>
    <dgm:pt modelId="{838F4C19-A41C-4374-8DAB-110656E7F686}" type="sibTrans" cxnId="{9411E37F-A5DE-4CEC-9EED-B9E020B0BAB4}">
      <dgm:prSet/>
      <dgm:spPr/>
      <dgm:t>
        <a:bodyPr/>
        <a:lstStyle/>
        <a:p>
          <a:endParaRPr lang="en-US"/>
        </a:p>
      </dgm:t>
    </dgm:pt>
    <dgm:pt modelId="{B28C7545-0B9E-4356-B941-E6660626A2C5}">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Insurance</a:t>
          </a:r>
          <a:endParaRPr lang="en-US" dirty="0"/>
        </a:p>
      </dgm:t>
    </dgm:pt>
    <dgm:pt modelId="{866E3E81-EA6B-4788-96BC-8A736CFFAFB8}" type="parTrans" cxnId="{7B7AC41C-4088-4484-A19C-B750A2326F85}">
      <dgm:prSet/>
      <dgm:spPr/>
      <dgm:t>
        <a:bodyPr/>
        <a:lstStyle/>
        <a:p>
          <a:endParaRPr lang="en-US"/>
        </a:p>
      </dgm:t>
    </dgm:pt>
    <dgm:pt modelId="{12153A2B-FD33-4E7F-8CF1-FBF02F094179}" type="sibTrans" cxnId="{7B7AC41C-4088-4484-A19C-B750A2326F85}">
      <dgm:prSet/>
      <dgm:spPr/>
      <dgm:t>
        <a:bodyPr/>
        <a:lstStyle/>
        <a:p>
          <a:endParaRPr lang="en-US"/>
        </a:p>
      </dgm:t>
    </dgm:pt>
    <dgm:pt modelId="{F97F8519-6813-430A-ABF8-C077ADC4264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Rent</a:t>
          </a:r>
          <a:endParaRPr lang="en-US" dirty="0"/>
        </a:p>
      </dgm:t>
    </dgm:pt>
    <dgm:pt modelId="{0995A601-CF31-49F4-B298-325E7B0CDA4B}" type="parTrans" cxnId="{693EF74A-9497-4137-B187-6F98299899BB}">
      <dgm:prSet/>
      <dgm:spPr/>
      <dgm:t>
        <a:bodyPr/>
        <a:lstStyle/>
        <a:p>
          <a:endParaRPr lang="en-US"/>
        </a:p>
      </dgm:t>
    </dgm:pt>
    <dgm:pt modelId="{535DF08B-AD4B-4C66-B75C-38649CF2385F}" type="sibTrans" cxnId="{693EF74A-9497-4137-B187-6F98299899BB}">
      <dgm:prSet/>
      <dgm:spPr/>
      <dgm:t>
        <a:bodyPr/>
        <a:lstStyle/>
        <a:p>
          <a:endParaRPr lang="en-US"/>
        </a:p>
      </dgm:t>
    </dgm:pt>
    <dgm:pt modelId="{37B229C6-C769-47AC-AECF-EFF4E3D3710A}">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u="none" dirty="0" smtClean="0"/>
            <a:t>Depreciation</a:t>
          </a:r>
          <a:endParaRPr lang="en-US" b="0" u="none" dirty="0"/>
        </a:p>
      </dgm:t>
    </dgm:pt>
    <dgm:pt modelId="{3361B1F0-B99A-4ADD-ACA0-B1C1E26C710D}" type="parTrans" cxnId="{E9AA3ED4-E641-4CE7-A4CF-C8A339A044A4}">
      <dgm:prSet/>
      <dgm:spPr/>
      <dgm:t>
        <a:bodyPr/>
        <a:lstStyle/>
        <a:p>
          <a:endParaRPr lang="en-US"/>
        </a:p>
      </dgm:t>
    </dgm:pt>
    <dgm:pt modelId="{112F5FB7-EB00-4187-A088-9030F2B4F67C}" type="sibTrans" cxnId="{E9AA3ED4-E641-4CE7-A4CF-C8A339A044A4}">
      <dgm:prSet/>
      <dgm:spPr/>
      <dgm:t>
        <a:bodyPr/>
        <a:lstStyle/>
        <a:p>
          <a:endParaRPr lang="en-US"/>
        </a:p>
      </dgm:t>
    </dgm:pt>
    <dgm:pt modelId="{0CDC986F-F89C-4C6E-8189-EEA2D5D5FB09}">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Loan payments</a:t>
          </a:r>
          <a:endParaRPr lang="en-US" dirty="0"/>
        </a:p>
      </dgm:t>
    </dgm:pt>
    <dgm:pt modelId="{B31BC85E-97B9-4D65-8C08-E21DD42F3403}" type="parTrans" cxnId="{E9C43AFC-F733-4D15-A261-2782737A5EC2}">
      <dgm:prSet/>
      <dgm:spPr/>
      <dgm:t>
        <a:bodyPr/>
        <a:lstStyle/>
        <a:p>
          <a:endParaRPr lang="en-US"/>
        </a:p>
      </dgm:t>
    </dgm:pt>
    <dgm:pt modelId="{CFA35C4B-9E5A-41C8-9A69-FDC10B40109A}" type="sibTrans" cxnId="{E9C43AFC-F733-4D15-A261-2782737A5EC2}">
      <dgm:prSet/>
      <dgm:spPr/>
      <dgm:t>
        <a:bodyPr/>
        <a:lstStyle/>
        <a:p>
          <a:endParaRPr lang="en-US"/>
        </a:p>
      </dgm:t>
    </dgm:pt>
    <dgm:pt modelId="{D8EB67C2-A761-4E1E-88FE-4045C55E3DF1}">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Advertising / promotions</a:t>
          </a:r>
          <a:endParaRPr lang="en-US" dirty="0"/>
        </a:p>
      </dgm:t>
    </dgm:pt>
    <dgm:pt modelId="{AE26CC4D-FD72-4E60-9267-755DF740C6E4}" type="parTrans" cxnId="{3CFF4E82-FC2C-4A52-AC47-4166E891CBEE}">
      <dgm:prSet/>
      <dgm:spPr/>
      <dgm:t>
        <a:bodyPr/>
        <a:lstStyle/>
        <a:p>
          <a:endParaRPr lang="en-US"/>
        </a:p>
      </dgm:t>
    </dgm:pt>
    <dgm:pt modelId="{DE57B173-8A17-4602-9012-083E05F12ECB}" type="sibTrans" cxnId="{3CFF4E82-FC2C-4A52-AC47-4166E891CBEE}">
      <dgm:prSet/>
      <dgm:spPr/>
      <dgm:t>
        <a:bodyPr/>
        <a:lstStyle/>
        <a:p>
          <a:endParaRPr lang="en-US"/>
        </a:p>
      </dgm:t>
    </dgm:pt>
    <dgm:pt modelId="{B9F678D2-96B4-42C8-A20B-CC2A19787FD9}">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Legal / accounting</a:t>
          </a:r>
          <a:endParaRPr lang="en-US" dirty="0"/>
        </a:p>
      </dgm:t>
    </dgm:pt>
    <dgm:pt modelId="{A9217814-4FB4-4B0F-B750-24C4F2EB3062}" type="parTrans" cxnId="{606E8787-276A-4419-AA7D-7A15C1D92CF0}">
      <dgm:prSet/>
      <dgm:spPr/>
      <dgm:t>
        <a:bodyPr/>
        <a:lstStyle/>
        <a:p>
          <a:endParaRPr lang="en-US"/>
        </a:p>
      </dgm:t>
    </dgm:pt>
    <dgm:pt modelId="{847A7E37-60F9-4E2D-8566-A99D522364A3}" type="sibTrans" cxnId="{606E8787-276A-4419-AA7D-7A15C1D92CF0}">
      <dgm:prSet/>
      <dgm:spPr/>
      <dgm:t>
        <a:bodyPr/>
        <a:lstStyle/>
        <a:p>
          <a:endParaRPr lang="en-US"/>
        </a:p>
      </dgm:t>
    </dgm:pt>
    <dgm:pt modelId="{15AD2A40-D9E4-4135-A8B4-91DCB0274317}">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Miscellaneous expenses</a:t>
          </a:r>
          <a:endParaRPr lang="en-US" dirty="0"/>
        </a:p>
      </dgm:t>
    </dgm:pt>
    <dgm:pt modelId="{21888A1D-BCB0-4DE2-9E80-47AEB5B9C939}" type="parTrans" cxnId="{1D7EB49B-5BF2-4164-8F4C-1C3A7872616D}">
      <dgm:prSet/>
      <dgm:spPr/>
      <dgm:t>
        <a:bodyPr/>
        <a:lstStyle/>
        <a:p>
          <a:endParaRPr lang="en-US"/>
        </a:p>
      </dgm:t>
    </dgm:pt>
    <dgm:pt modelId="{EFA2274A-663C-4894-BAF9-2EEFEEE2899B}" type="sibTrans" cxnId="{1D7EB49B-5BF2-4164-8F4C-1C3A7872616D}">
      <dgm:prSet/>
      <dgm:spPr/>
      <dgm:t>
        <a:bodyPr/>
        <a:lstStyle/>
        <a:p>
          <a:endParaRPr lang="en-US"/>
        </a:p>
      </dgm:t>
    </dgm:pt>
    <dgm:pt modelId="{724F2F64-AC47-401C-8743-278CE0FD79AF}">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Supplies</a:t>
          </a:r>
          <a:endParaRPr lang="en-US" dirty="0"/>
        </a:p>
      </dgm:t>
    </dgm:pt>
    <dgm:pt modelId="{423A7D4E-636E-416E-80C4-EAFDB103A119}" type="parTrans" cxnId="{7A08CB2C-441C-4720-A5DA-11E257D2F1D1}">
      <dgm:prSet/>
      <dgm:spPr/>
      <dgm:t>
        <a:bodyPr/>
        <a:lstStyle/>
        <a:p>
          <a:endParaRPr lang="en-US"/>
        </a:p>
      </dgm:t>
    </dgm:pt>
    <dgm:pt modelId="{1C93D0DE-2FEB-4895-A042-64B073C9E653}" type="sibTrans" cxnId="{7A08CB2C-441C-4720-A5DA-11E257D2F1D1}">
      <dgm:prSet/>
      <dgm:spPr/>
      <dgm:t>
        <a:bodyPr/>
        <a:lstStyle/>
        <a:p>
          <a:endParaRPr lang="en-US"/>
        </a:p>
      </dgm:t>
    </dgm:pt>
    <dgm:pt modelId="{31BDC139-F4A4-432A-A2AC-F772ABDC8397}">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Payroll expenses</a:t>
          </a:r>
          <a:endParaRPr lang="en-US" dirty="0"/>
        </a:p>
      </dgm:t>
    </dgm:pt>
    <dgm:pt modelId="{421A9F81-A9B6-4829-93F3-F31363AFD010}" type="parTrans" cxnId="{1667C8E8-8C4C-4892-BFEE-2608202E854C}">
      <dgm:prSet/>
      <dgm:spPr/>
      <dgm:t>
        <a:bodyPr/>
        <a:lstStyle/>
        <a:p>
          <a:endParaRPr lang="en-US"/>
        </a:p>
      </dgm:t>
    </dgm:pt>
    <dgm:pt modelId="{4A6C3A8C-04C5-454E-AA1F-D2DD06448AD0}" type="sibTrans" cxnId="{1667C8E8-8C4C-4892-BFEE-2608202E854C}">
      <dgm:prSet/>
      <dgm:spPr/>
      <dgm:t>
        <a:bodyPr/>
        <a:lstStyle/>
        <a:p>
          <a:endParaRPr lang="en-US"/>
        </a:p>
      </dgm:t>
    </dgm:pt>
    <dgm:pt modelId="{645A1DE8-768D-42EF-B538-62C61E0AA3C7}">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Salaries/wages</a:t>
          </a:r>
          <a:endParaRPr lang="en-US" dirty="0"/>
        </a:p>
      </dgm:t>
    </dgm:pt>
    <dgm:pt modelId="{6A496F7F-792C-4DA6-A518-BDE3CD111BBA}" type="parTrans" cxnId="{9DAE8140-C97F-4732-930E-D18ED50A8369}">
      <dgm:prSet/>
      <dgm:spPr/>
      <dgm:t>
        <a:bodyPr/>
        <a:lstStyle/>
        <a:p>
          <a:endParaRPr lang="en-US"/>
        </a:p>
      </dgm:t>
    </dgm:pt>
    <dgm:pt modelId="{DE9A008F-5E0A-4897-BEEE-DAEDF368B51B}" type="sibTrans" cxnId="{9DAE8140-C97F-4732-930E-D18ED50A8369}">
      <dgm:prSet/>
      <dgm:spPr/>
      <dgm:t>
        <a:bodyPr/>
        <a:lstStyle/>
        <a:p>
          <a:endParaRPr lang="en-US"/>
        </a:p>
      </dgm:t>
    </dgm:pt>
    <dgm:pt modelId="{06692314-896D-4FA6-8334-602222383A66}">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Utilities</a:t>
          </a:r>
          <a:endParaRPr lang="en-US" dirty="0"/>
        </a:p>
      </dgm:t>
    </dgm:pt>
    <dgm:pt modelId="{B5695FEA-8E3A-4667-B368-2CE5832AF35F}" type="parTrans" cxnId="{32C8F0B8-0500-442C-B0AD-4CB54FDF29E5}">
      <dgm:prSet/>
      <dgm:spPr/>
      <dgm:t>
        <a:bodyPr/>
        <a:lstStyle/>
        <a:p>
          <a:endParaRPr lang="en-US"/>
        </a:p>
      </dgm:t>
    </dgm:pt>
    <dgm:pt modelId="{D1776EB4-926B-477A-9521-B64A6682CA9D}" type="sibTrans" cxnId="{32C8F0B8-0500-442C-B0AD-4CB54FDF29E5}">
      <dgm:prSet/>
      <dgm:spPr/>
      <dgm:t>
        <a:bodyPr/>
        <a:lstStyle/>
        <a:p>
          <a:endParaRPr lang="en-US"/>
        </a:p>
      </dgm:t>
    </dgm:pt>
    <dgm:pt modelId="{A35ADD31-60F6-4DA6-8B8A-CBFD1D728B8D}">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0" i="0" dirty="0" smtClean="0"/>
            <a:t>Dues / subscriptions / fees</a:t>
          </a:r>
          <a:endParaRPr lang="en-US" dirty="0"/>
        </a:p>
      </dgm:t>
    </dgm:pt>
    <dgm:pt modelId="{1CF54356-22A6-4349-AC4D-C867F9D854FD}" type="parTrans" cxnId="{AB2A741D-AC32-460C-B378-53E5590238EE}">
      <dgm:prSet/>
      <dgm:spPr/>
      <dgm:t>
        <a:bodyPr/>
        <a:lstStyle/>
        <a:p>
          <a:endParaRPr lang="en-US"/>
        </a:p>
      </dgm:t>
    </dgm:pt>
    <dgm:pt modelId="{1FC78B5E-E51A-408B-91EE-6392B41B6810}" type="sibTrans" cxnId="{AB2A741D-AC32-460C-B378-53E5590238EE}">
      <dgm:prSet/>
      <dgm:spPr/>
      <dgm:t>
        <a:bodyPr/>
        <a:lstStyle/>
        <a:p>
          <a:endParaRPr lang="en-US"/>
        </a:p>
      </dgm:t>
    </dgm:pt>
    <dgm:pt modelId="{4EA15058-FAC1-433B-98C9-6746CA3613CF}">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Taxes</a:t>
          </a:r>
          <a:endParaRPr lang="en-US" dirty="0"/>
        </a:p>
      </dgm:t>
    </dgm:pt>
    <dgm:pt modelId="{05D8BE24-E5C8-4003-83A8-B5B3CC279A3C}" type="parTrans" cxnId="{8A1E41F3-434C-4240-897D-001EE98ADE5E}">
      <dgm:prSet/>
      <dgm:spPr/>
      <dgm:t>
        <a:bodyPr/>
        <a:lstStyle/>
        <a:p>
          <a:endParaRPr lang="en-US"/>
        </a:p>
      </dgm:t>
    </dgm:pt>
    <dgm:pt modelId="{67CAD268-D54D-4A7C-957F-7DB66B895161}" type="sibTrans" cxnId="{8A1E41F3-434C-4240-897D-001EE98ADE5E}">
      <dgm:prSet/>
      <dgm:spPr/>
      <dgm:t>
        <a:bodyPr/>
        <a:lstStyle/>
        <a:p>
          <a:endParaRPr lang="en-US"/>
        </a:p>
      </dgm:t>
    </dgm:pt>
    <dgm:pt modelId="{C2A2CB78-9E18-4003-8058-D969DA08A932}">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0" i="0" dirty="0" smtClean="0"/>
            <a:t>Repairs / maintenance</a:t>
          </a:r>
          <a:endParaRPr lang="en-US" dirty="0"/>
        </a:p>
      </dgm:t>
    </dgm:pt>
    <dgm:pt modelId="{0A789239-ABDD-4BE4-A82C-56B29CBC26F8}" type="parTrans" cxnId="{4BBC9C9F-EC62-4E52-95C8-B531BF7362CD}">
      <dgm:prSet/>
      <dgm:spPr/>
      <dgm:t>
        <a:bodyPr/>
        <a:lstStyle/>
        <a:p>
          <a:endParaRPr lang="en-US"/>
        </a:p>
      </dgm:t>
    </dgm:pt>
    <dgm:pt modelId="{E8244407-D557-4011-ACAA-D2211ACCFA41}" type="sibTrans" cxnId="{4BBC9C9F-EC62-4E52-95C8-B531BF7362CD}">
      <dgm:prSet/>
      <dgm:spPr/>
      <dgm:t>
        <a:bodyPr/>
        <a:lstStyle/>
        <a:p>
          <a:endParaRPr lang="en-US"/>
        </a:p>
      </dgm:t>
    </dgm:pt>
    <dgm:pt modelId="{18304659-4D94-47E9-B3C2-67466315F223}" type="pres">
      <dgm:prSet presAssocID="{35C4E0BF-B246-443A-9339-DB3F72C4223C}" presName="diagram" presStyleCnt="0">
        <dgm:presLayoutVars>
          <dgm:dir/>
          <dgm:resizeHandles val="exact"/>
        </dgm:presLayoutVars>
      </dgm:prSet>
      <dgm:spPr/>
      <dgm:t>
        <a:bodyPr/>
        <a:lstStyle/>
        <a:p>
          <a:endParaRPr lang="es-CO"/>
        </a:p>
      </dgm:t>
    </dgm:pt>
    <dgm:pt modelId="{A5898911-1839-4965-A619-0E0AADD96337}" type="pres">
      <dgm:prSet presAssocID="{38BA011A-53AA-479B-84FF-8049A19E869F}" presName="node" presStyleLbl="node1" presStyleIdx="0" presStyleCnt="15">
        <dgm:presLayoutVars>
          <dgm:bulletEnabled val="1"/>
        </dgm:presLayoutVars>
      </dgm:prSet>
      <dgm:spPr/>
      <dgm:t>
        <a:bodyPr/>
        <a:lstStyle/>
        <a:p>
          <a:endParaRPr lang="en-US"/>
        </a:p>
      </dgm:t>
    </dgm:pt>
    <dgm:pt modelId="{141A18D3-28A0-4E90-8C13-447551E8A660}" type="pres">
      <dgm:prSet presAssocID="{838F4C19-A41C-4374-8DAB-110656E7F686}" presName="sibTrans" presStyleCnt="0"/>
      <dgm:spPr/>
    </dgm:pt>
    <dgm:pt modelId="{B95BE000-3A15-4D9C-A1DD-F1A5A89CF134}" type="pres">
      <dgm:prSet presAssocID="{B28C7545-0B9E-4356-B941-E6660626A2C5}" presName="node" presStyleLbl="node1" presStyleIdx="1" presStyleCnt="15">
        <dgm:presLayoutVars>
          <dgm:bulletEnabled val="1"/>
        </dgm:presLayoutVars>
      </dgm:prSet>
      <dgm:spPr/>
      <dgm:t>
        <a:bodyPr/>
        <a:lstStyle/>
        <a:p>
          <a:endParaRPr lang="en-US"/>
        </a:p>
      </dgm:t>
    </dgm:pt>
    <dgm:pt modelId="{3B7B9A83-A181-443E-85D3-23BF9F3DD42D}" type="pres">
      <dgm:prSet presAssocID="{12153A2B-FD33-4E7F-8CF1-FBF02F094179}" presName="sibTrans" presStyleCnt="0"/>
      <dgm:spPr/>
    </dgm:pt>
    <dgm:pt modelId="{A15CB3F9-8ABC-4390-A47F-F187D6D3EFE7}" type="pres">
      <dgm:prSet presAssocID="{F97F8519-6813-430A-ABF8-C077ADC42646}" presName="node" presStyleLbl="node1" presStyleIdx="2" presStyleCnt="15">
        <dgm:presLayoutVars>
          <dgm:bulletEnabled val="1"/>
        </dgm:presLayoutVars>
      </dgm:prSet>
      <dgm:spPr/>
      <dgm:t>
        <a:bodyPr/>
        <a:lstStyle/>
        <a:p>
          <a:endParaRPr lang="en-US"/>
        </a:p>
      </dgm:t>
    </dgm:pt>
    <dgm:pt modelId="{3A54EE6C-FD81-46A5-AD15-0BE64B3AC588}" type="pres">
      <dgm:prSet presAssocID="{535DF08B-AD4B-4C66-B75C-38649CF2385F}" presName="sibTrans" presStyleCnt="0"/>
      <dgm:spPr/>
    </dgm:pt>
    <dgm:pt modelId="{DC1FF35B-E78B-494F-9994-426B6599F0F4}" type="pres">
      <dgm:prSet presAssocID="{37B229C6-C769-47AC-AECF-EFF4E3D3710A}" presName="node" presStyleLbl="node1" presStyleIdx="3" presStyleCnt="15">
        <dgm:presLayoutVars>
          <dgm:bulletEnabled val="1"/>
        </dgm:presLayoutVars>
      </dgm:prSet>
      <dgm:spPr/>
      <dgm:t>
        <a:bodyPr/>
        <a:lstStyle/>
        <a:p>
          <a:endParaRPr lang="en-US"/>
        </a:p>
      </dgm:t>
    </dgm:pt>
    <dgm:pt modelId="{8AD414D3-B7D7-44A0-884D-DDFC58A5AD5E}" type="pres">
      <dgm:prSet presAssocID="{112F5FB7-EB00-4187-A088-9030F2B4F67C}" presName="sibTrans" presStyleCnt="0"/>
      <dgm:spPr/>
    </dgm:pt>
    <dgm:pt modelId="{5D423EC6-5076-4240-B51F-6C287808321B}" type="pres">
      <dgm:prSet presAssocID="{0CDC986F-F89C-4C6E-8189-EEA2D5D5FB09}" presName="node" presStyleLbl="node1" presStyleIdx="4" presStyleCnt="15">
        <dgm:presLayoutVars>
          <dgm:bulletEnabled val="1"/>
        </dgm:presLayoutVars>
      </dgm:prSet>
      <dgm:spPr/>
      <dgm:t>
        <a:bodyPr/>
        <a:lstStyle/>
        <a:p>
          <a:endParaRPr lang="en-US"/>
        </a:p>
      </dgm:t>
    </dgm:pt>
    <dgm:pt modelId="{980016DC-CAB9-4D08-BC41-E1248118D0FB}" type="pres">
      <dgm:prSet presAssocID="{CFA35C4B-9E5A-41C8-9A69-FDC10B40109A}" presName="sibTrans" presStyleCnt="0"/>
      <dgm:spPr/>
    </dgm:pt>
    <dgm:pt modelId="{5E9CEB27-527A-4E69-9D85-FCF50A77B168}" type="pres">
      <dgm:prSet presAssocID="{D8EB67C2-A761-4E1E-88FE-4045C55E3DF1}" presName="node" presStyleLbl="node1" presStyleIdx="5" presStyleCnt="15">
        <dgm:presLayoutVars>
          <dgm:bulletEnabled val="1"/>
        </dgm:presLayoutVars>
      </dgm:prSet>
      <dgm:spPr/>
      <dgm:t>
        <a:bodyPr/>
        <a:lstStyle/>
        <a:p>
          <a:endParaRPr lang="en-US"/>
        </a:p>
      </dgm:t>
    </dgm:pt>
    <dgm:pt modelId="{4EE12A6E-04FB-4517-ABE6-DCD935E19A61}" type="pres">
      <dgm:prSet presAssocID="{DE57B173-8A17-4602-9012-083E05F12ECB}" presName="sibTrans" presStyleCnt="0"/>
      <dgm:spPr/>
    </dgm:pt>
    <dgm:pt modelId="{5F8B872A-733A-4603-85B6-7737C2BC8341}" type="pres">
      <dgm:prSet presAssocID="{B9F678D2-96B4-42C8-A20B-CC2A19787FD9}" presName="node" presStyleLbl="node1" presStyleIdx="6" presStyleCnt="15">
        <dgm:presLayoutVars>
          <dgm:bulletEnabled val="1"/>
        </dgm:presLayoutVars>
      </dgm:prSet>
      <dgm:spPr/>
      <dgm:t>
        <a:bodyPr/>
        <a:lstStyle/>
        <a:p>
          <a:endParaRPr lang="en-US"/>
        </a:p>
      </dgm:t>
    </dgm:pt>
    <dgm:pt modelId="{94713BE5-CCE8-415B-B57B-5796DBAB0131}" type="pres">
      <dgm:prSet presAssocID="{847A7E37-60F9-4E2D-8566-A99D522364A3}" presName="sibTrans" presStyleCnt="0"/>
      <dgm:spPr/>
    </dgm:pt>
    <dgm:pt modelId="{74FEC360-D1D7-49B7-8AE4-3C9A2D54F45B}" type="pres">
      <dgm:prSet presAssocID="{15AD2A40-D9E4-4135-A8B4-91DCB0274317}" presName="node" presStyleLbl="node1" presStyleIdx="7" presStyleCnt="15">
        <dgm:presLayoutVars>
          <dgm:bulletEnabled val="1"/>
        </dgm:presLayoutVars>
      </dgm:prSet>
      <dgm:spPr/>
      <dgm:t>
        <a:bodyPr/>
        <a:lstStyle/>
        <a:p>
          <a:endParaRPr lang="en-US"/>
        </a:p>
      </dgm:t>
    </dgm:pt>
    <dgm:pt modelId="{5C3CB5A0-9774-49FA-820E-38F0FAA2A275}" type="pres">
      <dgm:prSet presAssocID="{EFA2274A-663C-4894-BAF9-2EEFEEE2899B}" presName="sibTrans" presStyleCnt="0"/>
      <dgm:spPr/>
    </dgm:pt>
    <dgm:pt modelId="{E1A3FC16-DB78-4FF8-AEA2-EAE6F524B728}" type="pres">
      <dgm:prSet presAssocID="{724F2F64-AC47-401C-8743-278CE0FD79AF}" presName="node" presStyleLbl="node1" presStyleIdx="8" presStyleCnt="15">
        <dgm:presLayoutVars>
          <dgm:bulletEnabled val="1"/>
        </dgm:presLayoutVars>
      </dgm:prSet>
      <dgm:spPr/>
      <dgm:t>
        <a:bodyPr/>
        <a:lstStyle/>
        <a:p>
          <a:endParaRPr lang="en-US"/>
        </a:p>
      </dgm:t>
    </dgm:pt>
    <dgm:pt modelId="{237878D2-3144-477B-98D0-8494BA961BCE}" type="pres">
      <dgm:prSet presAssocID="{1C93D0DE-2FEB-4895-A042-64B073C9E653}" presName="sibTrans" presStyleCnt="0"/>
      <dgm:spPr/>
    </dgm:pt>
    <dgm:pt modelId="{43029066-D3C0-400D-8393-FE15FC642D4C}" type="pres">
      <dgm:prSet presAssocID="{31BDC139-F4A4-432A-A2AC-F772ABDC8397}" presName="node" presStyleLbl="node1" presStyleIdx="9" presStyleCnt="15">
        <dgm:presLayoutVars>
          <dgm:bulletEnabled val="1"/>
        </dgm:presLayoutVars>
      </dgm:prSet>
      <dgm:spPr/>
      <dgm:t>
        <a:bodyPr/>
        <a:lstStyle/>
        <a:p>
          <a:endParaRPr lang="en-US"/>
        </a:p>
      </dgm:t>
    </dgm:pt>
    <dgm:pt modelId="{B9A1C7FC-C812-41A4-AB6E-7A7336253F11}" type="pres">
      <dgm:prSet presAssocID="{4A6C3A8C-04C5-454E-AA1F-D2DD06448AD0}" presName="sibTrans" presStyleCnt="0"/>
      <dgm:spPr/>
    </dgm:pt>
    <dgm:pt modelId="{DC3E03B7-09F9-4E03-A34B-5ABE424BFE08}" type="pres">
      <dgm:prSet presAssocID="{645A1DE8-768D-42EF-B538-62C61E0AA3C7}" presName="node" presStyleLbl="node1" presStyleIdx="10" presStyleCnt="15">
        <dgm:presLayoutVars>
          <dgm:bulletEnabled val="1"/>
        </dgm:presLayoutVars>
      </dgm:prSet>
      <dgm:spPr/>
      <dgm:t>
        <a:bodyPr/>
        <a:lstStyle/>
        <a:p>
          <a:endParaRPr lang="en-US"/>
        </a:p>
      </dgm:t>
    </dgm:pt>
    <dgm:pt modelId="{8ECA5686-0928-48E7-AA50-B47C6310A85B}" type="pres">
      <dgm:prSet presAssocID="{DE9A008F-5E0A-4897-BEEE-DAEDF368B51B}" presName="sibTrans" presStyleCnt="0"/>
      <dgm:spPr/>
    </dgm:pt>
    <dgm:pt modelId="{7EA3D474-F534-4A44-BE1D-10B7DEC1F94C}" type="pres">
      <dgm:prSet presAssocID="{06692314-896D-4FA6-8334-602222383A66}" presName="node" presStyleLbl="node1" presStyleIdx="11" presStyleCnt="15">
        <dgm:presLayoutVars>
          <dgm:bulletEnabled val="1"/>
        </dgm:presLayoutVars>
      </dgm:prSet>
      <dgm:spPr/>
      <dgm:t>
        <a:bodyPr/>
        <a:lstStyle/>
        <a:p>
          <a:endParaRPr lang="en-US"/>
        </a:p>
      </dgm:t>
    </dgm:pt>
    <dgm:pt modelId="{C5DFE822-B54D-4E1E-A402-6904C4D9326E}" type="pres">
      <dgm:prSet presAssocID="{D1776EB4-926B-477A-9521-B64A6682CA9D}" presName="sibTrans" presStyleCnt="0"/>
      <dgm:spPr/>
    </dgm:pt>
    <dgm:pt modelId="{6912AB9F-CBC1-469B-B2E2-78ABF4A1B16C}" type="pres">
      <dgm:prSet presAssocID="{A35ADD31-60F6-4DA6-8B8A-CBFD1D728B8D}" presName="node" presStyleLbl="node1" presStyleIdx="12" presStyleCnt="15">
        <dgm:presLayoutVars>
          <dgm:bulletEnabled val="1"/>
        </dgm:presLayoutVars>
      </dgm:prSet>
      <dgm:spPr/>
      <dgm:t>
        <a:bodyPr/>
        <a:lstStyle/>
        <a:p>
          <a:endParaRPr lang="en-US"/>
        </a:p>
      </dgm:t>
    </dgm:pt>
    <dgm:pt modelId="{318B4348-26EC-439A-ADA9-264A28B0E723}" type="pres">
      <dgm:prSet presAssocID="{1FC78B5E-E51A-408B-91EE-6392B41B6810}" presName="sibTrans" presStyleCnt="0"/>
      <dgm:spPr/>
    </dgm:pt>
    <dgm:pt modelId="{C501ED66-78E3-4054-9D72-3A32D88EFCE4}" type="pres">
      <dgm:prSet presAssocID="{4EA15058-FAC1-433B-98C9-6746CA3613CF}" presName="node" presStyleLbl="node1" presStyleIdx="13" presStyleCnt="15">
        <dgm:presLayoutVars>
          <dgm:bulletEnabled val="1"/>
        </dgm:presLayoutVars>
      </dgm:prSet>
      <dgm:spPr/>
      <dgm:t>
        <a:bodyPr/>
        <a:lstStyle/>
        <a:p>
          <a:endParaRPr lang="en-US"/>
        </a:p>
      </dgm:t>
    </dgm:pt>
    <dgm:pt modelId="{00922380-B965-4B8A-B887-69A3292D98D8}" type="pres">
      <dgm:prSet presAssocID="{67CAD268-D54D-4A7C-957F-7DB66B895161}" presName="sibTrans" presStyleCnt="0"/>
      <dgm:spPr/>
    </dgm:pt>
    <dgm:pt modelId="{11A34E53-F57C-4B1B-9AAE-5D8CB99F8C14}" type="pres">
      <dgm:prSet presAssocID="{C2A2CB78-9E18-4003-8058-D969DA08A932}" presName="node" presStyleLbl="node1" presStyleIdx="14" presStyleCnt="15">
        <dgm:presLayoutVars>
          <dgm:bulletEnabled val="1"/>
        </dgm:presLayoutVars>
      </dgm:prSet>
      <dgm:spPr/>
      <dgm:t>
        <a:bodyPr/>
        <a:lstStyle/>
        <a:p>
          <a:endParaRPr lang="en-US"/>
        </a:p>
      </dgm:t>
    </dgm:pt>
  </dgm:ptLst>
  <dgm:cxnLst>
    <dgm:cxn modelId="{C518903C-EF7E-4C53-AB65-5C671F5A89DE}" type="presOf" srcId="{724F2F64-AC47-401C-8743-278CE0FD79AF}" destId="{E1A3FC16-DB78-4FF8-AEA2-EAE6F524B728}" srcOrd="0" destOrd="0" presId="urn:microsoft.com/office/officeart/2005/8/layout/default"/>
    <dgm:cxn modelId="{57428A29-67DE-4952-925B-53D67B53EE89}" type="presOf" srcId="{C2A2CB78-9E18-4003-8058-D969DA08A932}" destId="{11A34E53-F57C-4B1B-9AAE-5D8CB99F8C14}" srcOrd="0" destOrd="0" presId="urn:microsoft.com/office/officeart/2005/8/layout/default"/>
    <dgm:cxn modelId="{693EF74A-9497-4137-B187-6F98299899BB}" srcId="{35C4E0BF-B246-443A-9339-DB3F72C4223C}" destId="{F97F8519-6813-430A-ABF8-C077ADC42646}" srcOrd="2" destOrd="0" parTransId="{0995A601-CF31-49F4-B298-325E7B0CDA4B}" sibTransId="{535DF08B-AD4B-4C66-B75C-38649CF2385F}"/>
    <dgm:cxn modelId="{3392D12E-65CF-4AC9-807D-D935F6EECFD7}" type="presOf" srcId="{35C4E0BF-B246-443A-9339-DB3F72C4223C}" destId="{18304659-4D94-47E9-B3C2-67466315F223}" srcOrd="0" destOrd="0" presId="urn:microsoft.com/office/officeart/2005/8/layout/default"/>
    <dgm:cxn modelId="{E9AA3ED4-E641-4CE7-A4CF-C8A339A044A4}" srcId="{35C4E0BF-B246-443A-9339-DB3F72C4223C}" destId="{37B229C6-C769-47AC-AECF-EFF4E3D3710A}" srcOrd="3" destOrd="0" parTransId="{3361B1F0-B99A-4ADD-ACA0-B1C1E26C710D}" sibTransId="{112F5FB7-EB00-4187-A088-9030F2B4F67C}"/>
    <dgm:cxn modelId="{AB2A741D-AC32-460C-B378-53E5590238EE}" srcId="{35C4E0BF-B246-443A-9339-DB3F72C4223C}" destId="{A35ADD31-60F6-4DA6-8B8A-CBFD1D728B8D}" srcOrd="12" destOrd="0" parTransId="{1CF54356-22A6-4349-AC4D-C867F9D854FD}" sibTransId="{1FC78B5E-E51A-408B-91EE-6392B41B6810}"/>
    <dgm:cxn modelId="{B6D01F40-6666-44D7-9260-05F1E35BBAE3}" type="presOf" srcId="{645A1DE8-768D-42EF-B538-62C61E0AA3C7}" destId="{DC3E03B7-09F9-4E03-A34B-5ABE424BFE08}" srcOrd="0" destOrd="0" presId="urn:microsoft.com/office/officeart/2005/8/layout/default"/>
    <dgm:cxn modelId="{E267EC5B-3F0D-4285-9889-AC8012B6DBE4}" type="presOf" srcId="{31BDC139-F4A4-432A-A2AC-F772ABDC8397}" destId="{43029066-D3C0-400D-8393-FE15FC642D4C}" srcOrd="0" destOrd="0" presId="urn:microsoft.com/office/officeart/2005/8/layout/default"/>
    <dgm:cxn modelId="{90BDF173-8CB5-4EA3-9D08-02B480D9150E}" type="presOf" srcId="{15AD2A40-D9E4-4135-A8B4-91DCB0274317}" destId="{74FEC360-D1D7-49B7-8AE4-3C9A2D54F45B}" srcOrd="0" destOrd="0" presId="urn:microsoft.com/office/officeart/2005/8/layout/default"/>
    <dgm:cxn modelId="{1D7EB49B-5BF2-4164-8F4C-1C3A7872616D}" srcId="{35C4E0BF-B246-443A-9339-DB3F72C4223C}" destId="{15AD2A40-D9E4-4135-A8B4-91DCB0274317}" srcOrd="7" destOrd="0" parTransId="{21888A1D-BCB0-4DE2-9E80-47AEB5B9C939}" sibTransId="{EFA2274A-663C-4894-BAF9-2EEFEEE2899B}"/>
    <dgm:cxn modelId="{32C8F0B8-0500-442C-B0AD-4CB54FDF29E5}" srcId="{35C4E0BF-B246-443A-9339-DB3F72C4223C}" destId="{06692314-896D-4FA6-8334-602222383A66}" srcOrd="11" destOrd="0" parTransId="{B5695FEA-8E3A-4667-B368-2CE5832AF35F}" sibTransId="{D1776EB4-926B-477A-9521-B64A6682CA9D}"/>
    <dgm:cxn modelId="{D374F33A-A177-43D1-BCBD-E07F24CB85A8}" type="presOf" srcId="{37B229C6-C769-47AC-AECF-EFF4E3D3710A}" destId="{DC1FF35B-E78B-494F-9994-426B6599F0F4}" srcOrd="0" destOrd="0" presId="urn:microsoft.com/office/officeart/2005/8/layout/default"/>
    <dgm:cxn modelId="{E9C43AFC-F733-4D15-A261-2782737A5EC2}" srcId="{35C4E0BF-B246-443A-9339-DB3F72C4223C}" destId="{0CDC986F-F89C-4C6E-8189-EEA2D5D5FB09}" srcOrd="4" destOrd="0" parTransId="{B31BC85E-97B9-4D65-8C08-E21DD42F3403}" sibTransId="{CFA35C4B-9E5A-41C8-9A69-FDC10B40109A}"/>
    <dgm:cxn modelId="{AB121860-543D-4062-8FEA-F6937C481349}" type="presOf" srcId="{4EA15058-FAC1-433B-98C9-6746CA3613CF}" destId="{C501ED66-78E3-4054-9D72-3A32D88EFCE4}" srcOrd="0" destOrd="0" presId="urn:microsoft.com/office/officeart/2005/8/layout/default"/>
    <dgm:cxn modelId="{0E763B0F-B324-4C42-99E0-088491E05C6E}" type="presOf" srcId="{06692314-896D-4FA6-8334-602222383A66}" destId="{7EA3D474-F534-4A44-BE1D-10B7DEC1F94C}" srcOrd="0" destOrd="0" presId="urn:microsoft.com/office/officeart/2005/8/layout/default"/>
    <dgm:cxn modelId="{E2642938-2893-456A-A7A5-ECC658700C89}" type="presOf" srcId="{38BA011A-53AA-479B-84FF-8049A19E869F}" destId="{A5898911-1839-4965-A619-0E0AADD96337}" srcOrd="0" destOrd="0" presId="urn:microsoft.com/office/officeart/2005/8/layout/default"/>
    <dgm:cxn modelId="{96856D5F-32A2-44C1-9BC5-ED234905E2FF}" type="presOf" srcId="{A35ADD31-60F6-4DA6-8B8A-CBFD1D728B8D}" destId="{6912AB9F-CBC1-469B-B2E2-78ABF4A1B16C}" srcOrd="0" destOrd="0" presId="urn:microsoft.com/office/officeart/2005/8/layout/default"/>
    <dgm:cxn modelId="{7A08CB2C-441C-4720-A5DA-11E257D2F1D1}" srcId="{35C4E0BF-B246-443A-9339-DB3F72C4223C}" destId="{724F2F64-AC47-401C-8743-278CE0FD79AF}" srcOrd="8" destOrd="0" parTransId="{423A7D4E-636E-416E-80C4-EAFDB103A119}" sibTransId="{1C93D0DE-2FEB-4895-A042-64B073C9E653}"/>
    <dgm:cxn modelId="{59B06E83-1FD0-40E1-AD3E-DACF7FA0034B}" type="presOf" srcId="{B28C7545-0B9E-4356-B941-E6660626A2C5}" destId="{B95BE000-3A15-4D9C-A1DD-F1A5A89CF134}" srcOrd="0" destOrd="0" presId="urn:microsoft.com/office/officeart/2005/8/layout/default"/>
    <dgm:cxn modelId="{9DAE8140-C97F-4732-930E-D18ED50A8369}" srcId="{35C4E0BF-B246-443A-9339-DB3F72C4223C}" destId="{645A1DE8-768D-42EF-B538-62C61E0AA3C7}" srcOrd="10" destOrd="0" parTransId="{6A496F7F-792C-4DA6-A518-BDE3CD111BBA}" sibTransId="{DE9A008F-5E0A-4897-BEEE-DAEDF368B51B}"/>
    <dgm:cxn modelId="{C1124258-DF31-4A01-8CF4-A1958FB0F5E2}" type="presOf" srcId="{B9F678D2-96B4-42C8-A20B-CC2A19787FD9}" destId="{5F8B872A-733A-4603-85B6-7737C2BC8341}" srcOrd="0" destOrd="0" presId="urn:microsoft.com/office/officeart/2005/8/layout/default"/>
    <dgm:cxn modelId="{00A240D8-8E5C-43B7-9941-6661FAD0BEF7}" type="presOf" srcId="{0CDC986F-F89C-4C6E-8189-EEA2D5D5FB09}" destId="{5D423EC6-5076-4240-B51F-6C287808321B}" srcOrd="0" destOrd="0" presId="urn:microsoft.com/office/officeart/2005/8/layout/default"/>
    <dgm:cxn modelId="{1667C8E8-8C4C-4892-BFEE-2608202E854C}" srcId="{35C4E0BF-B246-443A-9339-DB3F72C4223C}" destId="{31BDC139-F4A4-432A-A2AC-F772ABDC8397}" srcOrd="9" destOrd="0" parTransId="{421A9F81-A9B6-4829-93F3-F31363AFD010}" sibTransId="{4A6C3A8C-04C5-454E-AA1F-D2DD06448AD0}"/>
    <dgm:cxn modelId="{7B7AC41C-4088-4484-A19C-B750A2326F85}" srcId="{35C4E0BF-B246-443A-9339-DB3F72C4223C}" destId="{B28C7545-0B9E-4356-B941-E6660626A2C5}" srcOrd="1" destOrd="0" parTransId="{866E3E81-EA6B-4788-96BC-8A736CFFAFB8}" sibTransId="{12153A2B-FD33-4E7F-8CF1-FBF02F094179}"/>
    <dgm:cxn modelId="{606E8787-276A-4419-AA7D-7A15C1D92CF0}" srcId="{35C4E0BF-B246-443A-9339-DB3F72C4223C}" destId="{B9F678D2-96B4-42C8-A20B-CC2A19787FD9}" srcOrd="6" destOrd="0" parTransId="{A9217814-4FB4-4B0F-B750-24C4F2EB3062}" sibTransId="{847A7E37-60F9-4E2D-8566-A99D522364A3}"/>
    <dgm:cxn modelId="{8A1E41F3-434C-4240-897D-001EE98ADE5E}" srcId="{35C4E0BF-B246-443A-9339-DB3F72C4223C}" destId="{4EA15058-FAC1-433B-98C9-6746CA3613CF}" srcOrd="13" destOrd="0" parTransId="{05D8BE24-E5C8-4003-83A8-B5B3CC279A3C}" sibTransId="{67CAD268-D54D-4A7C-957F-7DB66B895161}"/>
    <dgm:cxn modelId="{3CFF4E82-FC2C-4A52-AC47-4166E891CBEE}" srcId="{35C4E0BF-B246-443A-9339-DB3F72C4223C}" destId="{D8EB67C2-A761-4E1E-88FE-4045C55E3DF1}" srcOrd="5" destOrd="0" parTransId="{AE26CC4D-FD72-4E60-9267-755DF740C6E4}" sibTransId="{DE57B173-8A17-4602-9012-083E05F12ECB}"/>
    <dgm:cxn modelId="{B0F377C4-A702-443E-BC71-F3698C0B6D6D}" type="presOf" srcId="{F97F8519-6813-430A-ABF8-C077ADC42646}" destId="{A15CB3F9-8ABC-4390-A47F-F187D6D3EFE7}" srcOrd="0" destOrd="0" presId="urn:microsoft.com/office/officeart/2005/8/layout/default"/>
    <dgm:cxn modelId="{9BDD4A95-1DAA-4F2E-AE95-57FE9A080CDE}" type="presOf" srcId="{D8EB67C2-A761-4E1E-88FE-4045C55E3DF1}" destId="{5E9CEB27-527A-4E69-9D85-FCF50A77B168}" srcOrd="0" destOrd="0" presId="urn:microsoft.com/office/officeart/2005/8/layout/default"/>
    <dgm:cxn modelId="{9411E37F-A5DE-4CEC-9EED-B9E020B0BAB4}" srcId="{35C4E0BF-B246-443A-9339-DB3F72C4223C}" destId="{38BA011A-53AA-479B-84FF-8049A19E869F}" srcOrd="0" destOrd="0" parTransId="{8BDE2BB3-5E2E-4A55-AF51-59E24195E8FA}" sibTransId="{838F4C19-A41C-4374-8DAB-110656E7F686}"/>
    <dgm:cxn modelId="{4BBC9C9F-EC62-4E52-95C8-B531BF7362CD}" srcId="{35C4E0BF-B246-443A-9339-DB3F72C4223C}" destId="{C2A2CB78-9E18-4003-8058-D969DA08A932}" srcOrd="14" destOrd="0" parTransId="{0A789239-ABDD-4BE4-A82C-56B29CBC26F8}" sibTransId="{E8244407-D557-4011-ACAA-D2211ACCFA41}"/>
    <dgm:cxn modelId="{5ED5F5E4-8CAF-425D-99B1-954F7EB2EF30}" type="presParOf" srcId="{18304659-4D94-47E9-B3C2-67466315F223}" destId="{A5898911-1839-4965-A619-0E0AADD96337}" srcOrd="0" destOrd="0" presId="urn:microsoft.com/office/officeart/2005/8/layout/default"/>
    <dgm:cxn modelId="{02B4CF91-61C6-447D-A348-E706F1453645}" type="presParOf" srcId="{18304659-4D94-47E9-B3C2-67466315F223}" destId="{141A18D3-28A0-4E90-8C13-447551E8A660}" srcOrd="1" destOrd="0" presId="urn:microsoft.com/office/officeart/2005/8/layout/default"/>
    <dgm:cxn modelId="{A74B9E8D-4B96-4357-ADAA-E865E19D6573}" type="presParOf" srcId="{18304659-4D94-47E9-B3C2-67466315F223}" destId="{B95BE000-3A15-4D9C-A1DD-F1A5A89CF134}" srcOrd="2" destOrd="0" presId="urn:microsoft.com/office/officeart/2005/8/layout/default"/>
    <dgm:cxn modelId="{A63E872D-3D21-48AB-8C50-8B32AB02F558}" type="presParOf" srcId="{18304659-4D94-47E9-B3C2-67466315F223}" destId="{3B7B9A83-A181-443E-85D3-23BF9F3DD42D}" srcOrd="3" destOrd="0" presId="urn:microsoft.com/office/officeart/2005/8/layout/default"/>
    <dgm:cxn modelId="{17C78052-0968-47ED-8C8C-F475DAD5E8A2}" type="presParOf" srcId="{18304659-4D94-47E9-B3C2-67466315F223}" destId="{A15CB3F9-8ABC-4390-A47F-F187D6D3EFE7}" srcOrd="4" destOrd="0" presId="urn:microsoft.com/office/officeart/2005/8/layout/default"/>
    <dgm:cxn modelId="{32353C2D-0A20-4078-B3E1-DAEDC2DF720D}" type="presParOf" srcId="{18304659-4D94-47E9-B3C2-67466315F223}" destId="{3A54EE6C-FD81-46A5-AD15-0BE64B3AC588}" srcOrd="5" destOrd="0" presId="urn:microsoft.com/office/officeart/2005/8/layout/default"/>
    <dgm:cxn modelId="{93F82221-DE09-4BE1-8D0B-634A5DAEB15D}" type="presParOf" srcId="{18304659-4D94-47E9-B3C2-67466315F223}" destId="{DC1FF35B-E78B-494F-9994-426B6599F0F4}" srcOrd="6" destOrd="0" presId="urn:microsoft.com/office/officeart/2005/8/layout/default"/>
    <dgm:cxn modelId="{7DDB20F3-BABB-4FEE-80B6-EF84EBC0A139}" type="presParOf" srcId="{18304659-4D94-47E9-B3C2-67466315F223}" destId="{8AD414D3-B7D7-44A0-884D-DDFC58A5AD5E}" srcOrd="7" destOrd="0" presId="urn:microsoft.com/office/officeart/2005/8/layout/default"/>
    <dgm:cxn modelId="{39AD6FA0-2FC1-437A-B01C-80F0E2BEACBE}" type="presParOf" srcId="{18304659-4D94-47E9-B3C2-67466315F223}" destId="{5D423EC6-5076-4240-B51F-6C287808321B}" srcOrd="8" destOrd="0" presId="urn:microsoft.com/office/officeart/2005/8/layout/default"/>
    <dgm:cxn modelId="{EA4CF529-CF43-40ED-B2C2-12A91AA94B66}" type="presParOf" srcId="{18304659-4D94-47E9-B3C2-67466315F223}" destId="{980016DC-CAB9-4D08-BC41-E1248118D0FB}" srcOrd="9" destOrd="0" presId="urn:microsoft.com/office/officeart/2005/8/layout/default"/>
    <dgm:cxn modelId="{8DDECB88-4145-41F3-A536-DEA319F28C02}" type="presParOf" srcId="{18304659-4D94-47E9-B3C2-67466315F223}" destId="{5E9CEB27-527A-4E69-9D85-FCF50A77B168}" srcOrd="10" destOrd="0" presId="urn:microsoft.com/office/officeart/2005/8/layout/default"/>
    <dgm:cxn modelId="{672A62FB-4E21-446A-9731-D753B5070ADC}" type="presParOf" srcId="{18304659-4D94-47E9-B3C2-67466315F223}" destId="{4EE12A6E-04FB-4517-ABE6-DCD935E19A61}" srcOrd="11" destOrd="0" presId="urn:microsoft.com/office/officeart/2005/8/layout/default"/>
    <dgm:cxn modelId="{83D0F640-E79F-40CE-9C86-476D16C93FD2}" type="presParOf" srcId="{18304659-4D94-47E9-B3C2-67466315F223}" destId="{5F8B872A-733A-4603-85B6-7737C2BC8341}" srcOrd="12" destOrd="0" presId="urn:microsoft.com/office/officeart/2005/8/layout/default"/>
    <dgm:cxn modelId="{52280362-AEAE-4397-8F32-E9AD9FD1AD17}" type="presParOf" srcId="{18304659-4D94-47E9-B3C2-67466315F223}" destId="{94713BE5-CCE8-415B-B57B-5796DBAB0131}" srcOrd="13" destOrd="0" presId="urn:microsoft.com/office/officeart/2005/8/layout/default"/>
    <dgm:cxn modelId="{92722DDA-DAB1-4321-BA13-0437BD2535DC}" type="presParOf" srcId="{18304659-4D94-47E9-B3C2-67466315F223}" destId="{74FEC360-D1D7-49B7-8AE4-3C9A2D54F45B}" srcOrd="14" destOrd="0" presId="urn:microsoft.com/office/officeart/2005/8/layout/default"/>
    <dgm:cxn modelId="{813658C5-066A-4FDA-A0A9-520AA9DDE9C9}" type="presParOf" srcId="{18304659-4D94-47E9-B3C2-67466315F223}" destId="{5C3CB5A0-9774-49FA-820E-38F0FAA2A275}" srcOrd="15" destOrd="0" presId="urn:microsoft.com/office/officeart/2005/8/layout/default"/>
    <dgm:cxn modelId="{D5BCAE9B-E2D1-4A6F-95F8-E03D095A5B29}" type="presParOf" srcId="{18304659-4D94-47E9-B3C2-67466315F223}" destId="{E1A3FC16-DB78-4FF8-AEA2-EAE6F524B728}" srcOrd="16" destOrd="0" presId="urn:microsoft.com/office/officeart/2005/8/layout/default"/>
    <dgm:cxn modelId="{1A92C8AD-2622-44DD-A89F-4E98D2CEDF83}" type="presParOf" srcId="{18304659-4D94-47E9-B3C2-67466315F223}" destId="{237878D2-3144-477B-98D0-8494BA961BCE}" srcOrd="17" destOrd="0" presId="urn:microsoft.com/office/officeart/2005/8/layout/default"/>
    <dgm:cxn modelId="{3ACF39EC-3A88-4F4F-A09C-5C17A44F250C}" type="presParOf" srcId="{18304659-4D94-47E9-B3C2-67466315F223}" destId="{43029066-D3C0-400D-8393-FE15FC642D4C}" srcOrd="18" destOrd="0" presId="urn:microsoft.com/office/officeart/2005/8/layout/default"/>
    <dgm:cxn modelId="{D4033BD2-6D03-4ADA-9AAE-A3C3C3DC1C6E}" type="presParOf" srcId="{18304659-4D94-47E9-B3C2-67466315F223}" destId="{B9A1C7FC-C812-41A4-AB6E-7A7336253F11}" srcOrd="19" destOrd="0" presId="urn:microsoft.com/office/officeart/2005/8/layout/default"/>
    <dgm:cxn modelId="{422F716D-535B-425F-89BE-DE0D193CA37A}" type="presParOf" srcId="{18304659-4D94-47E9-B3C2-67466315F223}" destId="{DC3E03B7-09F9-4E03-A34B-5ABE424BFE08}" srcOrd="20" destOrd="0" presId="urn:microsoft.com/office/officeart/2005/8/layout/default"/>
    <dgm:cxn modelId="{DA34A3D7-EFD5-48A5-846A-7C681973B166}" type="presParOf" srcId="{18304659-4D94-47E9-B3C2-67466315F223}" destId="{8ECA5686-0928-48E7-AA50-B47C6310A85B}" srcOrd="21" destOrd="0" presId="urn:microsoft.com/office/officeart/2005/8/layout/default"/>
    <dgm:cxn modelId="{D556A905-4004-4AB8-895A-326345ABCD65}" type="presParOf" srcId="{18304659-4D94-47E9-B3C2-67466315F223}" destId="{7EA3D474-F534-4A44-BE1D-10B7DEC1F94C}" srcOrd="22" destOrd="0" presId="urn:microsoft.com/office/officeart/2005/8/layout/default"/>
    <dgm:cxn modelId="{7B164E5D-1B72-4EAB-86F8-E9AB73B3E7B2}" type="presParOf" srcId="{18304659-4D94-47E9-B3C2-67466315F223}" destId="{C5DFE822-B54D-4E1E-A402-6904C4D9326E}" srcOrd="23" destOrd="0" presId="urn:microsoft.com/office/officeart/2005/8/layout/default"/>
    <dgm:cxn modelId="{B5BD784E-6B49-4E88-B360-559D442A3B9D}" type="presParOf" srcId="{18304659-4D94-47E9-B3C2-67466315F223}" destId="{6912AB9F-CBC1-469B-B2E2-78ABF4A1B16C}" srcOrd="24" destOrd="0" presId="urn:microsoft.com/office/officeart/2005/8/layout/default"/>
    <dgm:cxn modelId="{46A1479B-4388-42E5-9687-D4121DCAC062}" type="presParOf" srcId="{18304659-4D94-47E9-B3C2-67466315F223}" destId="{318B4348-26EC-439A-ADA9-264A28B0E723}" srcOrd="25" destOrd="0" presId="urn:microsoft.com/office/officeart/2005/8/layout/default"/>
    <dgm:cxn modelId="{EA514436-AFB3-4518-BAB5-6971EDCB6E77}" type="presParOf" srcId="{18304659-4D94-47E9-B3C2-67466315F223}" destId="{C501ED66-78E3-4054-9D72-3A32D88EFCE4}" srcOrd="26" destOrd="0" presId="urn:microsoft.com/office/officeart/2005/8/layout/default"/>
    <dgm:cxn modelId="{FECD65A5-F07C-44CA-88A7-61575384B876}" type="presParOf" srcId="{18304659-4D94-47E9-B3C2-67466315F223}" destId="{00922380-B965-4B8A-B887-69A3292D98D8}" srcOrd="27" destOrd="0" presId="urn:microsoft.com/office/officeart/2005/8/layout/default"/>
    <dgm:cxn modelId="{618F760B-47E8-4593-8DCF-FA5CFA56EC7B}" type="presParOf" srcId="{18304659-4D94-47E9-B3C2-67466315F223}" destId="{11A34E53-F57C-4B1B-9AAE-5D8CB99F8C14}"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EFE003-3D3F-4658-ABB2-7501E04F046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72AAE0A-C447-4676-9386-2A0C8C5CA58A}">
      <dgm:prSet phldrT="[Text]"/>
      <dgm:spPr/>
      <dgm:t>
        <a:bodyPr/>
        <a:lstStyle/>
        <a:p>
          <a:r>
            <a:rPr lang="en-US" dirty="0" smtClean="0"/>
            <a:t>Step 1</a:t>
          </a:r>
          <a:endParaRPr lang="en-US" dirty="0"/>
        </a:p>
      </dgm:t>
    </dgm:pt>
    <dgm:pt modelId="{F3A784C7-5488-412B-926F-78D4DD99F146}" type="parTrans" cxnId="{C998835A-EA67-45CD-9834-BE110FF3BD2C}">
      <dgm:prSet/>
      <dgm:spPr/>
      <dgm:t>
        <a:bodyPr/>
        <a:lstStyle/>
        <a:p>
          <a:endParaRPr lang="en-US"/>
        </a:p>
      </dgm:t>
    </dgm:pt>
    <dgm:pt modelId="{0E1917F4-067C-4746-AE1D-E2332ABC0C59}" type="sibTrans" cxnId="{C998835A-EA67-45CD-9834-BE110FF3BD2C}">
      <dgm:prSet/>
      <dgm:spPr/>
      <dgm:t>
        <a:bodyPr/>
        <a:lstStyle/>
        <a:p>
          <a:endParaRPr lang="en-US"/>
        </a:p>
      </dgm:t>
    </dgm:pt>
    <dgm:pt modelId="{6EF1D84A-5215-4A50-827C-20C5DF304962}">
      <dgm:prSet phldrT="[Text]"/>
      <dgm:spPr/>
      <dgm:t>
        <a:bodyPr/>
        <a:lstStyle/>
        <a:p>
          <a:r>
            <a:rPr lang="en-US" b="0" i="0" dirty="0" smtClean="0"/>
            <a:t>Gather as much information as you can about what it should cost to operate your business venture.</a:t>
          </a:r>
          <a:endParaRPr lang="en-US" dirty="0"/>
        </a:p>
      </dgm:t>
    </dgm:pt>
    <dgm:pt modelId="{AC598AB1-FA7B-4357-B8D8-5D2174FBFD08}" type="parTrans" cxnId="{C122A51E-4805-4323-84B1-D0645661F83D}">
      <dgm:prSet/>
      <dgm:spPr/>
      <dgm:t>
        <a:bodyPr/>
        <a:lstStyle/>
        <a:p>
          <a:endParaRPr lang="en-US"/>
        </a:p>
      </dgm:t>
    </dgm:pt>
    <dgm:pt modelId="{78E86DB5-95C1-4D22-9DA6-D199103187E3}" type="sibTrans" cxnId="{C122A51E-4805-4323-84B1-D0645661F83D}">
      <dgm:prSet/>
      <dgm:spPr/>
      <dgm:t>
        <a:bodyPr/>
        <a:lstStyle/>
        <a:p>
          <a:endParaRPr lang="en-US"/>
        </a:p>
      </dgm:t>
    </dgm:pt>
    <dgm:pt modelId="{F2327F73-DE52-466B-96FC-3202ADCBA16C}">
      <dgm:prSet phldrT="[Text]"/>
      <dgm:spPr/>
      <dgm:t>
        <a:bodyPr/>
        <a:lstStyle/>
        <a:p>
          <a:r>
            <a:rPr lang="en-US" dirty="0" smtClean="0"/>
            <a:t>Step 2</a:t>
          </a:r>
          <a:endParaRPr lang="en-US" dirty="0"/>
        </a:p>
      </dgm:t>
    </dgm:pt>
    <dgm:pt modelId="{39FDB33E-9CB5-444D-83DF-42BAC2D1D5DF}" type="parTrans" cxnId="{35FABF69-8407-4990-A922-88D90BDB2218}">
      <dgm:prSet/>
      <dgm:spPr/>
      <dgm:t>
        <a:bodyPr/>
        <a:lstStyle/>
        <a:p>
          <a:endParaRPr lang="en-US"/>
        </a:p>
      </dgm:t>
    </dgm:pt>
    <dgm:pt modelId="{495524A9-1766-462D-957B-2471ED961059}" type="sibTrans" cxnId="{35FABF69-8407-4990-A922-88D90BDB2218}">
      <dgm:prSet/>
      <dgm:spPr/>
      <dgm:t>
        <a:bodyPr/>
        <a:lstStyle/>
        <a:p>
          <a:endParaRPr lang="en-US"/>
        </a:p>
      </dgm:t>
    </dgm:pt>
    <dgm:pt modelId="{C9CCF122-8146-4D02-A051-348CF3739723}">
      <dgm:prSet phldrT="[Text]"/>
      <dgm:spPr/>
      <dgm:t>
        <a:bodyPr/>
        <a:lstStyle/>
        <a:p>
          <a:r>
            <a:rPr lang="en-US" b="0" i="0" dirty="0" smtClean="0"/>
            <a:t>Figure the Gross Profit Margin</a:t>
          </a:r>
          <a:endParaRPr lang="en-US" dirty="0"/>
        </a:p>
      </dgm:t>
    </dgm:pt>
    <dgm:pt modelId="{EC11FC66-4E44-4B58-9EB9-63881064F96E}" type="parTrans" cxnId="{F89A9750-9358-427D-A7B7-31703305C9DC}">
      <dgm:prSet/>
      <dgm:spPr/>
      <dgm:t>
        <a:bodyPr/>
        <a:lstStyle/>
        <a:p>
          <a:endParaRPr lang="en-US"/>
        </a:p>
      </dgm:t>
    </dgm:pt>
    <dgm:pt modelId="{F1CAFF44-6839-4E24-992A-95781F8250E1}" type="sibTrans" cxnId="{F89A9750-9358-427D-A7B7-31703305C9DC}">
      <dgm:prSet/>
      <dgm:spPr/>
      <dgm:t>
        <a:bodyPr/>
        <a:lstStyle/>
        <a:p>
          <a:endParaRPr lang="en-US"/>
        </a:p>
      </dgm:t>
    </dgm:pt>
    <dgm:pt modelId="{C11F9BE8-1D72-407C-8CC1-DCA68BD9ABED}">
      <dgm:prSet phldrT="[Text]"/>
      <dgm:spPr/>
      <dgm:t>
        <a:bodyPr/>
        <a:lstStyle/>
        <a:p>
          <a:r>
            <a:rPr lang="en-US" dirty="0" smtClean="0"/>
            <a:t>Step 3</a:t>
          </a:r>
          <a:endParaRPr lang="en-US" dirty="0"/>
        </a:p>
      </dgm:t>
    </dgm:pt>
    <dgm:pt modelId="{1DF5E9A0-C141-4610-94A8-D02BEE221E6C}" type="parTrans" cxnId="{A2222621-DE25-4EEA-8FC7-3970A5FFCDF2}">
      <dgm:prSet/>
      <dgm:spPr/>
      <dgm:t>
        <a:bodyPr/>
        <a:lstStyle/>
        <a:p>
          <a:endParaRPr lang="en-US"/>
        </a:p>
      </dgm:t>
    </dgm:pt>
    <dgm:pt modelId="{60130648-8A0E-43E8-AA50-525A2480ADBD}" type="sibTrans" cxnId="{A2222621-DE25-4EEA-8FC7-3970A5FFCDF2}">
      <dgm:prSet/>
      <dgm:spPr/>
      <dgm:t>
        <a:bodyPr/>
        <a:lstStyle/>
        <a:p>
          <a:endParaRPr lang="en-US"/>
        </a:p>
      </dgm:t>
    </dgm:pt>
    <dgm:pt modelId="{621977D0-FDE7-46E2-B08D-EA56698CCDFD}">
      <dgm:prSet phldrT="[Text]"/>
      <dgm:spPr/>
      <dgm:t>
        <a:bodyPr/>
        <a:lstStyle/>
        <a:p>
          <a:r>
            <a:rPr lang="en-US" b="0" i="0" dirty="0" smtClean="0"/>
            <a:t>Brainstorm a comprehensive list of fixed and semi variable costs.</a:t>
          </a:r>
          <a:endParaRPr lang="en-US" dirty="0"/>
        </a:p>
      </dgm:t>
    </dgm:pt>
    <dgm:pt modelId="{1FD8E44B-37F9-4519-860C-17DD5848A37B}" type="parTrans" cxnId="{D2364FAF-C356-43E8-9891-25D4A2284C60}">
      <dgm:prSet/>
      <dgm:spPr/>
      <dgm:t>
        <a:bodyPr/>
        <a:lstStyle/>
        <a:p>
          <a:endParaRPr lang="en-US"/>
        </a:p>
      </dgm:t>
    </dgm:pt>
    <dgm:pt modelId="{738B24E7-0A8A-4445-8AAF-A26AF10BB3D2}" type="sibTrans" cxnId="{D2364FAF-C356-43E8-9891-25D4A2284C60}">
      <dgm:prSet/>
      <dgm:spPr/>
      <dgm:t>
        <a:bodyPr/>
        <a:lstStyle/>
        <a:p>
          <a:endParaRPr lang="en-US"/>
        </a:p>
      </dgm:t>
    </dgm:pt>
    <dgm:pt modelId="{6D83BC21-42D0-41CF-A6B1-77DF8B37F574}">
      <dgm:prSet phldrT="[Text]"/>
      <dgm:spPr/>
      <dgm:t>
        <a:bodyPr/>
        <a:lstStyle/>
        <a:p>
          <a:r>
            <a:rPr lang="en-US" b="0" i="0" smtClean="0"/>
            <a:t>As a rule of thumb, GPM should be at least 20 percent of total revenue.</a:t>
          </a:r>
          <a:endParaRPr lang="en-US" dirty="0"/>
        </a:p>
      </dgm:t>
    </dgm:pt>
    <dgm:pt modelId="{B94EAAF5-96DF-46AF-A5F8-6A8C375DC3B8}" type="parTrans" cxnId="{3D31F016-A554-4BEB-AB06-6CC6789946D8}">
      <dgm:prSet/>
      <dgm:spPr/>
      <dgm:t>
        <a:bodyPr/>
        <a:lstStyle/>
        <a:p>
          <a:endParaRPr lang="en-US"/>
        </a:p>
      </dgm:t>
    </dgm:pt>
    <dgm:pt modelId="{E71D6D1D-4978-412B-A6C6-46078BB3DBA5}" type="sibTrans" cxnId="{3D31F016-A554-4BEB-AB06-6CC6789946D8}">
      <dgm:prSet/>
      <dgm:spPr/>
      <dgm:t>
        <a:bodyPr/>
        <a:lstStyle/>
        <a:p>
          <a:endParaRPr lang="en-US"/>
        </a:p>
      </dgm:t>
    </dgm:pt>
    <dgm:pt modelId="{F906E0C1-345A-48F2-8FBF-E46B31EF6F74}">
      <dgm:prSet phldrT="[Text]"/>
      <dgm:spPr/>
      <dgm:t>
        <a:bodyPr/>
        <a:lstStyle/>
        <a:p>
          <a:r>
            <a:rPr lang="en-US" dirty="0" smtClean="0"/>
            <a:t>Step 4</a:t>
          </a:r>
          <a:endParaRPr lang="en-US" dirty="0"/>
        </a:p>
      </dgm:t>
    </dgm:pt>
    <dgm:pt modelId="{B4C2B07C-5893-4019-ADB5-F5AA40DC36C2}" type="parTrans" cxnId="{B111A5D2-6EEA-4D96-871B-02F500E3DA70}">
      <dgm:prSet/>
      <dgm:spPr/>
      <dgm:t>
        <a:bodyPr/>
        <a:lstStyle/>
        <a:p>
          <a:endParaRPr lang="en-US"/>
        </a:p>
      </dgm:t>
    </dgm:pt>
    <dgm:pt modelId="{55C10AAA-F64C-4E14-A4AE-6E00E8BD2BA9}" type="sibTrans" cxnId="{B111A5D2-6EEA-4D96-871B-02F500E3DA70}">
      <dgm:prSet/>
      <dgm:spPr/>
      <dgm:t>
        <a:bodyPr/>
        <a:lstStyle/>
        <a:p>
          <a:endParaRPr lang="en-US"/>
        </a:p>
      </dgm:t>
    </dgm:pt>
    <dgm:pt modelId="{AF2F9187-C767-438A-844B-FAEC8767119F}">
      <dgm:prSet phldrT="[Text]"/>
      <dgm:spPr/>
      <dgm:t>
        <a:bodyPr/>
        <a:lstStyle/>
        <a:p>
          <a:r>
            <a:rPr lang="en-US" b="0" i="0" smtClean="0"/>
            <a:t>Seek advice from professionals</a:t>
          </a:r>
          <a:endParaRPr lang="en-US" dirty="0"/>
        </a:p>
      </dgm:t>
    </dgm:pt>
    <dgm:pt modelId="{3BC9B530-5D9D-4341-B1DE-58DC133C9F21}" type="parTrans" cxnId="{623A6385-A145-463F-A9F4-B67B2841E1FD}">
      <dgm:prSet/>
      <dgm:spPr/>
      <dgm:t>
        <a:bodyPr/>
        <a:lstStyle/>
        <a:p>
          <a:endParaRPr lang="en-US"/>
        </a:p>
      </dgm:t>
    </dgm:pt>
    <dgm:pt modelId="{2CF31CDE-CAE1-4DDD-97F6-72C65DFB41D5}" type="sibTrans" cxnId="{623A6385-A145-463F-A9F4-B67B2841E1FD}">
      <dgm:prSet/>
      <dgm:spPr/>
      <dgm:t>
        <a:bodyPr/>
        <a:lstStyle/>
        <a:p>
          <a:endParaRPr lang="en-US"/>
        </a:p>
      </dgm:t>
    </dgm:pt>
    <dgm:pt modelId="{BB4B77C3-E178-4CE0-A4A6-DCEFF978907A}">
      <dgm:prSet phldrT="[Text]"/>
      <dgm:spPr/>
      <dgm:t>
        <a:bodyPr/>
        <a:lstStyle/>
        <a:p>
          <a:r>
            <a:rPr lang="en-US" dirty="0" smtClean="0"/>
            <a:t>Step 5</a:t>
          </a:r>
          <a:endParaRPr lang="en-US" dirty="0"/>
        </a:p>
      </dgm:t>
    </dgm:pt>
    <dgm:pt modelId="{8B777E4C-172F-44AC-875D-EAFCA022775A}" type="parTrans" cxnId="{0EE7C883-B790-4774-8A09-AD42B8CC1210}">
      <dgm:prSet/>
      <dgm:spPr/>
      <dgm:t>
        <a:bodyPr/>
        <a:lstStyle/>
        <a:p>
          <a:endParaRPr lang="en-US"/>
        </a:p>
      </dgm:t>
    </dgm:pt>
    <dgm:pt modelId="{B5D06CB0-B3F1-4CDD-A1A6-060EFC1A7CFE}" type="sibTrans" cxnId="{0EE7C883-B790-4774-8A09-AD42B8CC1210}">
      <dgm:prSet/>
      <dgm:spPr/>
      <dgm:t>
        <a:bodyPr/>
        <a:lstStyle/>
        <a:p>
          <a:endParaRPr lang="en-US"/>
        </a:p>
      </dgm:t>
    </dgm:pt>
    <dgm:pt modelId="{55716D93-F7C8-4A7F-B985-361179846052}">
      <dgm:prSet phldrT="[Text]"/>
      <dgm:spPr/>
      <dgm:t>
        <a:bodyPr/>
        <a:lstStyle/>
        <a:p>
          <a:r>
            <a:rPr lang="en-US" b="0" i="0" smtClean="0"/>
            <a:t>Put pencil to paper and begin creating your budget.</a:t>
          </a:r>
          <a:endParaRPr lang="en-US" dirty="0"/>
        </a:p>
      </dgm:t>
    </dgm:pt>
    <dgm:pt modelId="{4FD09CBC-4958-4266-A2D6-A41515AD0470}" type="parTrans" cxnId="{241B67BC-6479-454F-A6BF-811A8F02F96B}">
      <dgm:prSet/>
      <dgm:spPr/>
      <dgm:t>
        <a:bodyPr/>
        <a:lstStyle/>
        <a:p>
          <a:endParaRPr lang="en-US"/>
        </a:p>
      </dgm:t>
    </dgm:pt>
    <dgm:pt modelId="{94B2C811-8857-490A-B00F-9E9D88F928FC}" type="sibTrans" cxnId="{241B67BC-6479-454F-A6BF-811A8F02F96B}">
      <dgm:prSet/>
      <dgm:spPr/>
      <dgm:t>
        <a:bodyPr/>
        <a:lstStyle/>
        <a:p>
          <a:endParaRPr lang="en-US"/>
        </a:p>
      </dgm:t>
    </dgm:pt>
    <dgm:pt modelId="{741608D0-255B-4F73-B94E-E73A0DCDBE11}">
      <dgm:prSet phldrT="[Text]"/>
      <dgm:spPr/>
      <dgm:t>
        <a:bodyPr/>
        <a:lstStyle/>
        <a:p>
          <a:r>
            <a:rPr lang="en-US" dirty="0" smtClean="0"/>
            <a:t>Step 6</a:t>
          </a:r>
          <a:endParaRPr lang="en-US" dirty="0"/>
        </a:p>
      </dgm:t>
    </dgm:pt>
    <dgm:pt modelId="{A93F0F33-E332-4353-9F43-16CA09C86B1A}" type="parTrans" cxnId="{9C419E2D-2DD1-4981-9EBF-9011085F2CB1}">
      <dgm:prSet/>
      <dgm:spPr/>
      <dgm:t>
        <a:bodyPr/>
        <a:lstStyle/>
        <a:p>
          <a:endParaRPr lang="en-US"/>
        </a:p>
      </dgm:t>
    </dgm:pt>
    <dgm:pt modelId="{A8F8E71E-8045-4F2A-ACBC-9508FAD9714D}" type="sibTrans" cxnId="{9C419E2D-2DD1-4981-9EBF-9011085F2CB1}">
      <dgm:prSet/>
      <dgm:spPr/>
      <dgm:t>
        <a:bodyPr/>
        <a:lstStyle/>
        <a:p>
          <a:endParaRPr lang="en-US"/>
        </a:p>
      </dgm:t>
    </dgm:pt>
    <dgm:pt modelId="{B34F9AEF-9857-4C09-837D-723A45B1F81B}">
      <dgm:prSet phldrT="[Text]"/>
      <dgm:spPr/>
      <dgm:t>
        <a:bodyPr/>
        <a:lstStyle/>
        <a:p>
          <a:r>
            <a:rPr lang="en-US" b="0" i="0" dirty="0" smtClean="0"/>
            <a:t>Revisit the budget on a monthly basis to ensure you are on track.</a:t>
          </a:r>
          <a:endParaRPr lang="en-US" dirty="0"/>
        </a:p>
      </dgm:t>
    </dgm:pt>
    <dgm:pt modelId="{11AA3049-0860-4236-8118-0BEA353011AD}" type="parTrans" cxnId="{292F48C8-F826-4BD0-AE26-2D766911ED4B}">
      <dgm:prSet/>
      <dgm:spPr/>
      <dgm:t>
        <a:bodyPr/>
        <a:lstStyle/>
        <a:p>
          <a:endParaRPr lang="en-US"/>
        </a:p>
      </dgm:t>
    </dgm:pt>
    <dgm:pt modelId="{3141406C-EBFA-4CF6-850C-ADABB2142DEF}" type="sibTrans" cxnId="{292F48C8-F826-4BD0-AE26-2D766911ED4B}">
      <dgm:prSet/>
      <dgm:spPr/>
      <dgm:t>
        <a:bodyPr/>
        <a:lstStyle/>
        <a:p>
          <a:endParaRPr lang="en-US"/>
        </a:p>
      </dgm:t>
    </dgm:pt>
    <dgm:pt modelId="{D0DF06F2-B358-4700-ABE4-2ED4C56EDB43}" type="pres">
      <dgm:prSet presAssocID="{1CEFE003-3D3F-4658-ABB2-7501E04F046F}" presName="linearFlow" presStyleCnt="0">
        <dgm:presLayoutVars>
          <dgm:dir/>
          <dgm:animLvl val="lvl"/>
          <dgm:resizeHandles val="exact"/>
        </dgm:presLayoutVars>
      </dgm:prSet>
      <dgm:spPr/>
      <dgm:t>
        <a:bodyPr/>
        <a:lstStyle/>
        <a:p>
          <a:endParaRPr lang="es-CO"/>
        </a:p>
      </dgm:t>
    </dgm:pt>
    <dgm:pt modelId="{FE2DAEAF-36C4-4276-97DD-D7DAE5D5DD66}" type="pres">
      <dgm:prSet presAssocID="{A72AAE0A-C447-4676-9386-2A0C8C5CA58A}" presName="composite" presStyleCnt="0"/>
      <dgm:spPr/>
    </dgm:pt>
    <dgm:pt modelId="{761A0C8E-4E64-4D03-B39A-A724F1DF97AE}" type="pres">
      <dgm:prSet presAssocID="{A72AAE0A-C447-4676-9386-2A0C8C5CA58A}" presName="parentText" presStyleLbl="alignNode1" presStyleIdx="0" presStyleCnt="6">
        <dgm:presLayoutVars>
          <dgm:chMax val="1"/>
          <dgm:bulletEnabled val="1"/>
        </dgm:presLayoutVars>
      </dgm:prSet>
      <dgm:spPr/>
      <dgm:t>
        <a:bodyPr/>
        <a:lstStyle/>
        <a:p>
          <a:endParaRPr lang="en-US"/>
        </a:p>
      </dgm:t>
    </dgm:pt>
    <dgm:pt modelId="{E6A80FEC-341D-468A-979F-BFEC88CAB21C}" type="pres">
      <dgm:prSet presAssocID="{A72AAE0A-C447-4676-9386-2A0C8C5CA58A}" presName="descendantText" presStyleLbl="alignAcc1" presStyleIdx="0" presStyleCnt="6">
        <dgm:presLayoutVars>
          <dgm:bulletEnabled val="1"/>
        </dgm:presLayoutVars>
      </dgm:prSet>
      <dgm:spPr/>
      <dgm:t>
        <a:bodyPr/>
        <a:lstStyle/>
        <a:p>
          <a:endParaRPr lang="en-US"/>
        </a:p>
      </dgm:t>
    </dgm:pt>
    <dgm:pt modelId="{0D4A1896-A160-4188-8053-FE1EE4CEC861}" type="pres">
      <dgm:prSet presAssocID="{0E1917F4-067C-4746-AE1D-E2332ABC0C59}" presName="sp" presStyleCnt="0"/>
      <dgm:spPr/>
    </dgm:pt>
    <dgm:pt modelId="{0EC37B6B-2DB1-435C-AA9C-1A9296AB2504}" type="pres">
      <dgm:prSet presAssocID="{F2327F73-DE52-466B-96FC-3202ADCBA16C}" presName="composite" presStyleCnt="0"/>
      <dgm:spPr/>
    </dgm:pt>
    <dgm:pt modelId="{61508743-4850-4316-83E3-3C6580BAEFF7}" type="pres">
      <dgm:prSet presAssocID="{F2327F73-DE52-466B-96FC-3202ADCBA16C}" presName="parentText" presStyleLbl="alignNode1" presStyleIdx="1" presStyleCnt="6">
        <dgm:presLayoutVars>
          <dgm:chMax val="1"/>
          <dgm:bulletEnabled val="1"/>
        </dgm:presLayoutVars>
      </dgm:prSet>
      <dgm:spPr/>
      <dgm:t>
        <a:bodyPr/>
        <a:lstStyle/>
        <a:p>
          <a:endParaRPr lang="es-CO"/>
        </a:p>
      </dgm:t>
    </dgm:pt>
    <dgm:pt modelId="{6EA50D36-B5C3-4373-A6AE-FAAD05418A96}" type="pres">
      <dgm:prSet presAssocID="{F2327F73-DE52-466B-96FC-3202ADCBA16C}" presName="descendantText" presStyleLbl="alignAcc1" presStyleIdx="1" presStyleCnt="6">
        <dgm:presLayoutVars>
          <dgm:bulletEnabled val="1"/>
        </dgm:presLayoutVars>
      </dgm:prSet>
      <dgm:spPr/>
      <dgm:t>
        <a:bodyPr/>
        <a:lstStyle/>
        <a:p>
          <a:endParaRPr lang="en-US"/>
        </a:p>
      </dgm:t>
    </dgm:pt>
    <dgm:pt modelId="{A4C2C97B-C834-4F99-9365-5E2AD10CF887}" type="pres">
      <dgm:prSet presAssocID="{495524A9-1766-462D-957B-2471ED961059}" presName="sp" presStyleCnt="0"/>
      <dgm:spPr/>
    </dgm:pt>
    <dgm:pt modelId="{51F5C628-B9A2-4919-894F-B2625A7D8949}" type="pres">
      <dgm:prSet presAssocID="{C11F9BE8-1D72-407C-8CC1-DCA68BD9ABED}" presName="composite" presStyleCnt="0"/>
      <dgm:spPr/>
    </dgm:pt>
    <dgm:pt modelId="{4AA1C5DE-8B4F-46BB-BF04-BFC9F8B2699B}" type="pres">
      <dgm:prSet presAssocID="{C11F9BE8-1D72-407C-8CC1-DCA68BD9ABED}" presName="parentText" presStyleLbl="alignNode1" presStyleIdx="2" presStyleCnt="6">
        <dgm:presLayoutVars>
          <dgm:chMax val="1"/>
          <dgm:bulletEnabled val="1"/>
        </dgm:presLayoutVars>
      </dgm:prSet>
      <dgm:spPr/>
      <dgm:t>
        <a:bodyPr/>
        <a:lstStyle/>
        <a:p>
          <a:endParaRPr lang="es-CO"/>
        </a:p>
      </dgm:t>
    </dgm:pt>
    <dgm:pt modelId="{ACDB773F-E095-450F-9B12-F5977F975B9C}" type="pres">
      <dgm:prSet presAssocID="{C11F9BE8-1D72-407C-8CC1-DCA68BD9ABED}" presName="descendantText" presStyleLbl="alignAcc1" presStyleIdx="2" presStyleCnt="6">
        <dgm:presLayoutVars>
          <dgm:bulletEnabled val="1"/>
        </dgm:presLayoutVars>
      </dgm:prSet>
      <dgm:spPr/>
      <dgm:t>
        <a:bodyPr/>
        <a:lstStyle/>
        <a:p>
          <a:endParaRPr lang="en-US"/>
        </a:p>
      </dgm:t>
    </dgm:pt>
    <dgm:pt modelId="{32F2A5BB-9A24-467A-8056-26E5455F9D14}" type="pres">
      <dgm:prSet presAssocID="{60130648-8A0E-43E8-AA50-525A2480ADBD}" presName="sp" presStyleCnt="0"/>
      <dgm:spPr/>
    </dgm:pt>
    <dgm:pt modelId="{17D9EC69-E5D6-4D37-9704-8DC246E4E557}" type="pres">
      <dgm:prSet presAssocID="{F906E0C1-345A-48F2-8FBF-E46B31EF6F74}" presName="composite" presStyleCnt="0"/>
      <dgm:spPr/>
    </dgm:pt>
    <dgm:pt modelId="{1391825D-D629-4E6B-BAF8-254D65C448C7}" type="pres">
      <dgm:prSet presAssocID="{F906E0C1-345A-48F2-8FBF-E46B31EF6F74}" presName="parentText" presStyleLbl="alignNode1" presStyleIdx="3" presStyleCnt="6">
        <dgm:presLayoutVars>
          <dgm:chMax val="1"/>
          <dgm:bulletEnabled val="1"/>
        </dgm:presLayoutVars>
      </dgm:prSet>
      <dgm:spPr/>
      <dgm:t>
        <a:bodyPr/>
        <a:lstStyle/>
        <a:p>
          <a:endParaRPr lang="es-CO"/>
        </a:p>
      </dgm:t>
    </dgm:pt>
    <dgm:pt modelId="{2FD95619-2701-47F5-A5DB-C746050308E1}" type="pres">
      <dgm:prSet presAssocID="{F906E0C1-345A-48F2-8FBF-E46B31EF6F74}" presName="descendantText" presStyleLbl="alignAcc1" presStyleIdx="3" presStyleCnt="6">
        <dgm:presLayoutVars>
          <dgm:bulletEnabled val="1"/>
        </dgm:presLayoutVars>
      </dgm:prSet>
      <dgm:spPr/>
      <dgm:t>
        <a:bodyPr/>
        <a:lstStyle/>
        <a:p>
          <a:endParaRPr lang="en-US"/>
        </a:p>
      </dgm:t>
    </dgm:pt>
    <dgm:pt modelId="{6128B5E7-C0E4-4EAF-8B09-E2531AC8CE2D}" type="pres">
      <dgm:prSet presAssocID="{55C10AAA-F64C-4E14-A4AE-6E00E8BD2BA9}" presName="sp" presStyleCnt="0"/>
      <dgm:spPr/>
    </dgm:pt>
    <dgm:pt modelId="{BCEA2CD8-EA27-4924-B44D-1A16A0DE3DA3}" type="pres">
      <dgm:prSet presAssocID="{BB4B77C3-E178-4CE0-A4A6-DCEFF978907A}" presName="composite" presStyleCnt="0"/>
      <dgm:spPr/>
    </dgm:pt>
    <dgm:pt modelId="{6C8CC5B3-D6EF-4B11-9A93-3AB89417273E}" type="pres">
      <dgm:prSet presAssocID="{BB4B77C3-E178-4CE0-A4A6-DCEFF978907A}" presName="parentText" presStyleLbl="alignNode1" presStyleIdx="4" presStyleCnt="6">
        <dgm:presLayoutVars>
          <dgm:chMax val="1"/>
          <dgm:bulletEnabled val="1"/>
        </dgm:presLayoutVars>
      </dgm:prSet>
      <dgm:spPr/>
      <dgm:t>
        <a:bodyPr/>
        <a:lstStyle/>
        <a:p>
          <a:endParaRPr lang="es-CO"/>
        </a:p>
      </dgm:t>
    </dgm:pt>
    <dgm:pt modelId="{DEEF8DD2-E3FD-410E-AF22-71AEA32AF49F}" type="pres">
      <dgm:prSet presAssocID="{BB4B77C3-E178-4CE0-A4A6-DCEFF978907A}" presName="descendantText" presStyleLbl="alignAcc1" presStyleIdx="4" presStyleCnt="6">
        <dgm:presLayoutVars>
          <dgm:bulletEnabled val="1"/>
        </dgm:presLayoutVars>
      </dgm:prSet>
      <dgm:spPr/>
      <dgm:t>
        <a:bodyPr/>
        <a:lstStyle/>
        <a:p>
          <a:endParaRPr lang="en-US"/>
        </a:p>
      </dgm:t>
    </dgm:pt>
    <dgm:pt modelId="{09FD632B-5AEF-4C90-AD5C-AB1504E0110E}" type="pres">
      <dgm:prSet presAssocID="{B5D06CB0-B3F1-4CDD-A1A6-060EFC1A7CFE}" presName="sp" presStyleCnt="0"/>
      <dgm:spPr/>
    </dgm:pt>
    <dgm:pt modelId="{5B1D16C8-F48A-4074-8287-F428FE21C079}" type="pres">
      <dgm:prSet presAssocID="{741608D0-255B-4F73-B94E-E73A0DCDBE11}" presName="composite" presStyleCnt="0"/>
      <dgm:spPr/>
    </dgm:pt>
    <dgm:pt modelId="{B2668D69-6CC8-4776-B19C-97883E2EB839}" type="pres">
      <dgm:prSet presAssocID="{741608D0-255B-4F73-B94E-E73A0DCDBE11}" presName="parentText" presStyleLbl="alignNode1" presStyleIdx="5" presStyleCnt="6">
        <dgm:presLayoutVars>
          <dgm:chMax val="1"/>
          <dgm:bulletEnabled val="1"/>
        </dgm:presLayoutVars>
      </dgm:prSet>
      <dgm:spPr/>
      <dgm:t>
        <a:bodyPr/>
        <a:lstStyle/>
        <a:p>
          <a:endParaRPr lang="es-CO"/>
        </a:p>
      </dgm:t>
    </dgm:pt>
    <dgm:pt modelId="{E472D0D5-BB1F-44A4-AB4A-508E3A6BADF3}" type="pres">
      <dgm:prSet presAssocID="{741608D0-255B-4F73-B94E-E73A0DCDBE11}" presName="descendantText" presStyleLbl="alignAcc1" presStyleIdx="5" presStyleCnt="6">
        <dgm:presLayoutVars>
          <dgm:bulletEnabled val="1"/>
        </dgm:presLayoutVars>
      </dgm:prSet>
      <dgm:spPr/>
      <dgm:t>
        <a:bodyPr/>
        <a:lstStyle/>
        <a:p>
          <a:endParaRPr lang="es-CO"/>
        </a:p>
      </dgm:t>
    </dgm:pt>
  </dgm:ptLst>
  <dgm:cxnLst>
    <dgm:cxn modelId="{35FABF69-8407-4990-A922-88D90BDB2218}" srcId="{1CEFE003-3D3F-4658-ABB2-7501E04F046F}" destId="{F2327F73-DE52-466B-96FC-3202ADCBA16C}" srcOrd="1" destOrd="0" parTransId="{39FDB33E-9CB5-444D-83DF-42BAC2D1D5DF}" sibTransId="{495524A9-1766-462D-957B-2471ED961059}"/>
    <dgm:cxn modelId="{FAF02CD6-8CC2-42C5-B222-177C0DCD3625}" type="presOf" srcId="{1CEFE003-3D3F-4658-ABB2-7501E04F046F}" destId="{D0DF06F2-B358-4700-ABE4-2ED4C56EDB43}" srcOrd="0" destOrd="0" presId="urn:microsoft.com/office/officeart/2005/8/layout/chevron2"/>
    <dgm:cxn modelId="{FE6A82A8-A443-447B-B074-D8FB87F11247}" type="presOf" srcId="{6D83BC21-42D0-41CF-A6B1-77DF8B37F574}" destId="{6EA50D36-B5C3-4373-A6AE-FAAD05418A96}" srcOrd="0" destOrd="1" presId="urn:microsoft.com/office/officeart/2005/8/layout/chevron2"/>
    <dgm:cxn modelId="{0EEE8EBA-155A-4DF0-B60D-0F5C209DC8CC}" type="presOf" srcId="{741608D0-255B-4F73-B94E-E73A0DCDBE11}" destId="{B2668D69-6CC8-4776-B19C-97883E2EB839}" srcOrd="0" destOrd="0" presId="urn:microsoft.com/office/officeart/2005/8/layout/chevron2"/>
    <dgm:cxn modelId="{D2364FAF-C356-43E8-9891-25D4A2284C60}" srcId="{C11F9BE8-1D72-407C-8CC1-DCA68BD9ABED}" destId="{621977D0-FDE7-46E2-B08D-EA56698CCDFD}" srcOrd="0" destOrd="0" parTransId="{1FD8E44B-37F9-4519-860C-17DD5848A37B}" sibTransId="{738B24E7-0A8A-4445-8AAF-A26AF10BB3D2}"/>
    <dgm:cxn modelId="{0EE7C883-B790-4774-8A09-AD42B8CC1210}" srcId="{1CEFE003-3D3F-4658-ABB2-7501E04F046F}" destId="{BB4B77C3-E178-4CE0-A4A6-DCEFF978907A}" srcOrd="4" destOrd="0" parTransId="{8B777E4C-172F-44AC-875D-EAFCA022775A}" sibTransId="{B5D06CB0-B3F1-4CDD-A1A6-060EFC1A7CFE}"/>
    <dgm:cxn modelId="{070627B8-3D4D-47E6-A727-5069073FC54D}" type="presOf" srcId="{C11F9BE8-1D72-407C-8CC1-DCA68BD9ABED}" destId="{4AA1C5DE-8B4F-46BB-BF04-BFC9F8B2699B}" srcOrd="0" destOrd="0" presId="urn:microsoft.com/office/officeart/2005/8/layout/chevron2"/>
    <dgm:cxn modelId="{B111A5D2-6EEA-4D96-871B-02F500E3DA70}" srcId="{1CEFE003-3D3F-4658-ABB2-7501E04F046F}" destId="{F906E0C1-345A-48F2-8FBF-E46B31EF6F74}" srcOrd="3" destOrd="0" parTransId="{B4C2B07C-5893-4019-ADB5-F5AA40DC36C2}" sibTransId="{55C10AAA-F64C-4E14-A4AE-6E00E8BD2BA9}"/>
    <dgm:cxn modelId="{D172B810-CA92-4C9D-A7CE-70F7F7C5B509}" type="presOf" srcId="{B34F9AEF-9857-4C09-837D-723A45B1F81B}" destId="{E472D0D5-BB1F-44A4-AB4A-508E3A6BADF3}" srcOrd="0" destOrd="0" presId="urn:microsoft.com/office/officeart/2005/8/layout/chevron2"/>
    <dgm:cxn modelId="{C998835A-EA67-45CD-9834-BE110FF3BD2C}" srcId="{1CEFE003-3D3F-4658-ABB2-7501E04F046F}" destId="{A72AAE0A-C447-4676-9386-2A0C8C5CA58A}" srcOrd="0" destOrd="0" parTransId="{F3A784C7-5488-412B-926F-78D4DD99F146}" sibTransId="{0E1917F4-067C-4746-AE1D-E2332ABC0C59}"/>
    <dgm:cxn modelId="{A2222621-DE25-4EEA-8FC7-3970A5FFCDF2}" srcId="{1CEFE003-3D3F-4658-ABB2-7501E04F046F}" destId="{C11F9BE8-1D72-407C-8CC1-DCA68BD9ABED}" srcOrd="2" destOrd="0" parTransId="{1DF5E9A0-C141-4610-94A8-D02BEE221E6C}" sibTransId="{60130648-8A0E-43E8-AA50-525A2480ADBD}"/>
    <dgm:cxn modelId="{1DEEFD18-E523-49A8-99B6-3AB4ADD23D19}" type="presOf" srcId="{F2327F73-DE52-466B-96FC-3202ADCBA16C}" destId="{61508743-4850-4316-83E3-3C6580BAEFF7}" srcOrd="0" destOrd="0" presId="urn:microsoft.com/office/officeart/2005/8/layout/chevron2"/>
    <dgm:cxn modelId="{623A6385-A145-463F-A9F4-B67B2841E1FD}" srcId="{F906E0C1-345A-48F2-8FBF-E46B31EF6F74}" destId="{AF2F9187-C767-438A-844B-FAEC8767119F}" srcOrd="0" destOrd="0" parTransId="{3BC9B530-5D9D-4341-B1DE-58DC133C9F21}" sibTransId="{2CF31CDE-CAE1-4DDD-97F6-72C65DFB41D5}"/>
    <dgm:cxn modelId="{C122A51E-4805-4323-84B1-D0645661F83D}" srcId="{A72AAE0A-C447-4676-9386-2A0C8C5CA58A}" destId="{6EF1D84A-5215-4A50-827C-20C5DF304962}" srcOrd="0" destOrd="0" parTransId="{AC598AB1-FA7B-4357-B8D8-5D2174FBFD08}" sibTransId="{78E86DB5-95C1-4D22-9DA6-D199103187E3}"/>
    <dgm:cxn modelId="{0214BC50-442E-4047-B220-5BBA178CB076}" type="presOf" srcId="{AF2F9187-C767-438A-844B-FAEC8767119F}" destId="{2FD95619-2701-47F5-A5DB-C746050308E1}" srcOrd="0" destOrd="0" presId="urn:microsoft.com/office/officeart/2005/8/layout/chevron2"/>
    <dgm:cxn modelId="{D125BF6B-F82D-433C-89CA-3771345FCCD1}" type="presOf" srcId="{A72AAE0A-C447-4676-9386-2A0C8C5CA58A}" destId="{761A0C8E-4E64-4D03-B39A-A724F1DF97AE}" srcOrd="0" destOrd="0" presId="urn:microsoft.com/office/officeart/2005/8/layout/chevron2"/>
    <dgm:cxn modelId="{98D41EE3-D2F3-4C76-A562-8D7289F708D7}" type="presOf" srcId="{6EF1D84A-5215-4A50-827C-20C5DF304962}" destId="{E6A80FEC-341D-468A-979F-BFEC88CAB21C}" srcOrd="0" destOrd="0" presId="urn:microsoft.com/office/officeart/2005/8/layout/chevron2"/>
    <dgm:cxn modelId="{9C419E2D-2DD1-4981-9EBF-9011085F2CB1}" srcId="{1CEFE003-3D3F-4658-ABB2-7501E04F046F}" destId="{741608D0-255B-4F73-B94E-E73A0DCDBE11}" srcOrd="5" destOrd="0" parTransId="{A93F0F33-E332-4353-9F43-16CA09C86B1A}" sibTransId="{A8F8E71E-8045-4F2A-ACBC-9508FAD9714D}"/>
    <dgm:cxn modelId="{3D31F016-A554-4BEB-AB06-6CC6789946D8}" srcId="{F2327F73-DE52-466B-96FC-3202ADCBA16C}" destId="{6D83BC21-42D0-41CF-A6B1-77DF8B37F574}" srcOrd="1" destOrd="0" parTransId="{B94EAAF5-96DF-46AF-A5F8-6A8C375DC3B8}" sibTransId="{E71D6D1D-4978-412B-A6C6-46078BB3DBA5}"/>
    <dgm:cxn modelId="{241B67BC-6479-454F-A6BF-811A8F02F96B}" srcId="{BB4B77C3-E178-4CE0-A4A6-DCEFF978907A}" destId="{55716D93-F7C8-4A7F-B985-361179846052}" srcOrd="0" destOrd="0" parTransId="{4FD09CBC-4958-4266-A2D6-A41515AD0470}" sibTransId="{94B2C811-8857-490A-B00F-9E9D88F928FC}"/>
    <dgm:cxn modelId="{7CDF773A-ABE9-4DA1-985F-019EDFFB04A1}" type="presOf" srcId="{55716D93-F7C8-4A7F-B985-361179846052}" destId="{DEEF8DD2-E3FD-410E-AF22-71AEA32AF49F}" srcOrd="0" destOrd="0" presId="urn:microsoft.com/office/officeart/2005/8/layout/chevron2"/>
    <dgm:cxn modelId="{F89A9750-9358-427D-A7B7-31703305C9DC}" srcId="{F2327F73-DE52-466B-96FC-3202ADCBA16C}" destId="{C9CCF122-8146-4D02-A051-348CF3739723}" srcOrd="0" destOrd="0" parTransId="{EC11FC66-4E44-4B58-9EB9-63881064F96E}" sibTransId="{F1CAFF44-6839-4E24-992A-95781F8250E1}"/>
    <dgm:cxn modelId="{292F48C8-F826-4BD0-AE26-2D766911ED4B}" srcId="{741608D0-255B-4F73-B94E-E73A0DCDBE11}" destId="{B34F9AEF-9857-4C09-837D-723A45B1F81B}" srcOrd="0" destOrd="0" parTransId="{11AA3049-0860-4236-8118-0BEA353011AD}" sibTransId="{3141406C-EBFA-4CF6-850C-ADABB2142DEF}"/>
    <dgm:cxn modelId="{0B8E4E31-DEB4-434D-A670-163BFEC45A66}" type="presOf" srcId="{BB4B77C3-E178-4CE0-A4A6-DCEFF978907A}" destId="{6C8CC5B3-D6EF-4B11-9A93-3AB89417273E}" srcOrd="0" destOrd="0" presId="urn:microsoft.com/office/officeart/2005/8/layout/chevron2"/>
    <dgm:cxn modelId="{D01127BE-C219-4074-91AD-744FD8EF03A6}" type="presOf" srcId="{C9CCF122-8146-4D02-A051-348CF3739723}" destId="{6EA50D36-B5C3-4373-A6AE-FAAD05418A96}" srcOrd="0" destOrd="0" presId="urn:microsoft.com/office/officeart/2005/8/layout/chevron2"/>
    <dgm:cxn modelId="{497258E6-4EE5-4CF8-8290-198F59DD8C10}" type="presOf" srcId="{621977D0-FDE7-46E2-B08D-EA56698CCDFD}" destId="{ACDB773F-E095-450F-9B12-F5977F975B9C}" srcOrd="0" destOrd="0" presId="urn:microsoft.com/office/officeart/2005/8/layout/chevron2"/>
    <dgm:cxn modelId="{8ED0F22D-90FE-4122-82AC-3D5B43B46822}" type="presOf" srcId="{F906E0C1-345A-48F2-8FBF-E46B31EF6F74}" destId="{1391825D-D629-4E6B-BAF8-254D65C448C7}" srcOrd="0" destOrd="0" presId="urn:microsoft.com/office/officeart/2005/8/layout/chevron2"/>
    <dgm:cxn modelId="{08825F00-1F4D-4903-AF8C-9685853197B2}" type="presParOf" srcId="{D0DF06F2-B358-4700-ABE4-2ED4C56EDB43}" destId="{FE2DAEAF-36C4-4276-97DD-D7DAE5D5DD66}" srcOrd="0" destOrd="0" presId="urn:microsoft.com/office/officeart/2005/8/layout/chevron2"/>
    <dgm:cxn modelId="{91BCE463-B363-4406-9A34-D2C9E5D3135D}" type="presParOf" srcId="{FE2DAEAF-36C4-4276-97DD-D7DAE5D5DD66}" destId="{761A0C8E-4E64-4D03-B39A-A724F1DF97AE}" srcOrd="0" destOrd="0" presId="urn:microsoft.com/office/officeart/2005/8/layout/chevron2"/>
    <dgm:cxn modelId="{71A0D344-F1F6-47AF-A5AB-B9181AEEDEE4}" type="presParOf" srcId="{FE2DAEAF-36C4-4276-97DD-D7DAE5D5DD66}" destId="{E6A80FEC-341D-468A-979F-BFEC88CAB21C}" srcOrd="1" destOrd="0" presId="urn:microsoft.com/office/officeart/2005/8/layout/chevron2"/>
    <dgm:cxn modelId="{B979343D-E72D-4444-8916-33852A5B5C57}" type="presParOf" srcId="{D0DF06F2-B358-4700-ABE4-2ED4C56EDB43}" destId="{0D4A1896-A160-4188-8053-FE1EE4CEC861}" srcOrd="1" destOrd="0" presId="urn:microsoft.com/office/officeart/2005/8/layout/chevron2"/>
    <dgm:cxn modelId="{A5A1E122-6551-4072-A969-C0121964C19E}" type="presParOf" srcId="{D0DF06F2-B358-4700-ABE4-2ED4C56EDB43}" destId="{0EC37B6B-2DB1-435C-AA9C-1A9296AB2504}" srcOrd="2" destOrd="0" presId="urn:microsoft.com/office/officeart/2005/8/layout/chevron2"/>
    <dgm:cxn modelId="{E5C533C9-BB8E-43E7-BD98-E0FA45AB2DA2}" type="presParOf" srcId="{0EC37B6B-2DB1-435C-AA9C-1A9296AB2504}" destId="{61508743-4850-4316-83E3-3C6580BAEFF7}" srcOrd="0" destOrd="0" presId="urn:microsoft.com/office/officeart/2005/8/layout/chevron2"/>
    <dgm:cxn modelId="{4ADBE1F3-F606-4C3C-8B50-C0369A106DF8}" type="presParOf" srcId="{0EC37B6B-2DB1-435C-AA9C-1A9296AB2504}" destId="{6EA50D36-B5C3-4373-A6AE-FAAD05418A96}" srcOrd="1" destOrd="0" presId="urn:microsoft.com/office/officeart/2005/8/layout/chevron2"/>
    <dgm:cxn modelId="{4ECD4F8E-8F25-4428-A966-4136F9E8F433}" type="presParOf" srcId="{D0DF06F2-B358-4700-ABE4-2ED4C56EDB43}" destId="{A4C2C97B-C834-4F99-9365-5E2AD10CF887}" srcOrd="3" destOrd="0" presId="urn:microsoft.com/office/officeart/2005/8/layout/chevron2"/>
    <dgm:cxn modelId="{B76190E2-12F8-47BC-B104-619889184069}" type="presParOf" srcId="{D0DF06F2-B358-4700-ABE4-2ED4C56EDB43}" destId="{51F5C628-B9A2-4919-894F-B2625A7D8949}" srcOrd="4" destOrd="0" presId="urn:microsoft.com/office/officeart/2005/8/layout/chevron2"/>
    <dgm:cxn modelId="{02612D23-5B8A-4E05-9DCE-6BA3FA917A9E}" type="presParOf" srcId="{51F5C628-B9A2-4919-894F-B2625A7D8949}" destId="{4AA1C5DE-8B4F-46BB-BF04-BFC9F8B2699B}" srcOrd="0" destOrd="0" presId="urn:microsoft.com/office/officeart/2005/8/layout/chevron2"/>
    <dgm:cxn modelId="{D2F4265C-98E3-4A83-B75B-F2AD7B78D47F}" type="presParOf" srcId="{51F5C628-B9A2-4919-894F-B2625A7D8949}" destId="{ACDB773F-E095-450F-9B12-F5977F975B9C}" srcOrd="1" destOrd="0" presId="urn:microsoft.com/office/officeart/2005/8/layout/chevron2"/>
    <dgm:cxn modelId="{F67C5A9C-069A-454B-BD06-A9CA16E5E9F0}" type="presParOf" srcId="{D0DF06F2-B358-4700-ABE4-2ED4C56EDB43}" destId="{32F2A5BB-9A24-467A-8056-26E5455F9D14}" srcOrd="5" destOrd="0" presId="urn:microsoft.com/office/officeart/2005/8/layout/chevron2"/>
    <dgm:cxn modelId="{217F22BA-9894-401E-B8D3-79CCE121000A}" type="presParOf" srcId="{D0DF06F2-B358-4700-ABE4-2ED4C56EDB43}" destId="{17D9EC69-E5D6-4D37-9704-8DC246E4E557}" srcOrd="6" destOrd="0" presId="urn:microsoft.com/office/officeart/2005/8/layout/chevron2"/>
    <dgm:cxn modelId="{43B3B2D8-ED2A-41CC-BA17-B5EC38315E93}" type="presParOf" srcId="{17D9EC69-E5D6-4D37-9704-8DC246E4E557}" destId="{1391825D-D629-4E6B-BAF8-254D65C448C7}" srcOrd="0" destOrd="0" presId="urn:microsoft.com/office/officeart/2005/8/layout/chevron2"/>
    <dgm:cxn modelId="{EC7F870D-AE84-44EC-B39B-76DFF1B4B323}" type="presParOf" srcId="{17D9EC69-E5D6-4D37-9704-8DC246E4E557}" destId="{2FD95619-2701-47F5-A5DB-C746050308E1}" srcOrd="1" destOrd="0" presId="urn:microsoft.com/office/officeart/2005/8/layout/chevron2"/>
    <dgm:cxn modelId="{C31EE194-4860-4F4E-A971-88121B2B8C95}" type="presParOf" srcId="{D0DF06F2-B358-4700-ABE4-2ED4C56EDB43}" destId="{6128B5E7-C0E4-4EAF-8B09-E2531AC8CE2D}" srcOrd="7" destOrd="0" presId="urn:microsoft.com/office/officeart/2005/8/layout/chevron2"/>
    <dgm:cxn modelId="{760ECDC1-2DE0-4C18-AEE8-EEB415B8487E}" type="presParOf" srcId="{D0DF06F2-B358-4700-ABE4-2ED4C56EDB43}" destId="{BCEA2CD8-EA27-4924-B44D-1A16A0DE3DA3}" srcOrd="8" destOrd="0" presId="urn:microsoft.com/office/officeart/2005/8/layout/chevron2"/>
    <dgm:cxn modelId="{C9976EE1-8C20-4828-BED9-41FFAA117C0F}" type="presParOf" srcId="{BCEA2CD8-EA27-4924-B44D-1A16A0DE3DA3}" destId="{6C8CC5B3-D6EF-4B11-9A93-3AB89417273E}" srcOrd="0" destOrd="0" presId="urn:microsoft.com/office/officeart/2005/8/layout/chevron2"/>
    <dgm:cxn modelId="{1291D30A-EAFF-4B67-9D04-255D32BED44C}" type="presParOf" srcId="{BCEA2CD8-EA27-4924-B44D-1A16A0DE3DA3}" destId="{DEEF8DD2-E3FD-410E-AF22-71AEA32AF49F}" srcOrd="1" destOrd="0" presId="urn:microsoft.com/office/officeart/2005/8/layout/chevron2"/>
    <dgm:cxn modelId="{6B8C2C53-E252-44CC-8F99-AD64F0C8D63B}" type="presParOf" srcId="{D0DF06F2-B358-4700-ABE4-2ED4C56EDB43}" destId="{09FD632B-5AEF-4C90-AD5C-AB1504E0110E}" srcOrd="9" destOrd="0" presId="urn:microsoft.com/office/officeart/2005/8/layout/chevron2"/>
    <dgm:cxn modelId="{26405963-4A29-4F4C-BA23-2133A3F1E4D9}" type="presParOf" srcId="{D0DF06F2-B358-4700-ABE4-2ED4C56EDB43}" destId="{5B1D16C8-F48A-4074-8287-F428FE21C079}" srcOrd="10" destOrd="0" presId="urn:microsoft.com/office/officeart/2005/8/layout/chevron2"/>
    <dgm:cxn modelId="{9EDCDA91-361C-424C-AB9C-47972716D5B2}" type="presParOf" srcId="{5B1D16C8-F48A-4074-8287-F428FE21C079}" destId="{B2668D69-6CC8-4776-B19C-97883E2EB839}" srcOrd="0" destOrd="0" presId="urn:microsoft.com/office/officeart/2005/8/layout/chevron2"/>
    <dgm:cxn modelId="{F50188DF-CBF4-4450-A272-8508CAA9537B}" type="presParOf" srcId="{5B1D16C8-F48A-4074-8287-F428FE21C079}" destId="{E472D0D5-BB1F-44A4-AB4A-508E3A6BAD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0EFEA-F082-42F3-90AE-12435874C2BD}" type="datetimeFigureOut">
              <a:rPr lang="es-CO" smtClean="0"/>
              <a:t>19/11/2013</a:t>
            </a:fld>
            <a:endParaRPr lang="es-C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2A5D9-F8A6-483A-963F-13F3B75BD4B3}" type="slidenum">
              <a:rPr lang="es-CO" smtClean="0"/>
              <a:t>‹#›</a:t>
            </a:fld>
            <a:endParaRPr lang="es-CO"/>
          </a:p>
        </p:txBody>
      </p:sp>
    </p:spTree>
    <p:extLst>
      <p:ext uri="{BB962C8B-B14F-4D97-AF65-F5344CB8AC3E}">
        <p14:creationId xmlns:p14="http://schemas.microsoft.com/office/powerpoint/2010/main" val="170415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ntern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Theory used by company management to mitigate risk and find the best financing for operations.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Business finance includes risk management, financing options and capital management strategies.</a:t>
            </a:r>
          </a:p>
          <a:p>
            <a:endParaRPr lang="en-US" sz="1200" kern="1200" dirty="0" smtClean="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10"/>
          </p:nvPr>
        </p:nvSpPr>
        <p:spPr/>
        <p:txBody>
          <a:bodyPr/>
          <a:lstStyle/>
          <a:p>
            <a:fld id="{4B02A5D9-F8A6-483A-963F-13F3B75BD4B3}" type="slidenum">
              <a:rPr lang="es-CO" smtClean="0"/>
              <a:t>2</a:t>
            </a:fld>
            <a:endParaRPr lang="es-CO"/>
          </a:p>
        </p:txBody>
      </p:sp>
    </p:spTree>
    <p:extLst>
      <p:ext uri="{BB962C8B-B14F-4D97-AF65-F5344CB8AC3E}">
        <p14:creationId xmlns:p14="http://schemas.microsoft.com/office/powerpoint/2010/main" val="245314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Capital </a:t>
            </a:r>
            <a:r>
              <a:rPr lang="en-US" sz="1200" kern="1200" dirty="0" err="1" smtClean="0">
                <a:solidFill>
                  <a:schemeClr val="tx1"/>
                </a:solidFill>
                <a:effectLst/>
                <a:latin typeface="+mn-lt"/>
                <a:ea typeface="+mn-ea"/>
                <a:cs typeface="+mn-cs"/>
              </a:rPr>
              <a:t>Buget</a:t>
            </a:r>
            <a:r>
              <a:rPr lang="en-US" sz="1200" kern="1200" dirty="0" smtClean="0">
                <a:solidFill>
                  <a:schemeClr val="tx1"/>
                </a:solidFill>
                <a:effectLst/>
                <a:latin typeface="+mn-lt"/>
                <a:ea typeface="+mn-ea"/>
                <a:cs typeface="+mn-cs"/>
              </a:rPr>
              <a:t> management: is the Theory used by company management to mitigate risk and find the best financing for operations.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Business finance includes risk management, financing options and capital management strategies.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type of investment depends on the type of business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Assesment</a:t>
            </a:r>
            <a:r>
              <a:rPr lang="en-US" sz="1200" kern="1200" dirty="0" smtClean="0">
                <a:solidFill>
                  <a:schemeClr val="tx1"/>
                </a:solidFill>
                <a:effectLst/>
                <a:latin typeface="+mn-lt"/>
                <a:ea typeface="+mn-ea"/>
                <a:cs typeface="+mn-cs"/>
              </a:rPr>
              <a:t> o</a:t>
            </a:r>
            <a:r>
              <a:rPr lang="en-US" sz="1200" kern="1200" baseline="0" dirty="0" smtClean="0">
                <a:solidFill>
                  <a:schemeClr val="tx1"/>
                </a:solidFill>
                <a:effectLst/>
                <a:latin typeface="+mn-lt"/>
                <a:ea typeface="+mn-ea"/>
                <a:cs typeface="+mn-cs"/>
              </a:rPr>
              <a:t>f volume, </a:t>
            </a:r>
            <a:r>
              <a:rPr lang="en-US" sz="1200" kern="1200" baseline="0" dirty="0" err="1" smtClean="0">
                <a:solidFill>
                  <a:schemeClr val="tx1"/>
                </a:solidFill>
                <a:effectLst/>
                <a:latin typeface="+mn-lt"/>
                <a:ea typeface="+mn-ea"/>
                <a:cs typeface="+mn-cs"/>
              </a:rPr>
              <a:t>timming</a:t>
            </a:r>
            <a:r>
              <a:rPr lang="en-US" sz="1200" kern="1200" baseline="0" dirty="0" smtClean="0">
                <a:solidFill>
                  <a:schemeClr val="tx1"/>
                </a:solidFill>
                <a:effectLst/>
                <a:latin typeface="+mn-lt"/>
                <a:ea typeface="+mn-ea"/>
                <a:cs typeface="+mn-cs"/>
              </a:rPr>
              <a:t> and risk of the future cash flows is the heart of the capital budget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10"/>
          </p:nvPr>
        </p:nvSpPr>
        <p:spPr/>
        <p:txBody>
          <a:bodyPr/>
          <a:lstStyle/>
          <a:p>
            <a:fld id="{4B02A5D9-F8A6-483A-963F-13F3B75BD4B3}" type="slidenum">
              <a:rPr lang="es-CO" smtClean="0"/>
              <a:t>3</a:t>
            </a:fld>
            <a:endParaRPr lang="es-CO"/>
          </a:p>
        </p:txBody>
      </p:sp>
    </p:spTree>
    <p:extLst>
      <p:ext uri="{BB962C8B-B14F-4D97-AF65-F5344CB8AC3E}">
        <p14:creationId xmlns:p14="http://schemas.microsoft.com/office/powerpoint/2010/main" val="51362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s-CO" dirty="0" err="1" smtClean="0"/>
              <a:t>The</a:t>
            </a:r>
            <a:r>
              <a:rPr lang="es-CO" dirty="0" smtClean="0"/>
              <a:t> “</a:t>
            </a:r>
            <a:r>
              <a:rPr lang="es-CO" dirty="0" err="1" smtClean="0"/>
              <a:t>How</a:t>
            </a:r>
            <a:r>
              <a:rPr lang="es-CO" dirty="0" smtClean="0"/>
              <a:t> </a:t>
            </a:r>
            <a:r>
              <a:rPr lang="es-CO" dirty="0" err="1" smtClean="0"/>
              <a:t>much</a:t>
            </a:r>
            <a:r>
              <a:rPr lang="es-CO" dirty="0" smtClean="0"/>
              <a:t>” </a:t>
            </a:r>
            <a:r>
              <a:rPr lang="es-CO" dirty="0" err="1" smtClean="0"/>
              <a:t>affects</a:t>
            </a:r>
            <a:r>
              <a:rPr lang="es-CO" baseline="0" dirty="0" smtClean="0"/>
              <a:t> </a:t>
            </a:r>
            <a:r>
              <a:rPr lang="es-CO" baseline="0" dirty="0" err="1" smtClean="0"/>
              <a:t>the</a:t>
            </a:r>
            <a:r>
              <a:rPr lang="es-CO" baseline="0" dirty="0" smtClean="0"/>
              <a:t> RISK and </a:t>
            </a:r>
            <a:r>
              <a:rPr lang="es-CO" baseline="0" dirty="0" err="1" smtClean="0"/>
              <a:t>the</a:t>
            </a:r>
            <a:r>
              <a:rPr lang="es-CO" baseline="0" dirty="0" smtClean="0"/>
              <a:t> VALUE of </a:t>
            </a:r>
            <a:r>
              <a:rPr lang="es-CO" baseline="0" dirty="0" err="1" smtClean="0"/>
              <a:t>the</a:t>
            </a:r>
            <a:r>
              <a:rPr lang="es-CO" baseline="0" dirty="0" smtClean="0"/>
              <a:t> </a:t>
            </a:r>
            <a:r>
              <a:rPr lang="es-CO" baseline="0" dirty="0" err="1" smtClean="0"/>
              <a:t>company</a:t>
            </a:r>
            <a:endParaRPr lang="es-CO" dirty="0"/>
          </a:p>
        </p:txBody>
      </p:sp>
      <p:sp>
        <p:nvSpPr>
          <p:cNvPr id="4" name="Slide Number Placeholder 3"/>
          <p:cNvSpPr>
            <a:spLocks noGrp="1"/>
          </p:cNvSpPr>
          <p:nvPr>
            <p:ph type="sldNum" sz="quarter" idx="10"/>
          </p:nvPr>
        </p:nvSpPr>
        <p:spPr/>
        <p:txBody>
          <a:bodyPr/>
          <a:lstStyle/>
          <a:p>
            <a:fld id="{4B02A5D9-F8A6-483A-963F-13F3B75BD4B3}" type="slidenum">
              <a:rPr lang="es-CO" smtClean="0"/>
              <a:t>4</a:t>
            </a:fld>
            <a:endParaRPr lang="es-CO"/>
          </a:p>
        </p:txBody>
      </p:sp>
    </p:spTree>
    <p:extLst>
      <p:ext uri="{BB962C8B-B14F-4D97-AF65-F5344CB8AC3E}">
        <p14:creationId xmlns:p14="http://schemas.microsoft.com/office/powerpoint/2010/main" val="338617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anose="020B0502020202020204" pitchFamily="34" charset="0"/>
              </a:rPr>
              <a:t>short-term assets </a:t>
            </a:r>
            <a:r>
              <a:rPr lang="en-US" sz="1200" kern="1200" dirty="0" smtClean="0">
                <a:solidFill>
                  <a:schemeClr val="tx1"/>
                </a:solidFill>
                <a:effectLst/>
                <a:latin typeface="+mn-lt"/>
                <a:ea typeface="+mn-ea"/>
                <a:cs typeface="+mn-cs"/>
              </a:rPr>
              <a:t>as inventory, and short-term liabilities, such as money owed to suppliers</a:t>
            </a:r>
          </a:p>
          <a:p>
            <a:endParaRPr lang="es-CO" dirty="0" smtClean="0"/>
          </a:p>
          <a:p>
            <a:r>
              <a:rPr lang="en-US" dirty="0" smtClean="0"/>
              <a:t>administration ensures that the company has adequate resources to continue on with their operations</a:t>
            </a:r>
          </a:p>
          <a:p>
            <a:endParaRPr lang="es-CO" dirty="0" smtClean="0"/>
          </a:p>
          <a:p>
            <a:r>
              <a:rPr lang="en-US" dirty="0" smtClean="0"/>
              <a:t>The following are some questions about operating capital should answered</a:t>
            </a:r>
          </a:p>
          <a:p>
            <a:endParaRPr lang="es-CO" dirty="0"/>
          </a:p>
        </p:txBody>
      </p:sp>
      <p:sp>
        <p:nvSpPr>
          <p:cNvPr id="4" name="Slide Number Placeholder 3"/>
          <p:cNvSpPr>
            <a:spLocks noGrp="1"/>
          </p:cNvSpPr>
          <p:nvPr>
            <p:ph type="sldNum" sz="quarter" idx="10"/>
          </p:nvPr>
        </p:nvSpPr>
        <p:spPr/>
        <p:txBody>
          <a:bodyPr/>
          <a:lstStyle/>
          <a:p>
            <a:fld id="{4B02A5D9-F8A6-483A-963F-13F3B75BD4B3}" type="slidenum">
              <a:rPr lang="es-CO" smtClean="0"/>
              <a:t>5</a:t>
            </a:fld>
            <a:endParaRPr lang="es-CO"/>
          </a:p>
        </p:txBody>
      </p:sp>
    </p:spTree>
    <p:extLst>
      <p:ext uri="{BB962C8B-B14F-4D97-AF65-F5344CB8AC3E}">
        <p14:creationId xmlns:p14="http://schemas.microsoft.com/office/powerpoint/2010/main" val="272064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use your own financial resources, such as money from a savings account or careful use of personal credit cards. Wise deployment of these precious dollars is critical.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 Consider inviting family and friends to invest in the company with the understanding that their money may not be returned.  In most cases, these friends and family are investing in you, not your business.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 crowd financing is the collective effort of individuals who network and pool their money, usually via the </a:t>
            </a:r>
            <a:r>
              <a:rPr lang="en-US" sz="1200" b="0" i="0" u="none" strike="noStrike" kern="1200" dirty="0" smtClean="0">
                <a:solidFill>
                  <a:schemeClr val="tx1"/>
                </a:solidFill>
                <a:effectLst/>
                <a:latin typeface="+mn-lt"/>
                <a:ea typeface="+mn-ea"/>
                <a:cs typeface="+mn-cs"/>
                <a:hlinkClick r:id="rId3" tooltip="Internet"/>
              </a:rPr>
              <a:t>Internet</a:t>
            </a:r>
            <a:r>
              <a:rPr lang="en-US" sz="1200" b="0" i="0" kern="1200" dirty="0" smtClean="0">
                <a:solidFill>
                  <a:schemeClr val="tx1"/>
                </a:solidFill>
                <a:effectLst/>
                <a:latin typeface="+mn-lt"/>
                <a:ea typeface="+mn-ea"/>
                <a:cs typeface="+mn-cs"/>
              </a:rPr>
              <a:t>, to support efforts initiated by other people or organizations</a:t>
            </a:r>
          </a:p>
          <a:p>
            <a:endParaRPr lang="en-US" sz="1200" b="0" i="0" kern="1200" dirty="0" smtClean="0">
              <a:solidFill>
                <a:schemeClr val="tx1"/>
              </a:solidFill>
              <a:effectLst/>
              <a:latin typeface="+mn-lt"/>
              <a:ea typeface="+mn-ea"/>
              <a:cs typeface="+mn-cs"/>
            </a:endParaRPr>
          </a:p>
          <a:p>
            <a:r>
              <a:rPr lang="es-CO" sz="1200" b="0" i="0" kern="1200" dirty="0" smtClean="0">
                <a:solidFill>
                  <a:schemeClr val="tx1"/>
                </a:solidFill>
                <a:effectLst/>
                <a:latin typeface="+mn-lt"/>
                <a:ea typeface="+mn-ea"/>
                <a:cs typeface="+mn-cs"/>
              </a:rPr>
              <a:t>4. </a:t>
            </a:r>
            <a:r>
              <a:rPr lang="es-CO" sz="1200" b="0" i="0" kern="1200" dirty="0" err="1" smtClean="0">
                <a:solidFill>
                  <a:schemeClr val="tx1"/>
                </a:solidFill>
                <a:effectLst/>
                <a:latin typeface="+mn-lt"/>
                <a:ea typeface="+mn-ea"/>
                <a:cs typeface="+mn-cs"/>
              </a:rPr>
              <a:t>Angel</a:t>
            </a:r>
            <a:r>
              <a:rPr lang="es-CO"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This affluent individual – or a group of individuals who pool their research and resources – provides capital for a business start-up usually in exchange for convertible debt or ownership equity. </a:t>
            </a:r>
            <a:r>
              <a:rPr lang="es-CO" sz="1200" b="0" i="0" kern="1200" dirty="0" err="1" smtClean="0">
                <a:solidFill>
                  <a:schemeClr val="tx1"/>
                </a:solidFill>
                <a:effectLst/>
                <a:latin typeface="+mn-lt"/>
                <a:ea typeface="+mn-ea"/>
                <a:cs typeface="+mn-cs"/>
              </a:rPr>
              <a:t>Investments</a:t>
            </a:r>
            <a:r>
              <a:rPr lang="es-CO" sz="1200" b="0" i="0" kern="1200" dirty="0" smtClean="0">
                <a:solidFill>
                  <a:schemeClr val="tx1"/>
                </a:solidFill>
                <a:effectLst/>
                <a:latin typeface="+mn-lt"/>
                <a:ea typeface="+mn-ea"/>
                <a:cs typeface="+mn-cs"/>
              </a:rPr>
              <a:t> can </a:t>
            </a:r>
            <a:r>
              <a:rPr lang="es-CO" sz="1200" b="0" i="0" kern="1200" dirty="0" err="1" smtClean="0">
                <a:solidFill>
                  <a:schemeClr val="tx1"/>
                </a:solidFill>
                <a:effectLst/>
                <a:latin typeface="+mn-lt"/>
                <a:ea typeface="+mn-ea"/>
                <a:cs typeface="+mn-cs"/>
              </a:rPr>
              <a:t>range</a:t>
            </a:r>
            <a:r>
              <a:rPr lang="es-CO" sz="1200" b="0" i="0" kern="1200" dirty="0" smtClean="0">
                <a:solidFill>
                  <a:schemeClr val="tx1"/>
                </a:solidFill>
                <a:effectLst/>
                <a:latin typeface="+mn-lt"/>
                <a:ea typeface="+mn-ea"/>
                <a:cs typeface="+mn-cs"/>
              </a:rPr>
              <a:t> </a:t>
            </a:r>
            <a:r>
              <a:rPr lang="es-CO" sz="1200" b="0" i="0" kern="1200" dirty="0" err="1" smtClean="0">
                <a:solidFill>
                  <a:schemeClr val="tx1"/>
                </a:solidFill>
                <a:effectLst/>
                <a:latin typeface="+mn-lt"/>
                <a:ea typeface="+mn-ea"/>
                <a:cs typeface="+mn-cs"/>
              </a:rPr>
              <a:t>from</a:t>
            </a:r>
            <a:r>
              <a:rPr lang="es-CO" sz="1200" b="0" i="0" kern="1200" dirty="0" smtClean="0">
                <a:solidFill>
                  <a:schemeClr val="tx1"/>
                </a:solidFill>
                <a:effectLst/>
                <a:latin typeface="+mn-lt"/>
                <a:ea typeface="+mn-ea"/>
                <a:cs typeface="+mn-cs"/>
              </a:rPr>
              <a:t> $50,000 </a:t>
            </a:r>
            <a:r>
              <a:rPr lang="es-CO" sz="1200" b="0" i="0" kern="1200" dirty="0" err="1" smtClean="0">
                <a:solidFill>
                  <a:schemeClr val="tx1"/>
                </a:solidFill>
                <a:effectLst/>
                <a:latin typeface="+mn-lt"/>
                <a:ea typeface="+mn-ea"/>
                <a:cs typeface="+mn-cs"/>
              </a:rPr>
              <a:t>to</a:t>
            </a:r>
            <a:r>
              <a:rPr lang="es-CO" sz="1200" b="0" i="0" kern="1200" dirty="0" smtClean="0">
                <a:solidFill>
                  <a:schemeClr val="tx1"/>
                </a:solidFill>
                <a:effectLst/>
                <a:latin typeface="+mn-lt"/>
                <a:ea typeface="+mn-ea"/>
                <a:cs typeface="+mn-cs"/>
              </a:rPr>
              <a:t> $500,000</a:t>
            </a:r>
          </a:p>
          <a:p>
            <a:endParaRPr lang="es-CO"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5. In the later stages of a growing business, the now-incorporated business might need a bank loan for various needs</a:t>
            </a:r>
          </a:p>
          <a:p>
            <a:r>
              <a:rPr lang="en-US" sz="1200" b="0" i="0" kern="1200" dirty="0" smtClean="0">
                <a:solidFill>
                  <a:schemeClr val="tx1"/>
                </a:solidFill>
                <a:effectLst/>
                <a:latin typeface="+mn-lt"/>
                <a:ea typeface="+mn-ea"/>
                <a:cs typeface="+mn-cs"/>
              </a:rPr>
              <a:t>To secure this loan, financial institutions will require several years of financial information on both the business and the entrepreneur.</a:t>
            </a:r>
          </a:p>
          <a:p>
            <a:r>
              <a:rPr lang="en-US" sz="1200" b="0" i="0" kern="1200" dirty="0" smtClean="0">
                <a:solidFill>
                  <a:schemeClr val="tx1"/>
                </a:solidFill>
                <a:effectLst/>
                <a:latin typeface="+mn-lt"/>
                <a:ea typeface="+mn-ea"/>
                <a:cs typeface="+mn-cs"/>
              </a:rPr>
              <a:t>They will want collateral to secure and guarantee a loan.  To facilitate the process, engage with the financial institution at the earliest stages of the enterprise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some very fast growing companies, the organization reaches a point in its life cycle when venture capital funds are required for hyper growth</a:t>
            </a:r>
          </a:p>
          <a:p>
            <a:endParaRPr lang="en-US" sz="1200" b="0" i="0" kern="1200" dirty="0" smtClean="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10"/>
          </p:nvPr>
        </p:nvSpPr>
        <p:spPr/>
        <p:txBody>
          <a:bodyPr/>
          <a:lstStyle/>
          <a:p>
            <a:fld id="{4B02A5D9-F8A6-483A-963F-13F3B75BD4B3}" type="slidenum">
              <a:rPr lang="es-CO" smtClean="0"/>
              <a:t>6</a:t>
            </a:fld>
            <a:endParaRPr lang="es-CO"/>
          </a:p>
        </p:txBody>
      </p:sp>
    </p:spTree>
    <p:extLst>
      <p:ext uri="{BB962C8B-B14F-4D97-AF65-F5344CB8AC3E}">
        <p14:creationId xmlns:p14="http://schemas.microsoft.com/office/powerpoint/2010/main" val="405372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431185E9-6C1C-40C2-B78E-0F768BF21528}" type="datetimeFigureOut">
              <a:rPr lang="es-CO" smtClean="0"/>
              <a:t>19/11/2013</a:t>
            </a:fld>
            <a:endParaRPr lang="es-CO"/>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s-CO"/>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7F81AFDB-6673-41BC-91D9-19CCD3D6A158}" type="slidenum">
              <a:rPr lang="es-CO" smtClean="0"/>
              <a:t>‹#›</a:t>
            </a:fld>
            <a:endParaRPr lang="es-CO"/>
          </a:p>
        </p:txBody>
      </p:sp>
    </p:spTree>
    <p:extLst>
      <p:ext uri="{BB962C8B-B14F-4D97-AF65-F5344CB8AC3E}">
        <p14:creationId xmlns:p14="http://schemas.microsoft.com/office/powerpoint/2010/main" val="1751695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185E9-6C1C-40C2-B78E-0F768BF21528}" type="datetimeFigureOut">
              <a:rPr lang="es-CO" smtClean="0"/>
              <a:t>19/11/2013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122702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185E9-6C1C-40C2-B78E-0F768BF21528}" type="datetimeFigureOut">
              <a:rPr lang="es-CO" smtClean="0"/>
              <a:t>19/11/2013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72116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185E9-6C1C-40C2-B78E-0F768BF21528}" type="datetimeFigureOut">
              <a:rPr lang="es-CO" smtClean="0"/>
              <a:t>19/11/2013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223251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185E9-6C1C-40C2-B78E-0F768BF21528}" type="datetimeFigureOut">
              <a:rPr lang="es-CO" smtClean="0"/>
              <a:t>19/11/2013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F81AFDB-6673-41BC-91D9-19CCD3D6A158}" type="slidenum">
              <a:rPr lang="es-CO" smtClean="0"/>
              <a:t>‹#›</a:t>
            </a:fld>
            <a:endParaRPr lang="es-CO"/>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92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1185E9-6C1C-40C2-B78E-0F768BF21528}" type="datetimeFigureOut">
              <a:rPr lang="es-CO" smtClean="0"/>
              <a:t>19/11/2013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196698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1185E9-6C1C-40C2-B78E-0F768BF21528}" type="datetimeFigureOut">
              <a:rPr lang="es-CO" smtClean="0"/>
              <a:t>19/11/2013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197864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1185E9-6C1C-40C2-B78E-0F768BF21528}" type="datetimeFigureOut">
              <a:rPr lang="es-CO" smtClean="0"/>
              <a:t>19/11/2013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100876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185E9-6C1C-40C2-B78E-0F768BF21528}" type="datetimeFigureOut">
              <a:rPr lang="es-CO" smtClean="0"/>
              <a:t>19/11/2013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190062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185E9-6C1C-40C2-B78E-0F768BF21528}" type="datetimeFigureOut">
              <a:rPr lang="es-CO" smtClean="0"/>
              <a:t>19/11/2013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148069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185E9-6C1C-40C2-B78E-0F768BF21528}" type="datetimeFigureOut">
              <a:rPr lang="es-CO" smtClean="0"/>
              <a:t>19/11/2013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F81AFDB-6673-41BC-91D9-19CCD3D6A158}" type="slidenum">
              <a:rPr lang="es-CO" smtClean="0"/>
              <a:t>‹#›</a:t>
            </a:fld>
            <a:endParaRPr lang="es-CO"/>
          </a:p>
        </p:txBody>
      </p:sp>
    </p:spTree>
    <p:extLst>
      <p:ext uri="{BB962C8B-B14F-4D97-AF65-F5344CB8AC3E}">
        <p14:creationId xmlns:p14="http://schemas.microsoft.com/office/powerpoint/2010/main" val="856379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31185E9-6C1C-40C2-B78E-0F768BF21528}" type="datetimeFigureOut">
              <a:rPr lang="es-CO" smtClean="0"/>
              <a:t>19/11/2013</a:t>
            </a:fld>
            <a:endParaRPr lang="es-CO"/>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s-CO"/>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7F81AFDB-6673-41BC-91D9-19CCD3D6A158}" type="slidenum">
              <a:rPr lang="es-CO" smtClean="0"/>
              <a:t>‹#›</a:t>
            </a:fld>
            <a:endParaRPr lang="es-CO"/>
          </a:p>
        </p:txBody>
      </p:sp>
    </p:spTree>
    <p:extLst>
      <p:ext uri="{BB962C8B-B14F-4D97-AF65-F5344CB8AC3E}">
        <p14:creationId xmlns:p14="http://schemas.microsoft.com/office/powerpoint/2010/main" val="22326503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northwestlivingmagazine.com/businessfinance/businessfinance.jpg"/>
          <p:cNvPicPr>
            <a:picLocks noChangeAspect="1" noChangeArrowheads="1"/>
          </p:cNvPicPr>
          <p:nvPr/>
        </p:nvPicPr>
        <p:blipFill rotWithShape="1">
          <a:blip r:embed="rId2">
            <a:extLst>
              <a:ext uri="{28A0092B-C50C-407E-A947-70E740481C1C}">
                <a14:useLocalDpi xmlns:a14="http://schemas.microsoft.com/office/drawing/2010/main" val="0"/>
              </a:ext>
            </a:extLst>
          </a:blip>
          <a:srcRect b="22302"/>
          <a:stretch/>
        </p:blipFill>
        <p:spPr bwMode="auto">
          <a:xfrm>
            <a:off x="-12882" y="-12879"/>
            <a:ext cx="9160592" cy="27818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50017" y="3571777"/>
            <a:ext cx="5872766" cy="3046988"/>
          </a:xfrm>
          <a:prstGeom prst="rect">
            <a:avLst/>
          </a:prstGeom>
          <a:noFill/>
        </p:spPr>
        <p:txBody>
          <a:bodyPr wrap="square" rtlCol="0">
            <a:spAutoFit/>
          </a:bodyPr>
          <a:lstStyle/>
          <a:p>
            <a:pPr algn="r"/>
            <a:r>
              <a:rPr lang="en-US" sz="3600" b="1" dirty="0" smtClean="0">
                <a:latin typeface="Century Gothic" panose="020B0502020202020204" pitchFamily="34" charset="0"/>
              </a:rPr>
              <a:t>BUSINESS FINANCE</a:t>
            </a:r>
          </a:p>
          <a:p>
            <a:pPr algn="r"/>
            <a:endParaRPr lang="en-US" sz="3600" b="1" dirty="0">
              <a:latin typeface="Century Gothic" panose="020B0502020202020204" pitchFamily="34" charset="0"/>
            </a:endParaRPr>
          </a:p>
          <a:p>
            <a:pPr algn="r">
              <a:lnSpc>
                <a:spcPct val="150000"/>
              </a:lnSpc>
            </a:pPr>
            <a:r>
              <a:rPr lang="en-US" sz="2000" dirty="0" smtClean="0">
                <a:latin typeface="Century Gothic" panose="020B0502020202020204" pitchFamily="34" charset="0"/>
              </a:rPr>
              <a:t>Catherine Ram</a:t>
            </a:r>
            <a:r>
              <a:rPr lang="es-CO" sz="2000" dirty="0" err="1" smtClean="0">
                <a:latin typeface="Century Gothic" panose="020B0502020202020204" pitchFamily="34" charset="0"/>
              </a:rPr>
              <a:t>írez</a:t>
            </a:r>
            <a:r>
              <a:rPr lang="es-CO" sz="2000" dirty="0" smtClean="0">
                <a:latin typeface="Century Gothic" panose="020B0502020202020204" pitchFamily="34" charset="0"/>
              </a:rPr>
              <a:t> </a:t>
            </a:r>
            <a:r>
              <a:rPr lang="es-CO" sz="2000" dirty="0" err="1" smtClean="0">
                <a:latin typeface="Century Gothic" panose="020B0502020202020204" pitchFamily="34" charset="0"/>
              </a:rPr>
              <a:t>Villalba</a:t>
            </a:r>
            <a:endParaRPr lang="es-CO" sz="2000" dirty="0" smtClean="0">
              <a:latin typeface="Century Gothic" panose="020B0502020202020204" pitchFamily="34" charset="0"/>
            </a:endParaRPr>
          </a:p>
          <a:p>
            <a:pPr algn="r">
              <a:lnSpc>
                <a:spcPct val="150000"/>
              </a:lnSpc>
            </a:pPr>
            <a:r>
              <a:rPr lang="es-CO" sz="2000" dirty="0" err="1">
                <a:latin typeface="Century Gothic" panose="020B0502020202020204" pitchFamily="34" charset="0"/>
              </a:rPr>
              <a:t>Tamás</a:t>
            </a:r>
            <a:r>
              <a:rPr lang="es-CO" sz="2000" dirty="0">
                <a:latin typeface="Century Gothic" panose="020B0502020202020204" pitchFamily="34" charset="0"/>
              </a:rPr>
              <a:t> </a:t>
            </a:r>
            <a:r>
              <a:rPr lang="es-CO" sz="2000" dirty="0" err="1">
                <a:latin typeface="Century Gothic" panose="020B0502020202020204" pitchFamily="34" charset="0"/>
              </a:rPr>
              <a:t>Benedek</a:t>
            </a:r>
            <a:endParaRPr lang="es-CO" sz="2000" dirty="0">
              <a:latin typeface="Century Gothic" panose="020B0502020202020204" pitchFamily="34" charset="0"/>
            </a:endParaRPr>
          </a:p>
          <a:p>
            <a:pPr algn="r">
              <a:lnSpc>
                <a:spcPct val="150000"/>
              </a:lnSpc>
            </a:pPr>
            <a:r>
              <a:rPr lang="es-CO" sz="2000" dirty="0" err="1">
                <a:latin typeface="Century Gothic" panose="020B0502020202020204" pitchFamily="34" charset="0"/>
              </a:rPr>
              <a:t>Ehsan</a:t>
            </a:r>
            <a:r>
              <a:rPr lang="es-CO" sz="2000" dirty="0">
                <a:latin typeface="Century Gothic" panose="020B0502020202020204" pitchFamily="34" charset="0"/>
              </a:rPr>
              <a:t> </a:t>
            </a:r>
            <a:r>
              <a:rPr lang="es-CO" sz="2000" dirty="0" err="1" smtClean="0">
                <a:latin typeface="Century Gothic" panose="020B0502020202020204" pitchFamily="34" charset="0"/>
              </a:rPr>
              <a:t>Haji-Esmaili</a:t>
            </a:r>
            <a:endParaRPr lang="es-CO" sz="2000" dirty="0" smtClean="0">
              <a:latin typeface="Century Gothic" panose="020B0502020202020204" pitchFamily="34" charset="0"/>
            </a:endParaRPr>
          </a:p>
          <a:p>
            <a:pPr algn="r">
              <a:lnSpc>
                <a:spcPct val="150000"/>
              </a:lnSpc>
            </a:pPr>
            <a:r>
              <a:rPr lang="es-CO" sz="2000" dirty="0" err="1" smtClean="0">
                <a:latin typeface="Century Gothic" panose="020B0502020202020204" pitchFamily="34" charset="0"/>
              </a:rPr>
              <a:t>Yiyng</a:t>
            </a:r>
            <a:r>
              <a:rPr lang="es-CO" sz="2000" dirty="0" smtClean="0">
                <a:latin typeface="Century Gothic" panose="020B0502020202020204" pitchFamily="34" charset="0"/>
              </a:rPr>
              <a:t> </a:t>
            </a:r>
            <a:r>
              <a:rPr lang="es-CO" sz="2000" dirty="0" err="1">
                <a:latin typeface="Century Gothic" panose="020B0502020202020204" pitchFamily="34" charset="0"/>
              </a:rPr>
              <a:t>Lin</a:t>
            </a:r>
            <a:endParaRPr lang="es-CO" sz="2000" dirty="0">
              <a:latin typeface="Century Gothic" panose="020B0502020202020204" pitchFamily="34" charset="0"/>
            </a:endParaRPr>
          </a:p>
        </p:txBody>
      </p:sp>
    </p:spTree>
    <p:extLst>
      <p:ext uri="{BB962C8B-B14F-4D97-AF65-F5344CB8AC3E}">
        <p14:creationId xmlns:p14="http://schemas.microsoft.com/office/powerpoint/2010/main" val="1937225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6007" y="2159267"/>
            <a:ext cx="6953958" cy="1631216"/>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Occupancy</a:t>
            </a: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Occupancy </a:t>
            </a:r>
            <a:r>
              <a:rPr lang="en-US" altLang="zh-CN" dirty="0">
                <a:latin typeface="Times New Roman" panose="02020603050405020304" pitchFamily="18" charset="0"/>
                <a:cs typeface="Times New Roman" panose="02020603050405020304" pitchFamily="18" charset="0"/>
              </a:rPr>
              <a:t>costs refer to expenditure required to occupy and maintain the physical space a business inhabits, and usually represent one of the largest expenditures for a business. </a:t>
            </a:r>
            <a:endParaRPr lang="zh-CN" altLang="en-US" dirty="0">
              <a:latin typeface="Times New Roman" panose="02020603050405020304" pitchFamily="18" charset="0"/>
              <a:cs typeface="Times New Roman" panose="02020603050405020304" pitchFamily="18" charset="0"/>
            </a:endParaRP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53590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7288" y="1641965"/>
            <a:ext cx="7405511" cy="3570208"/>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Licenses/Permits</a:t>
            </a: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When </a:t>
            </a:r>
            <a:r>
              <a:rPr lang="en-US" altLang="zh-CN" dirty="0">
                <a:latin typeface="Times New Roman" panose="02020603050405020304" pitchFamily="18" charset="0"/>
                <a:cs typeface="Times New Roman" panose="02020603050405020304" pitchFamily="18" charset="0"/>
              </a:rPr>
              <a:t>starting a business, you should pay attention to  the important legal requirements associated with registrations, permits and licenses.</a:t>
            </a:r>
            <a:r>
              <a:rPr lang="en-US" altLang="zh-CN" dirty="0"/>
              <a:t/>
            </a:r>
            <a:br>
              <a:rPr lang="en-US" altLang="zh-CN" dirty="0"/>
            </a:br>
            <a:r>
              <a:rPr lang="en-US" altLang="zh-CN" dirty="0"/>
              <a:t/>
            </a:r>
            <a:br>
              <a:rPr lang="en-US" altLang="zh-CN" dirty="0"/>
            </a:br>
            <a:r>
              <a:rPr lang="en-US" altLang="zh-CN" b="1" dirty="0">
                <a:latin typeface="Times New Roman" panose="02020603050405020304" pitchFamily="18" charset="0"/>
                <a:cs typeface="Times New Roman" panose="02020603050405020304" pitchFamily="18" charset="0"/>
              </a:rPr>
              <a:t>Federal Requirements</a:t>
            </a:r>
          </a:p>
          <a:p>
            <a:r>
              <a:rPr lang="en-US" altLang="zh-CN" dirty="0">
                <a:latin typeface="Times New Roman" panose="02020603050405020304" pitchFamily="18" charset="0"/>
                <a:cs typeface="Times New Roman" panose="02020603050405020304" pitchFamily="18" charset="0"/>
              </a:rPr>
              <a:t>most business types must apply for an Employer Identification Number (EIN)</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State Requirements</a:t>
            </a:r>
          </a:p>
          <a:p>
            <a:r>
              <a:rPr lang="en-US" altLang="zh-CN" dirty="0">
                <a:latin typeface="Times New Roman" panose="02020603050405020304" pitchFamily="18" charset="0"/>
                <a:cs typeface="Times New Roman" panose="02020603050405020304" pitchFamily="18" charset="0"/>
              </a:rPr>
              <a:t>Business Licenses                                                       Tax Registration</a:t>
            </a:r>
          </a:p>
          <a:p>
            <a:r>
              <a:rPr lang="en-US" altLang="zh-CN" dirty="0">
                <a:latin typeface="Times New Roman" panose="02020603050405020304" pitchFamily="18" charset="0"/>
                <a:cs typeface="Times New Roman" panose="02020603050405020304" pitchFamily="18" charset="0"/>
              </a:rPr>
              <a:t>Occupations and Professions                                     Trade Name Registration</a:t>
            </a:r>
          </a:p>
          <a:p>
            <a:r>
              <a:rPr lang="en-US" altLang="zh-CN" dirty="0">
                <a:latin typeface="Times New Roman" panose="02020603050405020304" pitchFamily="18" charset="0"/>
                <a:cs typeface="Times New Roman" panose="02020603050405020304" pitchFamily="18" charset="0"/>
              </a:rPr>
              <a:t>Licenses Based on Products Sold                               Employer Registrations</a:t>
            </a: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8900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7289" y="1253067"/>
            <a:ext cx="7236178" cy="3631763"/>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Equipment</a:t>
            </a:r>
          </a:p>
          <a:p>
            <a:endParaRPr lang="en-US" altLang="zh-CN"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Buy </a:t>
            </a:r>
            <a:r>
              <a:rPr lang="en-US" altLang="zh-CN" sz="2000" dirty="0">
                <a:latin typeface="Times New Roman" panose="02020603050405020304" pitchFamily="18" charset="0"/>
                <a:cs typeface="Times New Roman" panose="02020603050405020304" pitchFamily="18" charset="0"/>
              </a:rPr>
              <a:t>equipment </a:t>
            </a:r>
          </a:p>
          <a:p>
            <a:r>
              <a:rPr lang="en-US" altLang="zh-CN" dirty="0">
                <a:latin typeface="Times New Roman" panose="02020603050405020304" pitchFamily="18" charset="0"/>
                <a:cs typeface="Times New Roman" panose="02020603050405020304" pitchFamily="18" charset="0"/>
              </a:rPr>
              <a:t>      Benefits: determine the maintenance schedule yourself</a:t>
            </a:r>
          </a:p>
          <a:p>
            <a:r>
              <a:rPr lang="en-US" altLang="zh-CN" dirty="0">
                <a:latin typeface="Times New Roman" panose="02020603050405020304" pitchFamily="18" charset="0"/>
                <a:cs typeface="Times New Roman" panose="02020603050405020304" pitchFamily="18" charset="0"/>
              </a:rPr>
              <a:t>                     easier than leasing</a:t>
            </a:r>
          </a:p>
          <a:p>
            <a:r>
              <a:rPr lang="en-US" altLang="zh-CN" dirty="0">
                <a:latin typeface="Times New Roman" panose="02020603050405020304" pitchFamily="18" charset="0"/>
                <a:cs typeface="Times New Roman" panose="02020603050405020304" pitchFamily="18" charset="0"/>
              </a:rPr>
              <a:t>      Downsides: The initial outlay for needed equipment may be too much</a:t>
            </a: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Eventually</a:t>
            </a:r>
            <a:r>
              <a:rPr lang="en-US" altLang="zh-CN" dirty="0">
                <a:latin typeface="Times New Roman" panose="02020603050405020304" pitchFamily="18" charset="0"/>
                <a:cs typeface="Times New Roman" panose="02020603050405020304" pitchFamily="18" charset="0"/>
              </a:rPr>
              <a:t>, you're stuck with outdated equipment.</a:t>
            </a:r>
            <a:br>
              <a:rPr lang="en-US" altLang="zh-CN" dirty="0">
                <a:latin typeface="Times New Roman" panose="02020603050405020304" pitchFamily="18" charset="0"/>
                <a:cs typeface="Times New Roman" panose="02020603050405020304" pitchFamily="18" charset="0"/>
              </a:rPr>
            </a:br>
            <a:endParaRPr lang="en-US" altLang="zh-CN"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Lease equipment</a:t>
            </a:r>
          </a:p>
          <a:p>
            <a:r>
              <a:rPr lang="en-US" altLang="zh-CN" dirty="0">
                <a:latin typeface="Times New Roman" panose="02020603050405020304" pitchFamily="18" charset="0"/>
                <a:cs typeface="Times New Roman" panose="02020603050405020304" pitchFamily="18" charset="0"/>
              </a:rPr>
              <a:t>      Benefits: keeps the equipment up-to-date</a:t>
            </a:r>
          </a:p>
          <a:p>
            <a:r>
              <a:rPr lang="en-US" altLang="zh-CN" dirty="0">
                <a:latin typeface="Times New Roman" panose="02020603050405020304" pitchFamily="18" charset="0"/>
                <a:cs typeface="Times New Roman" panose="02020603050405020304" pitchFamily="18" charset="0"/>
              </a:rPr>
              <a:t>                      cost-effective</a:t>
            </a:r>
          </a:p>
          <a:p>
            <a:r>
              <a:rPr lang="en-US" altLang="zh-CN" dirty="0">
                <a:latin typeface="Times New Roman" panose="02020603050405020304" pitchFamily="18" charset="0"/>
                <a:cs typeface="Times New Roman" panose="02020603050405020304" pitchFamily="18" charset="0"/>
              </a:rPr>
              <a:t>      Downsides: You'll pay more in the long run</a:t>
            </a:r>
            <a:endParaRPr lang="zh-CN" altLang="en-US" dirty="0"/>
          </a:p>
        </p:txBody>
      </p:sp>
    </p:spTree>
    <p:extLst>
      <p:ext uri="{BB962C8B-B14F-4D97-AF65-F5344CB8AC3E}">
        <p14:creationId xmlns:p14="http://schemas.microsoft.com/office/powerpoint/2010/main" val="1104877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7287" y="1253067"/>
            <a:ext cx="7089423" cy="3570208"/>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Insurance</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Insurance is a critical part of the risk management system for a business. It is a way to protect yourself against unforeseen losses. An insurance policy is a legally binding contract with an insurer to provide compensation for a specified damage, loss, or injury suffered by you business in return for a sum of money (premium) paid.</a:t>
            </a:r>
            <a:br>
              <a:rPr lang="en-US" altLang="zh-CN" dirty="0">
                <a:latin typeface="Times New Roman" panose="02020603050405020304" pitchFamily="18" charset="0"/>
                <a:cs typeface="Times New Roman" panose="02020603050405020304" pitchFamily="18" charset="0"/>
              </a:rPr>
            </a:br>
            <a:r>
              <a:rPr lang="en-US" altLang="zh-CN" dirty="0"/>
              <a:t/>
            </a:r>
            <a:br>
              <a:rPr lang="en-US" altLang="zh-CN" dirty="0"/>
            </a:br>
            <a:r>
              <a:rPr lang="en-US" altLang="zh-CN" dirty="0" smtClean="0"/>
              <a:t>Three types:</a:t>
            </a:r>
            <a:endParaRPr lang="en-US" altLang="zh-C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unemployment insurance</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Social Security</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workers' compensation</a:t>
            </a:r>
            <a:endParaRPr lang="zh-CN" altLang="en-US" dirty="0"/>
          </a:p>
        </p:txBody>
      </p:sp>
    </p:spTree>
    <p:extLst>
      <p:ext uri="{BB962C8B-B14F-4D97-AF65-F5344CB8AC3E}">
        <p14:creationId xmlns:p14="http://schemas.microsoft.com/office/powerpoint/2010/main" val="3897449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8274" y="1418167"/>
            <a:ext cx="7089423" cy="3570208"/>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Supplies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When starting a business, the purchasing of start-up supplies is an important expense.</a:t>
            </a:r>
            <a:br>
              <a:rPr lang="en-US" altLang="zh-CN" dirty="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
            </a:r>
            <a:br>
              <a:rPr lang="en-US" altLang="zh-CN" dirty="0" smtClean="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The followings are some kinds of supplies:</a:t>
            </a:r>
            <a:endParaRPr lang="en-US" altLang="zh-C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General Supplies </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Office Supplies</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Business Care Supplies</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Operational Supplies</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Shipping Supplies</a:t>
            </a: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469079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8274" y="1380067"/>
            <a:ext cx="7089423" cy="4124206"/>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Advertising/ Promotions</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Advertising is paying to get your message to potential customers.  Good advertising sells the benefits of a product or service, rather than simply discuss the product or service</a:t>
            </a:r>
            <a:r>
              <a:rPr lang="en-US" altLang="zh-CN" dirty="0" smtClean="0">
                <a:latin typeface="Times New Roman" panose="02020603050405020304" pitchFamily="18" charset="0"/>
                <a:cs typeface="Times New Roman" panose="02020603050405020304" pitchFamily="18" charset="0"/>
              </a:rPr>
              <a:t>.</a:t>
            </a:r>
          </a:p>
          <a:p>
            <a:endParaRPr lang="en-US" altLang="zh-CN"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Promotions are events, activities, sponsorships, and contests that create and increase awareness of your product or service. Promotions differ from advertising because they are less educational in nature than traditional advertisements.</a:t>
            </a:r>
          </a:p>
          <a:p>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784464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7287" y="1253067"/>
            <a:ext cx="7258757" cy="3847207"/>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Salaries/wages</a:t>
            </a:r>
            <a:endParaRPr lang="en-US" altLang="zh-CN" sz="2800"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 salaried employee received a specified amount for a designated period, such as a week, month or year</a:t>
            </a:r>
            <a:r>
              <a:rPr lang="en-US" altLang="zh-CN" dirty="0" smtClean="0">
                <a:latin typeface="Times New Roman" panose="02020603050405020304" pitchFamily="18" charset="0"/>
                <a:cs typeface="Times New Roman" panose="02020603050405020304" pitchFamily="18" charset="0"/>
              </a:rPr>
              <a:t>. </a:t>
            </a: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 </a:t>
            </a:r>
            <a:r>
              <a:rPr lang="en-US" altLang="zh-CN" dirty="0">
                <a:latin typeface="Times New Roman" panose="02020603050405020304" pitchFamily="18" charset="0"/>
                <a:cs typeface="Times New Roman" panose="02020603050405020304" pitchFamily="18" charset="0"/>
              </a:rPr>
              <a:t>salary you set must be high enough to attract top applicants but not so high that it eats into your profits or survival.</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65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7287" y="1443567"/>
            <a:ext cx="7258757" cy="5232202"/>
          </a:xfrm>
          <a:prstGeom prst="rect">
            <a:avLst/>
          </a:prstGeom>
        </p:spPr>
        <p:txBody>
          <a:bodyPr wrap="squar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Accounting</a:t>
            </a:r>
            <a:endParaRPr lang="en-US" altLang="zh-CN" sz="2800"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a:t>
            </a:r>
            <a:r>
              <a:rPr lang="en-US" altLang="zh-CN" dirty="0" smtClean="0">
                <a:latin typeface="Times New Roman" panose="02020603050405020304" pitchFamily="18" charset="0"/>
                <a:cs typeface="Times New Roman" panose="02020603050405020304" pitchFamily="18" charset="0"/>
              </a:rPr>
              <a:t>ccounting </a:t>
            </a:r>
            <a:r>
              <a:rPr lang="en-US" altLang="zh-CN" dirty="0">
                <a:latin typeface="Times New Roman" panose="02020603050405020304" pitchFamily="18" charset="0"/>
                <a:cs typeface="Times New Roman" panose="02020603050405020304" pitchFamily="18" charset="0"/>
              </a:rPr>
              <a:t>system should provide an accurate picture of your business and how it is doing. Setting up a good accounting system and understanding the numbers produced can make a major difference in how your business fares in the long run.</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dirty="0" smtClean="0">
                <a:latin typeface="Times New Roman" panose="02020603050405020304" pitchFamily="18" charset="0"/>
                <a:cs typeface="Times New Roman" panose="02020603050405020304" pitchFamily="18" charset="0"/>
              </a:rPr>
              <a:t>This will help in </a:t>
            </a: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Pricing the Product Accurately</a:t>
            </a: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Knowing </a:t>
            </a:r>
            <a:r>
              <a:rPr lang="en-US" altLang="zh-CN" dirty="0">
                <a:latin typeface="Times New Roman" panose="02020603050405020304" pitchFamily="18" charset="0"/>
                <a:cs typeface="Times New Roman" panose="02020603050405020304" pitchFamily="18" charset="0"/>
              </a:rPr>
              <a:t>If </a:t>
            </a:r>
            <a:r>
              <a:rPr lang="en-US" altLang="zh-CN" dirty="0" smtClean="0">
                <a:latin typeface="Times New Roman" panose="02020603050405020304" pitchFamily="18" charset="0"/>
                <a:cs typeface="Times New Roman" panose="02020603050405020304" pitchFamily="18" charset="0"/>
              </a:rPr>
              <a:t> it is Making Money or not</a:t>
            </a:r>
          </a:p>
          <a:p>
            <a:pPr marL="285750" indent="-28575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Knowing the </a:t>
            </a:r>
            <a:r>
              <a:rPr lang="en-US" altLang="zh-CN" dirty="0">
                <a:latin typeface="Times New Roman" panose="02020603050405020304" pitchFamily="18" charset="0"/>
                <a:cs typeface="Times New Roman" panose="02020603050405020304" pitchFamily="18" charset="0"/>
              </a:rPr>
              <a:t>Short Term and Long Term Cash Flow</a:t>
            </a:r>
            <a:r>
              <a:rPr lang="en-US" altLang="zh-CN" b="1" dirty="0">
                <a:latin typeface="Times New Roman" panose="02020603050405020304" pitchFamily="18" charset="0"/>
                <a:cs typeface="Times New Roman" panose="02020603050405020304" pitchFamily="18" charset="0"/>
              </a:rPr>
              <a:t/>
            </a:r>
            <a:br>
              <a:rPr lang="en-US" altLang="zh-CN" b="1" dirty="0">
                <a:latin typeface="Times New Roman" panose="02020603050405020304" pitchFamily="18" charset="0"/>
                <a:cs typeface="Times New Roman" panose="02020603050405020304" pitchFamily="18" charset="0"/>
              </a:rPr>
            </a:br>
            <a:endParaRPr lang="en-US" altLang="zh-CN" b="1"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22264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7287" y="1646767"/>
            <a:ext cx="7258757" cy="4401205"/>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Income</a:t>
            </a:r>
            <a:endParaRPr lang="en-US" altLang="zh-CN" sz="2800" dirty="0">
              <a:latin typeface="Times New Roman" panose="02020603050405020304" pitchFamily="18" charset="0"/>
              <a:cs typeface="Times New Roman" panose="02020603050405020304" pitchFamily="18" charset="0"/>
            </a:endParaRPr>
          </a:p>
          <a:p>
            <a:endParaRPr lang="en-US" altLang="zh-CN" b="1"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An income statement shows all income and expense accounts over a period of time. It is also referred to as a profit and loss statement (or P &amp; L), From an income statement you can determine how much money your business made after all expenses are accounted </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
            </a:r>
            <a:br>
              <a:rPr lang="en-US" altLang="zh-CN" b="1" dirty="0">
                <a:latin typeface="Times New Roman" panose="02020603050405020304" pitchFamily="18" charset="0"/>
                <a:cs typeface="Times New Roman" panose="02020603050405020304" pitchFamily="18" charset="0"/>
              </a:rPr>
            </a:br>
            <a:endParaRPr lang="en-US" altLang="zh-CN" b="1"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45222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5074" y="1835064"/>
            <a:ext cx="7258757" cy="4955203"/>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Utilities</a:t>
            </a:r>
            <a:endParaRPr lang="en-US" altLang="zh-CN" sz="2800" dirty="0">
              <a:latin typeface="Times New Roman" panose="02020603050405020304" pitchFamily="18" charset="0"/>
              <a:cs typeface="Times New Roman" panose="02020603050405020304" pitchFamily="18" charset="0"/>
            </a:endParaRPr>
          </a:p>
          <a:p>
            <a:endParaRPr lang="en-US" altLang="zh-CN" b="1" dirty="0" smtClean="0">
              <a:latin typeface="Times New Roman" panose="02020603050405020304" pitchFamily="18" charset="0"/>
              <a:cs typeface="Times New Roman" panose="02020603050405020304" pitchFamily="18" charset="0"/>
            </a:endParaRPr>
          </a:p>
          <a:p>
            <a:r>
              <a:rPr lang="en-US" altLang="zh-CN" dirty="0"/>
              <a:t>Utilities Needed for a </a:t>
            </a:r>
            <a:r>
              <a:rPr lang="en-US" altLang="zh-CN" dirty="0" smtClean="0"/>
              <a:t>Business </a:t>
            </a:r>
            <a:r>
              <a:rPr lang="en-US" altLang="zh-CN" dirty="0"/>
              <a:t>will depend on the nature and size of your operation.</a:t>
            </a:r>
          </a:p>
          <a:p>
            <a:r>
              <a:rPr lang="en-US" altLang="zh-CN" dirty="0" smtClean="0"/>
              <a:t>The utility </a:t>
            </a:r>
            <a:r>
              <a:rPr lang="en-US" altLang="zh-CN" dirty="0"/>
              <a:t>services: electric power, natural gas, steam supply, water supply, and sewage removal. </a:t>
            </a:r>
            <a:br>
              <a:rPr lang="en-US" altLang="zh-CN" dirty="0"/>
            </a:br>
            <a:r>
              <a:rPr lang="en-US" altLang="zh-CN" dirty="0"/>
              <a:t/>
            </a:r>
            <a:br>
              <a:rPr lang="en-US" altLang="zh-CN" dirty="0"/>
            </a:b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dirty="0">
                <a:latin typeface="Times New Roman" panose="02020603050405020304" pitchFamily="18" charset="0"/>
                <a:cs typeface="Times New Roman" panose="02020603050405020304" pitchFamily="18" charset="0"/>
              </a:rPr>
              <a:t/>
            </a:r>
            <a:br>
              <a:rPr lang="en-US" altLang="zh-CN" dirty="0">
                <a:latin typeface="Times New Roman" panose="02020603050405020304" pitchFamily="18" charset="0"/>
                <a:cs typeface="Times New Roman" panose="02020603050405020304" pitchFamily="18" charset="0"/>
              </a:rPr>
            </a:br>
            <a:r>
              <a:rPr lang="en-US" altLang="zh-CN" b="1" dirty="0">
                <a:latin typeface="Times New Roman" panose="02020603050405020304" pitchFamily="18" charset="0"/>
                <a:cs typeface="Times New Roman" panose="02020603050405020304" pitchFamily="18" charset="0"/>
              </a:rPr>
              <a:t/>
            </a:r>
            <a:br>
              <a:rPr lang="en-US" altLang="zh-CN" b="1" dirty="0">
                <a:latin typeface="Times New Roman" panose="02020603050405020304" pitchFamily="18" charset="0"/>
                <a:cs typeface="Times New Roman" panose="02020603050405020304" pitchFamily="18" charset="0"/>
              </a:rPr>
            </a:br>
            <a:endParaRPr lang="en-US" altLang="zh-CN" b="1"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7163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latin typeface="Century Gothic" panose="020B0502020202020204" pitchFamily="34" charset="0"/>
              </a:rPr>
              <a:t>INTRODUCTION	</a:t>
            </a:r>
            <a:r>
              <a:rPr lang="en-US" sz="1200" b="1" dirty="0" smtClean="0">
                <a:solidFill>
                  <a:schemeClr val="bg1">
                    <a:lumMod val="50000"/>
                    <a:lumOff val="50000"/>
                  </a:schemeClr>
                </a:solidFill>
                <a:latin typeface="Century Gothic" panose="020B0502020202020204" pitchFamily="34" charset="0"/>
              </a:rPr>
              <a:t>FUNDING 	   START UP BUDGET 	OPERATING BUDGET	BALANCE SHEET</a:t>
            </a:r>
            <a:endParaRPr lang="es-CO" sz="1200" b="1" dirty="0">
              <a:solidFill>
                <a:schemeClr val="bg1">
                  <a:lumMod val="50000"/>
                  <a:lumOff val="50000"/>
                </a:schemeClr>
              </a:solidFill>
              <a:latin typeface="Century Gothic" panose="020B0502020202020204" pitchFamily="34" charset="0"/>
            </a:endParaRPr>
          </a:p>
        </p:txBody>
      </p:sp>
      <p:sp>
        <p:nvSpPr>
          <p:cNvPr id="2" name="Rectangle 1"/>
          <p:cNvSpPr/>
          <p:nvPr/>
        </p:nvSpPr>
        <p:spPr>
          <a:xfrm>
            <a:off x="1062445" y="646331"/>
            <a:ext cx="7341081" cy="6186309"/>
          </a:xfrm>
          <a:prstGeom prst="rect">
            <a:avLst/>
          </a:prstGeom>
        </p:spPr>
        <p:txBody>
          <a:bodyPr wrap="square">
            <a:spAutoFit/>
          </a:bodyPr>
          <a:lstStyle/>
          <a:p>
            <a:pPr algn="ctr"/>
            <a:endParaRPr lang="es-CO" b="1" dirty="0" smtClean="0">
              <a:latin typeface="Century Gothic" panose="020B0502020202020204" pitchFamily="34" charset="0"/>
            </a:endParaRPr>
          </a:p>
          <a:p>
            <a:pPr algn="ctr"/>
            <a:r>
              <a:rPr lang="es-CO" b="1" dirty="0" smtClean="0">
                <a:latin typeface="Century Gothic" panose="020B0502020202020204" pitchFamily="34" charset="0"/>
              </a:rPr>
              <a:t>BUSINESS FINANCE </a:t>
            </a:r>
            <a:r>
              <a:rPr lang="es-CO" b="1" dirty="0">
                <a:latin typeface="Century Gothic" panose="020B0502020202020204" pitchFamily="34" charset="0"/>
              </a:rPr>
              <a:t>- </a:t>
            </a:r>
            <a:r>
              <a:rPr lang="es-CO" b="1" dirty="0" smtClean="0">
                <a:latin typeface="Century Gothic" panose="020B0502020202020204" pitchFamily="34" charset="0"/>
              </a:rPr>
              <a:t>CORPORATE FINANCE</a:t>
            </a:r>
            <a:endParaRPr lang="es-CO" b="1" dirty="0">
              <a:latin typeface="Century Gothic" panose="020B0502020202020204" pitchFamily="34" charset="0"/>
            </a:endParaRPr>
          </a:p>
          <a:p>
            <a:pPr marL="342900" indent="-342900">
              <a:lnSpc>
                <a:spcPct val="200000"/>
              </a:lnSpc>
              <a:buFont typeface="+mj-lt"/>
              <a:buAutoNum type="arabicPeriod"/>
            </a:pPr>
            <a:endParaRPr lang="es-CO" sz="1500" b="1" dirty="0" smtClean="0">
              <a:latin typeface="Century Gothic" panose="020B0502020202020204" pitchFamily="34" charset="0"/>
            </a:endParaRPr>
          </a:p>
          <a:p>
            <a:pPr marL="342900" indent="-342900">
              <a:lnSpc>
                <a:spcPct val="200000"/>
              </a:lnSpc>
              <a:buFont typeface="+mj-lt"/>
              <a:buAutoNum type="arabicPeriod"/>
            </a:pPr>
            <a:endParaRPr lang="es-CO" sz="1500" b="1" dirty="0">
              <a:latin typeface="Century Gothic" panose="020B0502020202020204" pitchFamily="34" charset="0"/>
            </a:endParaRPr>
          </a:p>
          <a:p>
            <a:pPr marL="342900" indent="-342900">
              <a:lnSpc>
                <a:spcPct val="200000"/>
              </a:lnSpc>
              <a:buFont typeface="+mj-lt"/>
              <a:buAutoNum type="arabicPeriod"/>
            </a:pPr>
            <a:endParaRPr lang="es-CO" sz="1500" b="1" dirty="0" smtClean="0">
              <a:latin typeface="Century Gothic" panose="020B0502020202020204" pitchFamily="34" charset="0"/>
            </a:endParaRPr>
          </a:p>
          <a:p>
            <a:pPr marL="342900" indent="-342900">
              <a:lnSpc>
                <a:spcPct val="200000"/>
              </a:lnSpc>
              <a:buFont typeface="+mj-lt"/>
              <a:buAutoNum type="arabicPeriod"/>
            </a:pPr>
            <a:endParaRPr lang="es-CO" sz="1500" b="1" dirty="0">
              <a:latin typeface="Century Gothic" panose="020B0502020202020204" pitchFamily="34" charset="0"/>
            </a:endParaRPr>
          </a:p>
          <a:p>
            <a:pPr marL="342900" indent="-342900">
              <a:lnSpc>
                <a:spcPct val="200000"/>
              </a:lnSpc>
              <a:buFont typeface="+mj-lt"/>
              <a:buAutoNum type="arabicPeriod"/>
            </a:pPr>
            <a:endParaRPr lang="es-CO" sz="1500" b="1" dirty="0" smtClean="0">
              <a:latin typeface="Century Gothic" panose="020B0502020202020204" pitchFamily="34" charset="0"/>
            </a:endParaRPr>
          </a:p>
          <a:p>
            <a:pPr marL="342900" indent="-342900">
              <a:lnSpc>
                <a:spcPct val="200000"/>
              </a:lnSpc>
              <a:buFont typeface="+mj-lt"/>
              <a:buAutoNum type="arabicPeriod"/>
            </a:pPr>
            <a:endParaRPr lang="es-CO" sz="1500" b="1" dirty="0">
              <a:latin typeface="Century Gothic" panose="020B0502020202020204" pitchFamily="34" charset="0"/>
            </a:endParaRPr>
          </a:p>
          <a:p>
            <a:pPr marL="342900" indent="-342900">
              <a:lnSpc>
                <a:spcPct val="200000"/>
              </a:lnSpc>
              <a:buFont typeface="+mj-lt"/>
              <a:buAutoNum type="arabicPeriod"/>
            </a:pPr>
            <a:endParaRPr lang="es-CO" sz="1500" b="1" dirty="0">
              <a:latin typeface="Century Gothic" panose="020B0502020202020204" pitchFamily="34" charset="0"/>
            </a:endParaRPr>
          </a:p>
          <a:p>
            <a:pPr marL="342900" indent="-342900">
              <a:buFont typeface="+mj-lt"/>
              <a:buAutoNum type="arabicPeriod"/>
            </a:pPr>
            <a:r>
              <a:rPr lang="es-CO" sz="1500" b="1" dirty="0" smtClean="0">
                <a:latin typeface="Century Gothic" panose="020B0502020202020204" pitchFamily="34" charset="0"/>
              </a:rPr>
              <a:t>WHAT KIND OF LONG-TERM INVESTMENTS SHOULD  THE COMPANY DO?</a:t>
            </a:r>
          </a:p>
          <a:p>
            <a:pPr marL="342900" indent="-342900">
              <a:buFont typeface="+mj-lt"/>
              <a:buAutoNum type="arabicPeriod"/>
            </a:pPr>
            <a:endParaRPr lang="es-CO" sz="1500" b="1" dirty="0" smtClean="0">
              <a:latin typeface="Century Gothic" panose="020B0502020202020204" pitchFamily="34" charset="0"/>
            </a:endParaRPr>
          </a:p>
          <a:p>
            <a:pPr marL="342900" indent="-342900">
              <a:buFont typeface="+mj-lt"/>
              <a:buAutoNum type="arabicPeriod"/>
            </a:pPr>
            <a:endParaRPr lang="en-US" sz="1500" b="1" dirty="0" smtClean="0">
              <a:latin typeface="Century Gothic" panose="020B0502020202020204" pitchFamily="34" charset="0"/>
            </a:endParaRPr>
          </a:p>
          <a:p>
            <a:pPr marL="342900" indent="-342900">
              <a:buFont typeface="+mj-lt"/>
              <a:buAutoNum type="arabicPeriod"/>
            </a:pPr>
            <a:r>
              <a:rPr lang="en-US" sz="1500" b="1" dirty="0" smtClean="0">
                <a:latin typeface="Century Gothic" panose="020B0502020202020204" pitchFamily="34" charset="0"/>
              </a:rPr>
              <a:t>WHERE THE COMPANY WILL GET LONG-TERM FINANCING FOR ITS INVESTMENT?</a:t>
            </a:r>
          </a:p>
          <a:p>
            <a:pPr marL="342900" indent="-342900">
              <a:buFont typeface="+mj-lt"/>
              <a:buAutoNum type="arabicPeriod"/>
            </a:pPr>
            <a:endParaRPr lang="en-US" sz="1500" b="1" dirty="0" smtClean="0">
              <a:latin typeface="Century Gothic" panose="020B0502020202020204" pitchFamily="34" charset="0"/>
            </a:endParaRPr>
          </a:p>
          <a:p>
            <a:pPr marL="342900" indent="-342900">
              <a:buFont typeface="+mj-lt"/>
              <a:buAutoNum type="arabicPeriod"/>
            </a:pPr>
            <a:endParaRPr lang="en-US" sz="1500" b="1" dirty="0" smtClean="0">
              <a:latin typeface="Century Gothic" panose="020B0502020202020204" pitchFamily="34" charset="0"/>
            </a:endParaRPr>
          </a:p>
          <a:p>
            <a:pPr marL="342900" indent="-342900">
              <a:buFont typeface="+mj-lt"/>
              <a:buAutoNum type="arabicPeriod"/>
            </a:pPr>
            <a:r>
              <a:rPr lang="en-US" sz="1500" b="1" dirty="0" smtClean="0">
                <a:latin typeface="Century Gothic" panose="020B0502020202020204" pitchFamily="34" charset="0"/>
              </a:rPr>
              <a:t>HOW THE COMPANY WILL MANAGES ITS FINANCE?</a:t>
            </a:r>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a:latin typeface="Century Gothic" panose="020B0502020202020204" pitchFamily="34" charset="0"/>
            </a:endParaRPr>
          </a:p>
        </p:txBody>
      </p:sp>
      <p:pic>
        <p:nvPicPr>
          <p:cNvPr id="1026" name="Picture 2" descr="http://imagelib.travelsavers.com/TSPortals/Articles/RiskMinimizeSZD042612iStock_000018521274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6552" y="1980986"/>
            <a:ext cx="164842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ternetretailer.com/static/uploads/thumbs/Graph_money_jpg_280x280_crop_q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821" y="1575068"/>
            <a:ext cx="216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53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7287" y="1532467"/>
            <a:ext cx="7258757" cy="4401205"/>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Payroll expenses</a:t>
            </a:r>
            <a:endParaRPr lang="en-US" altLang="zh-CN" sz="2800"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t>Payroll</a:t>
            </a:r>
            <a:r>
              <a:rPr lang="en-US" altLang="zh-CN" dirty="0"/>
              <a:t> expenses are costs incurred by an enterprise in employing workers, including compensation paid out to employees, plus all taxes and other costs of employment for which an employer is liable</a:t>
            </a:r>
            <a:r>
              <a:rPr lang="en-US" altLang="zh-CN" dirty="0" smtClean="0"/>
              <a:t>.</a:t>
            </a:r>
          </a:p>
          <a:p>
            <a:endParaRPr lang="en-US" altLang="zh-CN" dirty="0">
              <a:latin typeface="Times New Roman" panose="02020603050405020304" pitchFamily="18" charset="0"/>
              <a:cs typeface="Times New Roman" panose="02020603050405020304" pitchFamily="18" charset="0"/>
            </a:endParaRPr>
          </a:p>
          <a:p>
            <a:r>
              <a:rPr lang="en-US" altLang="zh-CN" dirty="0"/>
              <a:t>Payroll includes:</a:t>
            </a:r>
          </a:p>
          <a:p>
            <a:pPr marL="285750" indent="-285750">
              <a:buFont typeface="Wingdings" panose="05000000000000000000" pitchFamily="2" charset="2"/>
              <a:buChar char="Ø"/>
            </a:pPr>
            <a:r>
              <a:rPr lang="en-US" altLang="zh-CN" dirty="0"/>
              <a:t>the wages themselves,</a:t>
            </a:r>
          </a:p>
          <a:p>
            <a:pPr marL="285750" indent="-285750">
              <a:buFont typeface="Wingdings" panose="05000000000000000000" pitchFamily="2" charset="2"/>
              <a:buChar char="Ø"/>
            </a:pPr>
            <a:r>
              <a:rPr lang="en-US" altLang="zh-CN" dirty="0"/>
              <a:t>the taxes you </a:t>
            </a:r>
            <a:r>
              <a:rPr lang="en-US" altLang="zh-CN" dirty="0" smtClean="0"/>
              <a:t>withhold,</a:t>
            </a:r>
          </a:p>
          <a:p>
            <a:pPr marL="285750" indent="-285750">
              <a:buFont typeface="Wingdings" panose="05000000000000000000" pitchFamily="2" charset="2"/>
              <a:buChar char="Ø"/>
            </a:pPr>
            <a:r>
              <a:rPr lang="en-US" altLang="zh-CN" dirty="0" smtClean="0"/>
              <a:t>the taxes that you have to pay that you don't withhold.</a:t>
            </a:r>
          </a:p>
          <a:p>
            <a:r>
              <a:rPr lang="en-US" altLang="zh-CN" dirty="0"/>
              <a:t/>
            </a:r>
            <a:br>
              <a:rPr lang="en-US" altLang="zh-CN" dirty="0"/>
            </a:br>
            <a:r>
              <a:rPr lang="en-US" altLang="zh-CN" dirty="0"/>
              <a:t/>
            </a:r>
            <a:br>
              <a:rPr lang="en-US" altLang="zh-CN" dirty="0"/>
            </a:b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352337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START UP BUDGET 	</a:t>
            </a:r>
            <a:r>
              <a:rPr lang="en-US" sz="1200" b="1" dirty="0" smtClean="0">
                <a:solidFill>
                  <a:schemeClr val="tx1">
                    <a:lumMod val="95000"/>
                  </a:schemeClr>
                </a:solidFill>
                <a:latin typeface="Century Gothic" panose="020B0502020202020204" pitchFamily="34" charset="0"/>
              </a:rPr>
              <a:t>OPERATING BUDGET</a:t>
            </a:r>
            <a:r>
              <a:rPr lang="en-US" sz="1200" b="1" dirty="0" smtClean="0">
                <a:solidFill>
                  <a:schemeClr val="bg1">
                    <a:lumMod val="50000"/>
                    <a:lumOff val="50000"/>
                  </a:schemeClr>
                </a:solidFill>
                <a:latin typeface="Century Gothic" panose="020B0502020202020204" pitchFamily="34" charset="0"/>
              </a:rPr>
              <a:t>	BALANCE SHEET</a:t>
            </a:r>
            <a:endParaRPr lang="es-CO" sz="1200" b="1" dirty="0">
              <a:solidFill>
                <a:schemeClr val="bg1">
                  <a:lumMod val="50000"/>
                  <a:lumOff val="50000"/>
                </a:schemeClr>
              </a:solidFill>
              <a:latin typeface="Century Gothic" panose="020B0502020202020204" pitchFamily="34" charset="0"/>
            </a:endParaRPr>
          </a:p>
        </p:txBody>
      </p:sp>
      <p:graphicFrame>
        <p:nvGraphicFramePr>
          <p:cNvPr id="11" name="Diagram 10"/>
          <p:cNvGraphicFramePr/>
          <p:nvPr>
            <p:extLst>
              <p:ext uri="{D42A27DB-BD31-4B8C-83A1-F6EECF244321}">
                <p14:modId xmlns:p14="http://schemas.microsoft.com/office/powerpoint/2010/main" val="4038831830"/>
              </p:ext>
            </p:extLst>
          </p:nvPr>
        </p:nvGraphicFramePr>
        <p:xfrm>
          <a:off x="1895475" y="2911475"/>
          <a:ext cx="5153026" cy="276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1762125" y="1859340"/>
            <a:ext cx="5762625"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dirty="0">
                <a:solidFill>
                  <a:schemeClr val="bg1"/>
                </a:solidFill>
              </a:rPr>
              <a:t>An operating budget is the annual </a:t>
            </a:r>
            <a:r>
              <a:rPr lang="en-US" dirty="0" smtClean="0">
                <a:solidFill>
                  <a:schemeClr val="bg1"/>
                </a:solidFill>
              </a:rPr>
              <a:t>budget of </a:t>
            </a:r>
            <a:r>
              <a:rPr lang="en-US" dirty="0">
                <a:solidFill>
                  <a:schemeClr val="bg1"/>
                </a:solidFill>
              </a:rPr>
              <a:t>an activity </a:t>
            </a:r>
            <a:r>
              <a:rPr lang="en-US" dirty="0" smtClean="0">
                <a:solidFill>
                  <a:schemeClr val="bg1"/>
                </a:solidFill>
              </a:rPr>
              <a:t>containing estimates </a:t>
            </a:r>
            <a:r>
              <a:rPr lang="en-US" dirty="0">
                <a:solidFill>
                  <a:schemeClr val="bg1"/>
                </a:solidFill>
              </a:rPr>
              <a:t>of the total value of </a:t>
            </a:r>
            <a:r>
              <a:rPr lang="en-US" dirty="0" smtClean="0">
                <a:solidFill>
                  <a:schemeClr val="bg1"/>
                </a:solidFill>
              </a:rPr>
              <a:t>resources required </a:t>
            </a:r>
            <a:r>
              <a:rPr lang="en-US" dirty="0">
                <a:solidFill>
                  <a:schemeClr val="bg1"/>
                </a:solidFill>
              </a:rPr>
              <a:t>for the </a:t>
            </a:r>
            <a:r>
              <a:rPr lang="en-US" dirty="0" smtClean="0">
                <a:solidFill>
                  <a:schemeClr val="bg1"/>
                </a:solidFill>
              </a:rPr>
              <a:t>performance of </a:t>
            </a:r>
            <a:r>
              <a:rPr lang="en-US" dirty="0">
                <a:solidFill>
                  <a:schemeClr val="bg1"/>
                </a:solidFill>
              </a:rPr>
              <a:t>the </a:t>
            </a:r>
            <a:r>
              <a:rPr lang="en-US" dirty="0" smtClean="0">
                <a:solidFill>
                  <a:schemeClr val="bg1"/>
                </a:solidFill>
              </a:rPr>
              <a:t>operation.</a:t>
            </a:r>
            <a:endParaRPr lang="en-US" dirty="0">
              <a:solidFill>
                <a:schemeClr val="bg1"/>
              </a:solidFill>
            </a:endParaRPr>
          </a:p>
        </p:txBody>
      </p:sp>
    </p:spTree>
    <p:extLst>
      <p:ext uri="{BB962C8B-B14F-4D97-AF65-F5344CB8AC3E}">
        <p14:creationId xmlns:p14="http://schemas.microsoft.com/office/powerpoint/2010/main" val="2224040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START UP BUDGET 	</a:t>
            </a:r>
            <a:r>
              <a:rPr lang="en-US" sz="1200" b="1" dirty="0" smtClean="0">
                <a:solidFill>
                  <a:schemeClr val="tx1">
                    <a:lumMod val="95000"/>
                  </a:schemeClr>
                </a:solidFill>
                <a:latin typeface="Century Gothic" panose="020B0502020202020204" pitchFamily="34" charset="0"/>
              </a:rPr>
              <a:t>OPERATING BUDGET</a:t>
            </a:r>
            <a:r>
              <a:rPr lang="en-US" sz="1200" b="1" dirty="0" smtClean="0">
                <a:solidFill>
                  <a:schemeClr val="bg1">
                    <a:lumMod val="50000"/>
                    <a:lumOff val="50000"/>
                  </a:schemeClr>
                </a:solidFill>
                <a:latin typeface="Century Gothic" panose="020B0502020202020204" pitchFamily="34" charset="0"/>
              </a:rPr>
              <a:t>	BALANCE SHEET</a:t>
            </a:r>
            <a:endParaRPr lang="es-CO" sz="1200" b="1" dirty="0">
              <a:solidFill>
                <a:schemeClr val="bg1">
                  <a:lumMod val="50000"/>
                  <a:lumOff val="50000"/>
                </a:schemeClr>
              </a:solidFill>
              <a:latin typeface="Century Gothic" panose="020B0502020202020204" pitchFamily="34" charset="0"/>
            </a:endParaRPr>
          </a:p>
        </p:txBody>
      </p:sp>
      <p:graphicFrame>
        <p:nvGraphicFramePr>
          <p:cNvPr id="7" name="Diagram 6"/>
          <p:cNvGraphicFramePr/>
          <p:nvPr>
            <p:extLst>
              <p:ext uri="{D42A27DB-BD31-4B8C-83A1-F6EECF244321}">
                <p14:modId xmlns:p14="http://schemas.microsoft.com/office/powerpoint/2010/main" val="696432833"/>
              </p:ext>
            </p:extLst>
          </p:nvPr>
        </p:nvGraphicFramePr>
        <p:xfrm>
          <a:off x="676277" y="1835745"/>
          <a:ext cx="7791448" cy="341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8948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START UP BUDGET 	</a:t>
            </a:r>
            <a:r>
              <a:rPr lang="en-US" sz="1200" b="1" dirty="0" smtClean="0">
                <a:solidFill>
                  <a:schemeClr val="tx1">
                    <a:lumMod val="95000"/>
                  </a:schemeClr>
                </a:solidFill>
                <a:latin typeface="Century Gothic" panose="020B0502020202020204" pitchFamily="34" charset="0"/>
              </a:rPr>
              <a:t>OPERATING BUDGET</a:t>
            </a:r>
            <a:r>
              <a:rPr lang="en-US" sz="1200" b="1" dirty="0" smtClean="0">
                <a:solidFill>
                  <a:schemeClr val="bg1">
                    <a:lumMod val="50000"/>
                    <a:lumOff val="50000"/>
                  </a:schemeClr>
                </a:solidFill>
                <a:latin typeface="Century Gothic" panose="020B0502020202020204" pitchFamily="34" charset="0"/>
              </a:rPr>
              <a:t>	BALANCE SHEET</a:t>
            </a:r>
            <a:endParaRPr lang="es-CO" sz="1200" b="1" dirty="0">
              <a:solidFill>
                <a:schemeClr val="bg1">
                  <a:lumMod val="50000"/>
                  <a:lumOff val="50000"/>
                </a:schemeClr>
              </a:solidFill>
              <a:latin typeface="Century Gothic" panose="020B0502020202020204" pitchFamily="34" charset="0"/>
            </a:endParaRPr>
          </a:p>
        </p:txBody>
      </p:sp>
      <p:graphicFrame>
        <p:nvGraphicFramePr>
          <p:cNvPr id="10" name="Diagram 9"/>
          <p:cNvGraphicFramePr/>
          <p:nvPr>
            <p:extLst>
              <p:ext uri="{D42A27DB-BD31-4B8C-83A1-F6EECF244321}">
                <p14:modId xmlns:p14="http://schemas.microsoft.com/office/powerpoint/2010/main" val="648010716"/>
              </p:ext>
            </p:extLst>
          </p:nvPr>
        </p:nvGraphicFramePr>
        <p:xfrm>
          <a:off x="1524000" y="163512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508593" y="1057275"/>
            <a:ext cx="4126815" cy="646331"/>
          </a:xfrm>
          <a:prstGeom prst="rect">
            <a:avLst/>
          </a:prstGeom>
          <a:noFill/>
        </p:spPr>
        <p:txBody>
          <a:bodyPr wrap="square" rtlCol="0">
            <a:spAutoFit/>
          </a:bodyPr>
          <a:lstStyle/>
          <a:p>
            <a:r>
              <a:rPr lang="en-US" dirty="0" smtClean="0"/>
              <a:t>In an operating budget the following costs should be taken into account.</a:t>
            </a:r>
            <a:endParaRPr lang="en-US" dirty="0"/>
          </a:p>
        </p:txBody>
      </p:sp>
    </p:spTree>
    <p:extLst>
      <p:ext uri="{BB962C8B-B14F-4D97-AF65-F5344CB8AC3E}">
        <p14:creationId xmlns:p14="http://schemas.microsoft.com/office/powerpoint/2010/main" val="653858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START UP BUDGET 	</a:t>
            </a:r>
            <a:r>
              <a:rPr lang="en-US" sz="1200" b="1" dirty="0" smtClean="0">
                <a:solidFill>
                  <a:schemeClr val="tx1">
                    <a:lumMod val="95000"/>
                  </a:schemeClr>
                </a:solidFill>
                <a:latin typeface="Century Gothic" panose="020B0502020202020204" pitchFamily="34" charset="0"/>
              </a:rPr>
              <a:t>OPERATING BUDGET</a:t>
            </a:r>
            <a:r>
              <a:rPr lang="en-US" sz="1200" b="1" dirty="0" smtClean="0">
                <a:solidFill>
                  <a:schemeClr val="bg1">
                    <a:lumMod val="50000"/>
                    <a:lumOff val="50000"/>
                  </a:schemeClr>
                </a:solidFill>
                <a:latin typeface="Century Gothic" panose="020B0502020202020204" pitchFamily="34" charset="0"/>
              </a:rPr>
              <a:t>	BALANCE SHEET</a:t>
            </a:r>
            <a:endParaRPr lang="es-CO" sz="1200" b="1" dirty="0">
              <a:solidFill>
                <a:schemeClr val="bg1">
                  <a:lumMod val="50000"/>
                  <a:lumOff val="50000"/>
                </a:schemeClr>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677381421"/>
              </p:ext>
            </p:extLst>
          </p:nvPr>
        </p:nvGraphicFramePr>
        <p:xfrm>
          <a:off x="1524000" y="16637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047875" y="1208307"/>
            <a:ext cx="5591175" cy="369332"/>
          </a:xfrm>
          <a:prstGeom prst="rect">
            <a:avLst/>
          </a:prstGeom>
        </p:spPr>
        <p:txBody>
          <a:bodyPr wrap="square">
            <a:spAutoFit/>
          </a:bodyPr>
          <a:lstStyle/>
          <a:p>
            <a:pPr fontAlgn="base"/>
            <a:r>
              <a:rPr lang="en-US" b="1" dirty="0"/>
              <a:t>How to Write a Business Operating Budget</a:t>
            </a:r>
          </a:p>
        </p:txBody>
      </p:sp>
    </p:spTree>
    <p:extLst>
      <p:ext uri="{BB962C8B-B14F-4D97-AF65-F5344CB8AC3E}">
        <p14:creationId xmlns:p14="http://schemas.microsoft.com/office/powerpoint/2010/main" val="2575514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START UP BUDGET 	</a:t>
            </a:r>
            <a:r>
              <a:rPr lang="en-US" sz="1200" b="1" dirty="0" smtClean="0">
                <a:solidFill>
                  <a:schemeClr val="tx1">
                    <a:lumMod val="95000"/>
                  </a:schemeClr>
                </a:solidFill>
                <a:latin typeface="Century Gothic" panose="020B0502020202020204" pitchFamily="34" charset="0"/>
              </a:rPr>
              <a:t>OPERATING BUDGET</a:t>
            </a:r>
            <a:r>
              <a:rPr lang="en-US" sz="1200" b="1" dirty="0" smtClean="0">
                <a:solidFill>
                  <a:schemeClr val="bg1">
                    <a:lumMod val="50000"/>
                    <a:lumOff val="50000"/>
                  </a:schemeClr>
                </a:solidFill>
                <a:latin typeface="Century Gothic" panose="020B0502020202020204" pitchFamily="34" charset="0"/>
              </a:rPr>
              <a:t>	BALANCE SHEET</a:t>
            </a:r>
            <a:endParaRPr lang="es-CO" sz="1200" b="1" dirty="0">
              <a:solidFill>
                <a:schemeClr val="bg1">
                  <a:lumMod val="50000"/>
                  <a:lumOff val="50000"/>
                </a:schemeClr>
              </a:solidFill>
              <a:latin typeface="Century Gothic" panose="020B0502020202020204" pitchFamily="34" charset="0"/>
            </a:endParaRPr>
          </a:p>
        </p:txBody>
      </p:sp>
      <p:pic>
        <p:nvPicPr>
          <p:cNvPr id="2050" name="Picture 2" descr="C:\Users\Ehsan\Desktop\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6" y="646331"/>
            <a:ext cx="2875934" cy="60608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hsan\Desktop\800328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937" y="646332"/>
            <a:ext cx="4284707" cy="606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568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7737840" y="1929960"/>
            <a:ext cx="1131840" cy="3282120"/>
          </a:xfrm>
          <a:prstGeom prst="rect">
            <a:avLst/>
          </a:prstGeom>
        </p:spPr>
        <p:txBody>
          <a:bodyPr wrap="none" lIns="90000" tIns="45000" rIns="90000" bIns="45000"/>
          <a:lstStyle/>
          <a:p>
            <a:r>
              <a:rPr lang="en-US" sz="22500">
                <a:solidFill>
                  <a:srgbClr val="666666"/>
                </a:solidFill>
              </a:rPr>
              <a:t>”</a:t>
            </a:r>
            <a:endParaRPr/>
          </a:p>
        </p:txBody>
      </p:sp>
      <p:sp>
        <p:nvSpPr>
          <p:cNvPr id="91" name="TextShape 2"/>
          <p:cNvSpPr txBox="1"/>
          <p:nvPr/>
        </p:nvSpPr>
        <p:spPr>
          <a:xfrm>
            <a:off x="365760" y="548640"/>
            <a:ext cx="1131840" cy="3281760"/>
          </a:xfrm>
          <a:prstGeom prst="rect">
            <a:avLst/>
          </a:prstGeom>
        </p:spPr>
        <p:txBody>
          <a:bodyPr wrap="none" lIns="90000" tIns="45000" rIns="90000" bIns="45000"/>
          <a:lstStyle/>
          <a:p>
            <a:r>
              <a:rPr lang="en-US" sz="22500">
                <a:solidFill>
                  <a:srgbClr val="666666"/>
                </a:solidFill>
              </a:rPr>
              <a:t>“</a:t>
            </a:r>
            <a:endParaRPr/>
          </a:p>
        </p:txBody>
      </p:sp>
      <p:sp>
        <p:nvSpPr>
          <p:cNvPr id="92" name="CustomShape 3"/>
          <p:cNvSpPr/>
          <p:nvPr/>
        </p:nvSpPr>
        <p:spPr>
          <a:xfrm>
            <a:off x="321840" y="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93" name="TextShape 4"/>
          <p:cNvSpPr txBox="1"/>
          <p:nvPr/>
        </p:nvSpPr>
        <p:spPr>
          <a:xfrm>
            <a:off x="3985200" y="662040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94" name="TextShape 5"/>
          <p:cNvSpPr txBox="1"/>
          <p:nvPr/>
        </p:nvSpPr>
        <p:spPr>
          <a:xfrm>
            <a:off x="2562120" y="457560"/>
            <a:ext cx="4489200" cy="657360"/>
          </a:xfrm>
          <a:prstGeom prst="rect">
            <a:avLst/>
          </a:prstGeom>
        </p:spPr>
        <p:txBody>
          <a:bodyPr wrap="none" lIns="90000" tIns="45000" rIns="90000" bIns="45000"/>
          <a:lstStyle/>
          <a:p>
            <a:r>
              <a:rPr lang="en-US" sz="4000" b="1" i="1">
                <a:solidFill>
                  <a:srgbClr val="CCCCCC"/>
                </a:solidFill>
              </a:rPr>
              <a:t>BALANCE SHEET</a:t>
            </a:r>
            <a:endParaRPr/>
          </a:p>
        </p:txBody>
      </p:sp>
      <p:sp>
        <p:nvSpPr>
          <p:cNvPr id="95" name="TextShape 6"/>
          <p:cNvSpPr txBox="1"/>
          <p:nvPr/>
        </p:nvSpPr>
        <p:spPr>
          <a:xfrm>
            <a:off x="1280160" y="1188720"/>
            <a:ext cx="1377000" cy="353880"/>
          </a:xfrm>
          <a:prstGeom prst="rect">
            <a:avLst/>
          </a:prstGeom>
        </p:spPr>
        <p:txBody>
          <a:bodyPr wrap="none" lIns="90000" tIns="45000" rIns="90000" bIns="45000"/>
          <a:lstStyle/>
          <a:p>
            <a:r>
              <a:rPr lang="en-US" b="1">
                <a:solidFill>
                  <a:srgbClr val="B2B2B2"/>
                </a:solidFill>
              </a:rPr>
              <a:t>Definition: </a:t>
            </a:r>
            <a:endParaRPr/>
          </a:p>
        </p:txBody>
      </p:sp>
      <p:sp>
        <p:nvSpPr>
          <p:cNvPr id="96" name="TextShape 7"/>
          <p:cNvSpPr txBox="1"/>
          <p:nvPr/>
        </p:nvSpPr>
        <p:spPr>
          <a:xfrm>
            <a:off x="1265400" y="1422000"/>
            <a:ext cx="7328880" cy="1327320"/>
          </a:xfrm>
          <a:prstGeom prst="rect">
            <a:avLst/>
          </a:prstGeom>
        </p:spPr>
        <p:txBody>
          <a:bodyPr wrap="none" lIns="90000" tIns="45000" rIns="90000" bIns="45000"/>
          <a:lstStyle/>
          <a:p>
            <a:pPr algn="just"/>
            <a:r>
              <a:rPr lang="en-US" sz="2800">
                <a:solidFill>
                  <a:srgbClr val="CCCCCC"/>
                </a:solidFill>
              </a:rPr>
              <a:t>The balance sheet is a snapshot of the company's financial standing at an instant in time.</a:t>
            </a:r>
            <a:endParaRPr/>
          </a:p>
        </p:txBody>
      </p:sp>
      <p:sp>
        <p:nvSpPr>
          <p:cNvPr id="97" name="TextShape 8"/>
          <p:cNvSpPr txBox="1"/>
          <p:nvPr/>
        </p:nvSpPr>
        <p:spPr>
          <a:xfrm>
            <a:off x="653760" y="3684960"/>
            <a:ext cx="7836480" cy="912240"/>
          </a:xfrm>
          <a:prstGeom prst="rect">
            <a:avLst/>
          </a:prstGeom>
        </p:spPr>
        <p:txBody>
          <a:bodyPr wrap="none" lIns="90000" tIns="45000" rIns="90000" bIns="45000"/>
          <a:lstStyle/>
          <a:p>
            <a:pPr algn="ctr"/>
            <a:r>
              <a:rPr lang="en-US" sz="2800">
                <a:solidFill>
                  <a:srgbClr val="B2B2B2"/>
                </a:solidFill>
              </a:rPr>
              <a:t>A balance sheet is called that because it must </a:t>
            </a:r>
            <a:r>
              <a:rPr lang="en-US" sz="2800" b="1">
                <a:solidFill>
                  <a:srgbClr val="FFFFFF"/>
                </a:solidFill>
              </a:rPr>
              <a:t>always balance</a:t>
            </a:r>
            <a:r>
              <a:rPr lang="en-US" sz="2800">
                <a:solidFill>
                  <a:srgbClr val="B2B2B2"/>
                </a:solidFill>
              </a:rPr>
              <a:t>:</a:t>
            </a:r>
            <a:endParaRPr/>
          </a:p>
        </p:txBody>
      </p:sp>
      <p:sp>
        <p:nvSpPr>
          <p:cNvPr id="98" name="TextShape 9"/>
          <p:cNvSpPr txBox="1"/>
          <p:nvPr/>
        </p:nvSpPr>
        <p:spPr>
          <a:xfrm>
            <a:off x="1265400" y="2825640"/>
            <a:ext cx="7412040" cy="497160"/>
          </a:xfrm>
          <a:prstGeom prst="rect">
            <a:avLst/>
          </a:prstGeom>
        </p:spPr>
        <p:txBody>
          <a:bodyPr wrap="none" lIns="90000" tIns="45000" rIns="90000" bIns="45000"/>
          <a:lstStyle/>
          <a:p>
            <a:pPr algn="just"/>
            <a:r>
              <a:rPr lang="en-US" sz="2800">
                <a:solidFill>
                  <a:srgbClr val="CCCCCC"/>
                </a:solidFill>
              </a:rPr>
              <a:t>It shows the company's financial position.</a:t>
            </a:r>
            <a:endParaRPr/>
          </a:p>
        </p:txBody>
      </p:sp>
      <p:pic>
        <p:nvPicPr>
          <p:cNvPr id="99" name="Picture 98"/>
          <p:cNvPicPr/>
          <p:nvPr/>
        </p:nvPicPr>
        <p:blipFill>
          <a:blip r:embed="rId2"/>
          <a:stretch>
            <a:fillRect/>
          </a:stretch>
        </p:blipFill>
        <p:spPr>
          <a:xfrm>
            <a:off x="2482920" y="4749120"/>
            <a:ext cx="4247640" cy="1704600"/>
          </a:xfrm>
          <a:prstGeom prst="rect">
            <a:avLst/>
          </a:prstGeom>
          <a:ln>
            <a:noFill/>
          </a:ln>
        </p:spPr>
      </p:pic>
      <p:sp>
        <p:nvSpPr>
          <p:cNvPr id="100" name="TextShape 10"/>
          <p:cNvSpPr txBox="1"/>
          <p:nvPr/>
        </p:nvSpPr>
        <p:spPr>
          <a:xfrm>
            <a:off x="6845400" y="4600800"/>
            <a:ext cx="2024280" cy="1107000"/>
          </a:xfrm>
          <a:prstGeom prst="rect">
            <a:avLst/>
          </a:prstGeom>
        </p:spPr>
        <p:txBody>
          <a:bodyPr wrap="none" lIns="90000" tIns="45000" rIns="90000" bIns="45000"/>
          <a:lstStyle/>
          <a:p>
            <a:pPr algn="ctr"/>
            <a:r>
              <a:rPr lang="en-US" sz="2400">
                <a:solidFill>
                  <a:srgbClr val="B2B2B2"/>
                </a:solidFill>
              </a:rPr>
              <a:t>what it owes:</a:t>
            </a:r>
            <a:endParaRPr/>
          </a:p>
          <a:p>
            <a:pPr algn="ctr"/>
            <a:r>
              <a:rPr lang="en-US" sz="2400" i="1"/>
              <a:t>liabilities</a:t>
            </a:r>
            <a:endParaRPr/>
          </a:p>
          <a:p>
            <a:pPr algn="ctr"/>
            <a:r>
              <a:rPr lang="en-US" sz="2400" i="1"/>
              <a:t>net worth</a:t>
            </a:r>
            <a:endParaRPr/>
          </a:p>
        </p:txBody>
      </p:sp>
      <p:sp>
        <p:nvSpPr>
          <p:cNvPr id="101" name="TextShape 11"/>
          <p:cNvSpPr txBox="1"/>
          <p:nvPr/>
        </p:nvSpPr>
        <p:spPr>
          <a:xfrm>
            <a:off x="548640" y="4749120"/>
            <a:ext cx="1965960" cy="768600"/>
          </a:xfrm>
          <a:prstGeom prst="rect">
            <a:avLst/>
          </a:prstGeom>
        </p:spPr>
        <p:txBody>
          <a:bodyPr wrap="none" lIns="90000" tIns="45000" rIns="90000" bIns="45000"/>
          <a:lstStyle/>
          <a:p>
            <a:pPr algn="ctr"/>
            <a:r>
              <a:rPr lang="en-US" sz="2400">
                <a:solidFill>
                  <a:srgbClr val="B2B2B2"/>
                </a:solidFill>
              </a:rPr>
              <a:t>what it owns:</a:t>
            </a:r>
            <a:endParaRPr/>
          </a:p>
          <a:p>
            <a:pPr algn="ctr"/>
            <a:r>
              <a:rPr lang="en-US" sz="2400" i="1"/>
              <a:t>assets</a:t>
            </a:r>
            <a:endParaRPr/>
          </a:p>
        </p:txBody>
      </p:sp>
      <p:sp>
        <p:nvSpPr>
          <p:cNvPr id="102" name="TextShape 12"/>
          <p:cNvSpPr txBox="1"/>
          <p:nvPr/>
        </p:nvSpPr>
        <p:spPr>
          <a:xfrm>
            <a:off x="6095880" y="3205800"/>
            <a:ext cx="2814120" cy="314280"/>
          </a:xfrm>
          <a:prstGeom prst="rect">
            <a:avLst/>
          </a:prstGeom>
        </p:spPr>
        <p:txBody>
          <a:bodyPr wrap="none" lIns="90000" tIns="45000" rIns="90000" bIns="45000"/>
          <a:lstStyle/>
          <a:p>
            <a:r>
              <a:rPr lang="en-US" sz="1400" i="1">
                <a:solidFill>
                  <a:srgbClr val="B2B2B2"/>
                </a:solidFill>
              </a:rPr>
              <a:t>(smallbusinessnotes.com)</a:t>
            </a:r>
            <a:endParaRPr/>
          </a:p>
        </p:txBody>
      </p:sp>
    </p:spTree>
    <p:extLst>
      <p:ext uri="{BB962C8B-B14F-4D97-AF65-F5344CB8AC3E}">
        <p14:creationId xmlns:p14="http://schemas.microsoft.com/office/powerpoint/2010/main" val="2913403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1126440"/>
            <a:ext cx="8509320" cy="503640"/>
          </a:xfrm>
          <a:prstGeom prst="rect">
            <a:avLst/>
          </a:prstGeom>
        </p:spPr>
        <p:txBody>
          <a:bodyPr wrap="none" lIns="90000" tIns="45000" rIns="90000" bIns="45000"/>
          <a:lstStyle/>
          <a:p>
            <a:pPr algn="just"/>
            <a:r>
              <a:rPr lang="en-US" sz="2800">
                <a:solidFill>
                  <a:srgbClr val="CCCCCC"/>
                </a:solidFill>
              </a:rPr>
              <a:t>Characterizes the company’s use of funds.</a:t>
            </a:r>
            <a:endParaRPr/>
          </a:p>
        </p:txBody>
      </p:sp>
      <p:sp>
        <p:nvSpPr>
          <p:cNvPr id="104" name="TextShape 2"/>
          <p:cNvSpPr txBox="1"/>
          <p:nvPr/>
        </p:nvSpPr>
        <p:spPr>
          <a:xfrm>
            <a:off x="496440" y="2699280"/>
            <a:ext cx="7971840" cy="918720"/>
          </a:xfrm>
          <a:prstGeom prst="rect">
            <a:avLst/>
          </a:prstGeom>
        </p:spPr>
        <p:txBody>
          <a:bodyPr wrap="none" lIns="90000" tIns="45000" rIns="90000" bIns="45000"/>
          <a:lstStyle/>
          <a:p>
            <a:pPr algn="just"/>
            <a:r>
              <a:rPr lang="en-US" sz="2800">
                <a:solidFill>
                  <a:srgbClr val="CCCCCC"/>
                </a:solidFill>
              </a:rPr>
              <a:t>Accounting net values.</a:t>
            </a:r>
            <a:endParaRPr/>
          </a:p>
          <a:p>
            <a:pPr algn="just"/>
            <a:r>
              <a:rPr lang="en-US" sz="2800">
                <a:solidFill>
                  <a:srgbClr val="CCCCCC"/>
                </a:solidFill>
              </a:rPr>
              <a:t>No approximations admitted.</a:t>
            </a:r>
            <a:endParaRPr/>
          </a:p>
        </p:txBody>
      </p:sp>
      <p:sp>
        <p:nvSpPr>
          <p:cNvPr id="105" name="TextShape 3"/>
          <p:cNvSpPr txBox="1"/>
          <p:nvPr/>
        </p:nvSpPr>
        <p:spPr>
          <a:xfrm>
            <a:off x="496440" y="1706040"/>
            <a:ext cx="7390440" cy="918360"/>
          </a:xfrm>
          <a:prstGeom prst="rect">
            <a:avLst/>
          </a:prstGeom>
        </p:spPr>
        <p:txBody>
          <a:bodyPr wrap="none" lIns="90000" tIns="45000" rIns="90000" bIns="45000"/>
          <a:lstStyle/>
          <a:p>
            <a:pPr algn="just"/>
            <a:r>
              <a:rPr lang="en-US" sz="2800">
                <a:solidFill>
                  <a:srgbClr val="CCCCCC"/>
                </a:solidFill>
              </a:rPr>
              <a:t>Is the sum of all the assets the company owns or are due to the company.</a:t>
            </a:r>
            <a:endParaRPr/>
          </a:p>
        </p:txBody>
      </p:sp>
      <p:sp>
        <p:nvSpPr>
          <p:cNvPr id="106" name="CustomShape 4"/>
          <p:cNvSpPr/>
          <p:nvPr/>
        </p:nvSpPr>
        <p:spPr>
          <a:xfrm>
            <a:off x="1038240" y="3612600"/>
            <a:ext cx="3580920" cy="1512360"/>
          </a:xfrm>
          <a:prstGeom prst="flowChartProcess">
            <a:avLst/>
          </a:prstGeom>
          <a:solidFill>
            <a:srgbClr val="EEEEEE"/>
          </a:solidFill>
          <a:ln>
            <a:noFill/>
          </a:ln>
        </p:spPr>
        <p:txBody>
          <a:bodyPr wrap="none" lIns="90000" tIns="45000" rIns="90000" bIns="45000" anchor="ctr"/>
          <a:lstStyle/>
          <a:p>
            <a:pPr algn="ctr"/>
            <a:r>
              <a:rPr lang="en-US" sz="3200" b="1">
                <a:solidFill>
                  <a:srgbClr val="3399FF"/>
                </a:solidFill>
              </a:rPr>
              <a:t>Current Assets</a:t>
            </a:r>
            <a:endParaRPr/>
          </a:p>
        </p:txBody>
      </p:sp>
      <p:sp>
        <p:nvSpPr>
          <p:cNvPr id="107" name="CustomShape 5"/>
          <p:cNvSpPr/>
          <p:nvPr/>
        </p:nvSpPr>
        <p:spPr>
          <a:xfrm>
            <a:off x="4619160" y="3612600"/>
            <a:ext cx="3560400" cy="1512360"/>
          </a:xfrm>
          <a:prstGeom prst="flowChartProcess">
            <a:avLst/>
          </a:prstGeom>
          <a:solidFill>
            <a:srgbClr val="EEEEEE"/>
          </a:solidFill>
          <a:ln>
            <a:noFill/>
          </a:ln>
        </p:spPr>
        <p:txBody>
          <a:bodyPr wrap="none" lIns="90000" tIns="45000" rIns="90000" bIns="45000" anchor="ctr"/>
          <a:lstStyle/>
          <a:p>
            <a:pPr algn="ctr"/>
            <a:r>
              <a:rPr lang="en-US" sz="3200" b="1">
                <a:solidFill>
                  <a:srgbClr val="FF9900"/>
                </a:solidFill>
              </a:rPr>
              <a:t>Fixed Assets</a:t>
            </a:r>
            <a:endParaRPr/>
          </a:p>
        </p:txBody>
      </p:sp>
      <p:sp>
        <p:nvSpPr>
          <p:cNvPr id="108" name="CustomShape 6"/>
          <p:cNvSpPr/>
          <p:nvPr/>
        </p:nvSpPr>
        <p:spPr>
          <a:xfrm>
            <a:off x="1038240" y="5124960"/>
            <a:ext cx="3580920" cy="1245600"/>
          </a:xfrm>
          <a:prstGeom prst="flowChartProcess">
            <a:avLst/>
          </a:prstGeom>
          <a:solidFill>
            <a:srgbClr val="EEEEEE"/>
          </a:solidFill>
          <a:ln>
            <a:noFill/>
          </a:ln>
        </p:spPr>
        <p:txBody>
          <a:bodyPr wrap="none" lIns="90000" tIns="45000" rIns="90000" bIns="45000" anchor="ctr"/>
          <a:lstStyle/>
          <a:p>
            <a:pPr algn="ctr"/>
            <a:r>
              <a:rPr lang="en-US" sz="3200" b="1">
                <a:solidFill>
                  <a:srgbClr val="C5000B"/>
                </a:solidFill>
              </a:rPr>
              <a:t>Intangibles</a:t>
            </a:r>
            <a:endParaRPr/>
          </a:p>
        </p:txBody>
      </p:sp>
      <p:sp>
        <p:nvSpPr>
          <p:cNvPr id="109" name="CustomShape 7"/>
          <p:cNvSpPr/>
          <p:nvPr/>
        </p:nvSpPr>
        <p:spPr>
          <a:xfrm>
            <a:off x="4619160" y="5124960"/>
            <a:ext cx="3560400" cy="1245600"/>
          </a:xfrm>
          <a:prstGeom prst="flowChartProcess">
            <a:avLst/>
          </a:prstGeom>
          <a:solidFill>
            <a:srgbClr val="EEEEEE"/>
          </a:solidFill>
          <a:ln>
            <a:noFill/>
          </a:ln>
        </p:spPr>
        <p:txBody>
          <a:bodyPr wrap="none" lIns="90000" tIns="45000" rIns="90000" bIns="45000" anchor="ctr"/>
          <a:lstStyle/>
          <a:p>
            <a:pPr algn="ctr"/>
            <a:r>
              <a:rPr lang="en-US" sz="3200" b="1">
                <a:solidFill>
                  <a:srgbClr val="009933"/>
                </a:solidFill>
              </a:rPr>
              <a:t>Other Assets</a:t>
            </a:r>
            <a:endParaRPr/>
          </a:p>
        </p:txBody>
      </p:sp>
      <p:sp>
        <p:nvSpPr>
          <p:cNvPr id="110" name="CustomShape 8"/>
          <p:cNvSpPr/>
          <p:nvPr/>
        </p:nvSpPr>
        <p:spPr>
          <a:xfrm>
            <a:off x="3612600" y="4209480"/>
            <a:ext cx="2148120" cy="1879200"/>
          </a:xfrm>
          <a:prstGeom prst="quadArrowCallout">
            <a:avLst>
              <a:gd name="adj1" fmla="val 5400"/>
              <a:gd name="adj2" fmla="val 8100"/>
              <a:gd name="adj3" fmla="val 2700"/>
              <a:gd name="adj4" fmla="val 9400"/>
            </a:avLst>
          </a:prstGeom>
          <a:solidFill>
            <a:srgbClr val="FFFFFF"/>
          </a:solidFill>
          <a:ln w="54720">
            <a:solidFill>
              <a:srgbClr val="FF6600"/>
            </a:solidFill>
            <a:round/>
          </a:ln>
        </p:spPr>
        <p:txBody>
          <a:bodyPr wrap="none" lIns="117000" tIns="72000" rIns="117000" bIns="72000" anchor="ctr"/>
          <a:lstStyle/>
          <a:p>
            <a:pPr algn="ctr"/>
            <a:r>
              <a:rPr lang="en-US" b="1">
                <a:solidFill>
                  <a:srgbClr val="000000"/>
                </a:solidFill>
              </a:rPr>
              <a:t>Assets</a:t>
            </a:r>
            <a:endParaRPr/>
          </a:p>
        </p:txBody>
      </p:sp>
      <p:sp>
        <p:nvSpPr>
          <p:cNvPr id="111" name="TextShape 9"/>
          <p:cNvSpPr txBox="1"/>
          <p:nvPr/>
        </p:nvSpPr>
        <p:spPr>
          <a:xfrm>
            <a:off x="3985560" y="662076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12" name="TextShape 10"/>
          <p:cNvSpPr txBox="1"/>
          <p:nvPr/>
        </p:nvSpPr>
        <p:spPr>
          <a:xfrm>
            <a:off x="3449880" y="457560"/>
            <a:ext cx="2244600" cy="657360"/>
          </a:xfrm>
          <a:prstGeom prst="rect">
            <a:avLst/>
          </a:prstGeom>
        </p:spPr>
        <p:txBody>
          <a:bodyPr wrap="none" lIns="90000" tIns="45000" rIns="90000" bIns="45000"/>
          <a:lstStyle/>
          <a:p>
            <a:pPr algn="ctr"/>
            <a:r>
              <a:rPr lang="en-US" sz="4000" b="1" i="1">
                <a:solidFill>
                  <a:srgbClr val="CCCCCC"/>
                </a:solidFill>
              </a:rPr>
              <a:t>ASSETS</a:t>
            </a:r>
            <a:endParaRPr/>
          </a:p>
        </p:txBody>
      </p:sp>
      <p:sp>
        <p:nvSpPr>
          <p:cNvPr id="113" name="CustomShape 11"/>
          <p:cNvSpPr/>
          <p:nvPr/>
        </p:nvSpPr>
        <p:spPr>
          <a:xfrm>
            <a:off x="322200" y="36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Tree>
    <p:extLst>
      <p:ext uri="{BB962C8B-B14F-4D97-AF65-F5344CB8AC3E}">
        <p14:creationId xmlns:p14="http://schemas.microsoft.com/office/powerpoint/2010/main" val="36026893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2442600" y="457200"/>
            <a:ext cx="5194800" cy="657360"/>
          </a:xfrm>
          <a:prstGeom prst="rect">
            <a:avLst/>
          </a:prstGeom>
        </p:spPr>
        <p:txBody>
          <a:bodyPr wrap="none" lIns="90000" tIns="45000" rIns="90000" bIns="45000"/>
          <a:lstStyle/>
          <a:p>
            <a:r>
              <a:rPr lang="en-US" sz="4000" b="1" i="1">
                <a:solidFill>
                  <a:srgbClr val="CCCCCC"/>
                </a:solidFill>
              </a:rPr>
              <a:t>Assets</a:t>
            </a:r>
            <a:r>
              <a:rPr lang="en-US" sz="4000" b="1" i="1"/>
              <a:t> - </a:t>
            </a:r>
            <a:r>
              <a:rPr lang="en-US" sz="3200" b="1" i="1">
                <a:solidFill>
                  <a:srgbClr val="3399FF"/>
                </a:solidFill>
              </a:rPr>
              <a:t>Current Assets</a:t>
            </a:r>
            <a:endParaRPr/>
          </a:p>
        </p:txBody>
      </p:sp>
      <p:sp>
        <p:nvSpPr>
          <p:cNvPr id="115" name="TextShape 2"/>
          <p:cNvSpPr txBox="1"/>
          <p:nvPr/>
        </p:nvSpPr>
        <p:spPr>
          <a:xfrm>
            <a:off x="4615200" y="1208160"/>
            <a:ext cx="1174320" cy="546120"/>
          </a:xfrm>
          <a:prstGeom prst="rect">
            <a:avLst/>
          </a:prstGeom>
        </p:spPr>
        <p:txBody>
          <a:bodyPr wrap="none" lIns="90000" tIns="45000" rIns="90000" bIns="45000"/>
          <a:lstStyle/>
          <a:p>
            <a:r>
              <a:rPr lang="en-US" sz="3200" b="1"/>
              <a:t>Cash</a:t>
            </a:r>
            <a:endParaRPr/>
          </a:p>
        </p:txBody>
      </p:sp>
      <p:sp>
        <p:nvSpPr>
          <p:cNvPr id="116" name="TextShape 3"/>
          <p:cNvSpPr txBox="1"/>
          <p:nvPr/>
        </p:nvSpPr>
        <p:spPr>
          <a:xfrm>
            <a:off x="5272560" y="1684440"/>
            <a:ext cx="3373560" cy="346680"/>
          </a:xfrm>
          <a:prstGeom prst="rect">
            <a:avLst/>
          </a:prstGeom>
        </p:spPr>
        <p:txBody>
          <a:bodyPr wrap="none" lIns="90000" tIns="45000" rIns="90000" bIns="45000"/>
          <a:lstStyle/>
          <a:p>
            <a:r>
              <a:rPr lang="en-US"/>
              <a:t>in physical or virtual virtual form</a:t>
            </a:r>
            <a:endParaRPr/>
          </a:p>
        </p:txBody>
      </p:sp>
      <p:sp>
        <p:nvSpPr>
          <p:cNvPr id="117" name="Line 4"/>
          <p:cNvSpPr/>
          <p:nvPr/>
        </p:nvSpPr>
        <p:spPr>
          <a:xfrm>
            <a:off x="4685040" y="1672200"/>
            <a:ext cx="3909600" cy="0"/>
          </a:xfrm>
          <a:prstGeom prst="line">
            <a:avLst/>
          </a:prstGeom>
          <a:ln w="18360">
            <a:solidFill>
              <a:srgbClr val="B2B2B2"/>
            </a:solidFill>
            <a:round/>
          </a:ln>
        </p:spPr>
      </p:sp>
      <p:sp>
        <p:nvSpPr>
          <p:cNvPr id="118" name="TextShape 5"/>
          <p:cNvSpPr txBox="1"/>
          <p:nvPr/>
        </p:nvSpPr>
        <p:spPr>
          <a:xfrm>
            <a:off x="4615560" y="3085920"/>
            <a:ext cx="4266720" cy="546120"/>
          </a:xfrm>
          <a:prstGeom prst="rect">
            <a:avLst/>
          </a:prstGeom>
        </p:spPr>
        <p:txBody>
          <a:bodyPr wrap="none" lIns="90000" tIns="45000" rIns="90000" bIns="45000"/>
          <a:lstStyle/>
          <a:p>
            <a:r>
              <a:rPr lang="en-US" sz="3200" b="1"/>
              <a:t>Accounts Receivable</a:t>
            </a:r>
            <a:endParaRPr/>
          </a:p>
        </p:txBody>
      </p:sp>
      <p:sp>
        <p:nvSpPr>
          <p:cNvPr id="119" name="TextShape 6"/>
          <p:cNvSpPr txBox="1"/>
          <p:nvPr/>
        </p:nvSpPr>
        <p:spPr>
          <a:xfrm>
            <a:off x="5272920" y="3562200"/>
            <a:ext cx="3769920" cy="603000"/>
          </a:xfrm>
          <a:prstGeom prst="rect">
            <a:avLst/>
          </a:prstGeom>
        </p:spPr>
        <p:txBody>
          <a:bodyPr wrap="none" lIns="90000" tIns="45000" rIns="90000" bIns="45000"/>
          <a:lstStyle/>
          <a:p>
            <a:r>
              <a:rPr lang="en-US"/>
              <a:t>scheduled incomes from customers</a:t>
            </a:r>
            <a:endParaRPr/>
          </a:p>
          <a:p>
            <a:r>
              <a:rPr lang="en-US"/>
              <a:t>as a result of commercial activity</a:t>
            </a:r>
            <a:endParaRPr/>
          </a:p>
        </p:txBody>
      </p:sp>
      <p:sp>
        <p:nvSpPr>
          <p:cNvPr id="120" name="Line 7"/>
          <p:cNvSpPr/>
          <p:nvPr/>
        </p:nvSpPr>
        <p:spPr>
          <a:xfrm>
            <a:off x="4685400" y="3549960"/>
            <a:ext cx="3909600" cy="0"/>
          </a:xfrm>
          <a:prstGeom prst="line">
            <a:avLst/>
          </a:prstGeom>
          <a:ln w="18360">
            <a:solidFill>
              <a:srgbClr val="B2B2B2"/>
            </a:solidFill>
            <a:round/>
          </a:ln>
        </p:spPr>
      </p:sp>
      <p:sp>
        <p:nvSpPr>
          <p:cNvPr id="121" name="TextShape 8"/>
          <p:cNvSpPr txBox="1"/>
          <p:nvPr/>
        </p:nvSpPr>
        <p:spPr>
          <a:xfrm>
            <a:off x="4610160" y="4068000"/>
            <a:ext cx="2009520" cy="546120"/>
          </a:xfrm>
          <a:prstGeom prst="rect">
            <a:avLst/>
          </a:prstGeom>
        </p:spPr>
        <p:txBody>
          <a:bodyPr wrap="none" lIns="90000" tIns="45000" rIns="90000" bIns="45000"/>
          <a:lstStyle/>
          <a:p>
            <a:r>
              <a:rPr lang="en-US" sz="3200" b="1"/>
              <a:t>Inventory</a:t>
            </a:r>
            <a:endParaRPr/>
          </a:p>
        </p:txBody>
      </p:sp>
      <p:sp>
        <p:nvSpPr>
          <p:cNvPr id="122" name="TextShape 9"/>
          <p:cNvSpPr txBox="1"/>
          <p:nvPr/>
        </p:nvSpPr>
        <p:spPr>
          <a:xfrm>
            <a:off x="5267520" y="4544280"/>
            <a:ext cx="3405240" cy="603000"/>
          </a:xfrm>
          <a:prstGeom prst="rect">
            <a:avLst/>
          </a:prstGeom>
        </p:spPr>
        <p:txBody>
          <a:bodyPr wrap="none" lIns="90000" tIns="45000" rIns="90000" bIns="45000"/>
          <a:lstStyle/>
          <a:p>
            <a:r>
              <a:rPr lang="en-US"/>
              <a:t>total net value of the goods owned by the company</a:t>
            </a:r>
            <a:endParaRPr/>
          </a:p>
        </p:txBody>
      </p:sp>
      <p:sp>
        <p:nvSpPr>
          <p:cNvPr id="123" name="Line 10"/>
          <p:cNvSpPr/>
          <p:nvPr/>
        </p:nvSpPr>
        <p:spPr>
          <a:xfrm>
            <a:off x="4680000" y="4532040"/>
            <a:ext cx="3909600" cy="0"/>
          </a:xfrm>
          <a:prstGeom prst="line">
            <a:avLst/>
          </a:prstGeom>
          <a:ln w="18360">
            <a:solidFill>
              <a:srgbClr val="B2B2B2"/>
            </a:solidFill>
            <a:round/>
          </a:ln>
        </p:spPr>
      </p:sp>
      <p:sp>
        <p:nvSpPr>
          <p:cNvPr id="124" name="TextShape 11"/>
          <p:cNvSpPr txBox="1"/>
          <p:nvPr/>
        </p:nvSpPr>
        <p:spPr>
          <a:xfrm>
            <a:off x="4615560" y="5077800"/>
            <a:ext cx="4155480" cy="546120"/>
          </a:xfrm>
          <a:prstGeom prst="rect">
            <a:avLst/>
          </a:prstGeom>
        </p:spPr>
        <p:txBody>
          <a:bodyPr wrap="none" lIns="90000" tIns="45000" rIns="90000" bIns="45000"/>
          <a:lstStyle/>
          <a:p>
            <a:r>
              <a:rPr lang="en-US" sz="3200" b="1"/>
              <a:t>Other current assets</a:t>
            </a:r>
            <a:endParaRPr/>
          </a:p>
        </p:txBody>
      </p:sp>
      <p:sp>
        <p:nvSpPr>
          <p:cNvPr id="125" name="TextShape 12"/>
          <p:cNvSpPr txBox="1"/>
          <p:nvPr/>
        </p:nvSpPr>
        <p:spPr>
          <a:xfrm>
            <a:off x="5272920" y="5554080"/>
            <a:ext cx="3524400" cy="346680"/>
          </a:xfrm>
          <a:prstGeom prst="rect">
            <a:avLst/>
          </a:prstGeom>
        </p:spPr>
        <p:txBody>
          <a:bodyPr wrap="none" lIns="90000" tIns="45000" rIns="90000" bIns="45000"/>
          <a:lstStyle/>
          <a:p>
            <a:r>
              <a:rPr lang="en-US"/>
              <a:t>prepaid expenses: rent for 1 year</a:t>
            </a:r>
            <a:endParaRPr/>
          </a:p>
        </p:txBody>
      </p:sp>
      <p:sp>
        <p:nvSpPr>
          <p:cNvPr id="126" name="Line 13"/>
          <p:cNvSpPr/>
          <p:nvPr/>
        </p:nvSpPr>
        <p:spPr>
          <a:xfrm>
            <a:off x="4685400" y="5541840"/>
            <a:ext cx="3909600" cy="0"/>
          </a:xfrm>
          <a:prstGeom prst="line">
            <a:avLst/>
          </a:prstGeom>
          <a:ln w="18360">
            <a:solidFill>
              <a:srgbClr val="B2B2B2"/>
            </a:solidFill>
            <a:round/>
          </a:ln>
        </p:spPr>
      </p:sp>
      <p:sp>
        <p:nvSpPr>
          <p:cNvPr id="127" name="TextShape 14"/>
          <p:cNvSpPr txBox="1"/>
          <p:nvPr/>
        </p:nvSpPr>
        <p:spPr>
          <a:xfrm>
            <a:off x="4615560" y="5700600"/>
            <a:ext cx="3979080" cy="546120"/>
          </a:xfrm>
          <a:prstGeom prst="rect">
            <a:avLst/>
          </a:prstGeom>
        </p:spPr>
        <p:txBody>
          <a:bodyPr wrap="none" lIns="90000" tIns="45000" rIns="90000" bIns="45000"/>
          <a:lstStyle/>
          <a:p>
            <a:pPr algn="ctr"/>
            <a:r>
              <a:rPr lang="en-US" sz="3200" b="1">
                <a:solidFill>
                  <a:srgbClr val="009933"/>
                </a:solidFill>
              </a:rPr>
              <a:t>Other Assets</a:t>
            </a:r>
            <a:endParaRPr/>
          </a:p>
        </p:txBody>
      </p:sp>
      <p:sp>
        <p:nvSpPr>
          <p:cNvPr id="128" name="TextShape 15"/>
          <p:cNvSpPr txBox="1"/>
          <p:nvPr/>
        </p:nvSpPr>
        <p:spPr>
          <a:xfrm>
            <a:off x="5272920" y="6176880"/>
            <a:ext cx="3501360" cy="346680"/>
          </a:xfrm>
          <a:prstGeom prst="rect">
            <a:avLst/>
          </a:prstGeom>
        </p:spPr>
        <p:txBody>
          <a:bodyPr wrap="none" lIns="90000" tIns="45000" rIns="90000" bIns="45000"/>
          <a:lstStyle/>
          <a:p>
            <a:r>
              <a:rPr lang="en-US"/>
              <a:t>miscellaneous: long term deposit</a:t>
            </a:r>
            <a:endParaRPr/>
          </a:p>
        </p:txBody>
      </p:sp>
      <p:sp>
        <p:nvSpPr>
          <p:cNvPr id="129" name="Line 16"/>
          <p:cNvSpPr/>
          <p:nvPr/>
        </p:nvSpPr>
        <p:spPr>
          <a:xfrm>
            <a:off x="4685400" y="6164640"/>
            <a:ext cx="3909600" cy="0"/>
          </a:xfrm>
          <a:prstGeom prst="line">
            <a:avLst/>
          </a:prstGeom>
          <a:ln w="18360">
            <a:solidFill>
              <a:srgbClr val="B2B2B2"/>
            </a:solidFill>
            <a:round/>
          </a:ln>
        </p:spPr>
      </p:sp>
      <p:sp>
        <p:nvSpPr>
          <p:cNvPr id="130" name="TextShape 17"/>
          <p:cNvSpPr txBox="1"/>
          <p:nvPr/>
        </p:nvSpPr>
        <p:spPr>
          <a:xfrm>
            <a:off x="3985920" y="662112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31" name="TextShape 18"/>
          <p:cNvSpPr txBox="1"/>
          <p:nvPr/>
        </p:nvSpPr>
        <p:spPr>
          <a:xfrm>
            <a:off x="4558320" y="1900800"/>
            <a:ext cx="3544200" cy="546120"/>
          </a:xfrm>
          <a:prstGeom prst="rect">
            <a:avLst/>
          </a:prstGeom>
        </p:spPr>
        <p:txBody>
          <a:bodyPr wrap="none" lIns="90000" tIns="45000" rIns="90000" bIns="45000"/>
          <a:lstStyle/>
          <a:p>
            <a:r>
              <a:rPr lang="en-US" sz="3200" b="1"/>
              <a:t>Notes Receivable</a:t>
            </a:r>
            <a:endParaRPr/>
          </a:p>
        </p:txBody>
      </p:sp>
      <p:sp>
        <p:nvSpPr>
          <p:cNvPr id="132" name="TextShape 19"/>
          <p:cNvSpPr txBox="1"/>
          <p:nvPr/>
        </p:nvSpPr>
        <p:spPr>
          <a:xfrm>
            <a:off x="5215680" y="2377080"/>
            <a:ext cx="3654000" cy="859320"/>
          </a:xfrm>
          <a:prstGeom prst="rect">
            <a:avLst/>
          </a:prstGeom>
        </p:spPr>
        <p:txBody>
          <a:bodyPr wrap="none" lIns="90000" tIns="45000" rIns="90000" bIns="45000"/>
          <a:lstStyle/>
          <a:p>
            <a:r>
              <a:rPr lang="en-US"/>
              <a:t>incomes with uncertain terms:</a:t>
            </a:r>
            <a:endParaRPr/>
          </a:p>
          <a:p>
            <a:r>
              <a:rPr lang="en-US"/>
              <a:t>	- customer overdue payments</a:t>
            </a:r>
            <a:endParaRPr/>
          </a:p>
          <a:p>
            <a:r>
              <a:rPr lang="en-US"/>
              <a:t>	- owner &amp; employee loans</a:t>
            </a:r>
            <a:endParaRPr/>
          </a:p>
        </p:txBody>
      </p:sp>
      <p:sp>
        <p:nvSpPr>
          <p:cNvPr id="133" name="Line 20"/>
          <p:cNvSpPr/>
          <p:nvPr/>
        </p:nvSpPr>
        <p:spPr>
          <a:xfrm>
            <a:off x="4628160" y="2364840"/>
            <a:ext cx="3909600" cy="0"/>
          </a:xfrm>
          <a:prstGeom prst="line">
            <a:avLst/>
          </a:prstGeom>
          <a:ln w="18360">
            <a:solidFill>
              <a:srgbClr val="B2B2B2"/>
            </a:solidFill>
            <a:round/>
          </a:ln>
        </p:spPr>
      </p:sp>
      <p:sp>
        <p:nvSpPr>
          <p:cNvPr id="134" name="CustomShape 21"/>
          <p:cNvSpPr/>
          <p:nvPr/>
        </p:nvSpPr>
        <p:spPr>
          <a:xfrm>
            <a:off x="322200" y="36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pic>
        <p:nvPicPr>
          <p:cNvPr id="135" name="Picture 134"/>
          <p:cNvPicPr/>
          <p:nvPr/>
        </p:nvPicPr>
        <p:blipFill>
          <a:blip r:embed="rId2"/>
          <a:stretch>
            <a:fillRect/>
          </a:stretch>
        </p:blipFill>
        <p:spPr>
          <a:xfrm>
            <a:off x="914400" y="2468880"/>
            <a:ext cx="2857320" cy="2828520"/>
          </a:xfrm>
          <a:prstGeom prst="rect">
            <a:avLst/>
          </a:prstGeom>
          <a:ln>
            <a:noFill/>
          </a:ln>
        </p:spPr>
      </p:pic>
    </p:spTree>
    <p:extLst>
      <p:ext uri="{BB962C8B-B14F-4D97-AF65-F5344CB8AC3E}">
        <p14:creationId xmlns:p14="http://schemas.microsoft.com/office/powerpoint/2010/main" val="26700828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Picture 135"/>
          <p:cNvPicPr/>
          <p:nvPr/>
        </p:nvPicPr>
        <p:blipFill>
          <a:blip r:embed="rId2"/>
          <a:srcRect l="28449" r="20491"/>
          <a:stretch>
            <a:fillRect/>
          </a:stretch>
        </p:blipFill>
        <p:spPr>
          <a:xfrm>
            <a:off x="914400" y="1463040"/>
            <a:ext cx="3566160" cy="4520880"/>
          </a:xfrm>
          <a:prstGeom prst="rect">
            <a:avLst/>
          </a:prstGeom>
          <a:ln>
            <a:noFill/>
          </a:ln>
        </p:spPr>
      </p:pic>
      <p:sp>
        <p:nvSpPr>
          <p:cNvPr id="137" name="TextShape 1"/>
          <p:cNvSpPr txBox="1"/>
          <p:nvPr/>
        </p:nvSpPr>
        <p:spPr>
          <a:xfrm>
            <a:off x="2442600" y="457200"/>
            <a:ext cx="5194800" cy="657360"/>
          </a:xfrm>
          <a:prstGeom prst="rect">
            <a:avLst/>
          </a:prstGeom>
        </p:spPr>
        <p:txBody>
          <a:bodyPr wrap="none" lIns="90000" tIns="45000" rIns="90000" bIns="45000"/>
          <a:lstStyle/>
          <a:p>
            <a:r>
              <a:rPr lang="en-US" sz="4000" b="1" i="1">
                <a:solidFill>
                  <a:srgbClr val="CCCCCC"/>
                </a:solidFill>
              </a:rPr>
              <a:t>Assets</a:t>
            </a:r>
            <a:r>
              <a:rPr lang="en-US" sz="4000" b="1" i="1"/>
              <a:t> - </a:t>
            </a:r>
            <a:r>
              <a:rPr lang="en-US" sz="3200" b="1" i="1">
                <a:solidFill>
                  <a:srgbClr val="FF9900"/>
                </a:solidFill>
              </a:rPr>
              <a:t>Fixed Assets</a:t>
            </a:r>
            <a:endParaRPr/>
          </a:p>
        </p:txBody>
      </p:sp>
      <p:sp>
        <p:nvSpPr>
          <p:cNvPr id="138" name="TextShape 2"/>
          <p:cNvSpPr txBox="1"/>
          <p:nvPr/>
        </p:nvSpPr>
        <p:spPr>
          <a:xfrm>
            <a:off x="4615560" y="1208160"/>
            <a:ext cx="3979440" cy="546120"/>
          </a:xfrm>
          <a:prstGeom prst="rect">
            <a:avLst/>
          </a:prstGeom>
        </p:spPr>
        <p:txBody>
          <a:bodyPr wrap="none" lIns="90000" tIns="45000" rIns="90000" bIns="45000"/>
          <a:lstStyle/>
          <a:p>
            <a:r>
              <a:rPr lang="en-US" sz="3200" b="1"/>
              <a:t>Fixed Assets</a:t>
            </a:r>
            <a:endParaRPr/>
          </a:p>
        </p:txBody>
      </p:sp>
      <p:sp>
        <p:nvSpPr>
          <p:cNvPr id="139" name="TextShape 3"/>
          <p:cNvSpPr txBox="1"/>
          <p:nvPr/>
        </p:nvSpPr>
        <p:spPr>
          <a:xfrm>
            <a:off x="5272920" y="1684440"/>
            <a:ext cx="3373560" cy="1628280"/>
          </a:xfrm>
          <a:prstGeom prst="rect">
            <a:avLst/>
          </a:prstGeom>
        </p:spPr>
        <p:txBody>
          <a:bodyPr wrap="none" lIns="90000" tIns="45000" rIns="90000" bIns="45000"/>
          <a:lstStyle/>
          <a:p>
            <a:r>
              <a:rPr lang="en-US"/>
              <a:t>all the assets which are directly owned by the company:</a:t>
            </a:r>
            <a:endParaRPr/>
          </a:p>
          <a:p>
            <a:r>
              <a:rPr lang="en-US"/>
              <a:t>	- buildings</a:t>
            </a:r>
            <a:endParaRPr/>
          </a:p>
          <a:p>
            <a:r>
              <a:rPr lang="en-US"/>
              <a:t>	- cars</a:t>
            </a:r>
            <a:endParaRPr/>
          </a:p>
          <a:p>
            <a:r>
              <a:rPr lang="en-US"/>
              <a:t>	- machines, tools</a:t>
            </a:r>
            <a:endParaRPr/>
          </a:p>
          <a:p>
            <a:r>
              <a:rPr lang="en-US"/>
              <a:t>	- etc.</a:t>
            </a:r>
            <a:endParaRPr/>
          </a:p>
        </p:txBody>
      </p:sp>
      <p:sp>
        <p:nvSpPr>
          <p:cNvPr id="140" name="Line 4"/>
          <p:cNvSpPr/>
          <p:nvPr/>
        </p:nvSpPr>
        <p:spPr>
          <a:xfrm>
            <a:off x="4685400" y="1672200"/>
            <a:ext cx="3909600" cy="0"/>
          </a:xfrm>
          <a:prstGeom prst="line">
            <a:avLst/>
          </a:prstGeom>
          <a:ln w="18360">
            <a:solidFill>
              <a:srgbClr val="B2B2B2"/>
            </a:solidFill>
            <a:round/>
          </a:ln>
        </p:spPr>
      </p:sp>
      <p:sp>
        <p:nvSpPr>
          <p:cNvPr id="141" name="CustomShape 5"/>
          <p:cNvSpPr/>
          <p:nvPr/>
        </p:nvSpPr>
        <p:spPr>
          <a:xfrm>
            <a:off x="322200" y="36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42" name="TextShape 6"/>
          <p:cNvSpPr txBox="1"/>
          <p:nvPr/>
        </p:nvSpPr>
        <p:spPr>
          <a:xfrm>
            <a:off x="3986280" y="6621480"/>
            <a:ext cx="1402920" cy="261000"/>
          </a:xfrm>
          <a:prstGeom prst="rect">
            <a:avLst/>
          </a:prstGeom>
        </p:spPr>
        <p:txBody>
          <a:bodyPr wrap="none" lIns="90000" tIns="45000" rIns="90000" bIns="45000"/>
          <a:lstStyle/>
          <a:p>
            <a:r>
              <a:rPr lang="en-US" sz="1200">
                <a:solidFill>
                  <a:srgbClr val="999999"/>
                </a:solidFill>
              </a:rPr>
              <a:t>BENEDEK Tamás</a:t>
            </a:r>
            <a:endParaRPr/>
          </a:p>
        </p:txBody>
      </p:sp>
    </p:spTree>
    <p:extLst>
      <p:ext uri="{BB962C8B-B14F-4D97-AF65-F5344CB8AC3E}">
        <p14:creationId xmlns:p14="http://schemas.microsoft.com/office/powerpoint/2010/main" val="8088217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latin typeface="Century Gothic" panose="020B0502020202020204" pitchFamily="34" charset="0"/>
              </a:rPr>
              <a:t>INTRODUCTION	</a:t>
            </a:r>
            <a:r>
              <a:rPr lang="en-US" sz="1200" b="1" dirty="0" smtClean="0">
                <a:solidFill>
                  <a:schemeClr val="bg1">
                    <a:lumMod val="50000"/>
                    <a:lumOff val="50000"/>
                  </a:schemeClr>
                </a:solidFill>
                <a:latin typeface="Century Gothic" panose="020B0502020202020204" pitchFamily="34" charset="0"/>
              </a:rPr>
              <a:t>FUNDING 	   START UP BUDGET 	OPERATING BUDGET	BALANCE SHEET</a:t>
            </a:r>
            <a:endParaRPr lang="es-CO" sz="1200" b="1" dirty="0">
              <a:solidFill>
                <a:schemeClr val="bg1">
                  <a:lumMod val="50000"/>
                  <a:lumOff val="50000"/>
                </a:schemeClr>
              </a:solidFill>
              <a:latin typeface="Century Gothic" panose="020B0502020202020204" pitchFamily="34" charset="0"/>
            </a:endParaRPr>
          </a:p>
        </p:txBody>
      </p:sp>
      <p:sp>
        <p:nvSpPr>
          <p:cNvPr id="2" name="Rectangle 1"/>
          <p:cNvSpPr/>
          <p:nvPr/>
        </p:nvSpPr>
        <p:spPr>
          <a:xfrm>
            <a:off x="1062445" y="466712"/>
            <a:ext cx="7341081" cy="5678478"/>
          </a:xfrm>
          <a:prstGeom prst="rect">
            <a:avLst/>
          </a:prstGeom>
        </p:spPr>
        <p:txBody>
          <a:bodyPr wrap="square">
            <a:spAutoFit/>
          </a:bodyPr>
          <a:lstStyle/>
          <a:p>
            <a:pPr algn="ctr"/>
            <a:endParaRPr lang="es-CO" b="1" dirty="0" smtClean="0">
              <a:latin typeface="Century Gothic" panose="020B0502020202020204" pitchFamily="34" charset="0"/>
            </a:endParaRPr>
          </a:p>
          <a:p>
            <a:pPr marL="342900" indent="-342900">
              <a:buFont typeface="+mj-lt"/>
              <a:buAutoNum type="arabicPeriod"/>
            </a:pPr>
            <a:r>
              <a:rPr lang="es-CO" sz="1500" b="1" dirty="0" smtClean="0">
                <a:latin typeface="Century Gothic" panose="020B0502020202020204" pitchFamily="34" charset="0"/>
              </a:rPr>
              <a:t>WHAT KIND OF LONG-TERM INVESTMENTS SHOULD  THE COMPANY DO?</a:t>
            </a:r>
          </a:p>
          <a:p>
            <a:pPr algn="ctr"/>
            <a:endParaRPr lang="es-CO" sz="1500" b="1" dirty="0" smtClean="0">
              <a:latin typeface="Century Gothic" panose="020B0502020202020204" pitchFamily="34" charset="0"/>
            </a:endParaRPr>
          </a:p>
          <a:p>
            <a:pPr algn="ctr"/>
            <a:endParaRPr lang="es-CO" sz="1500" b="1" dirty="0">
              <a:latin typeface="Century Gothic" panose="020B0502020202020204" pitchFamily="34" charset="0"/>
            </a:endParaRPr>
          </a:p>
          <a:p>
            <a:pPr algn="ctr"/>
            <a:r>
              <a:rPr lang="es-CO" sz="1500" b="1" dirty="0" smtClean="0">
                <a:latin typeface="Century Gothic" panose="020B0502020202020204" pitchFamily="34" charset="0"/>
              </a:rPr>
              <a:t>CAPITAL BUDGET MANAGEMENT</a:t>
            </a:r>
          </a:p>
          <a:p>
            <a:pPr algn="ctr"/>
            <a:r>
              <a:rPr lang="en-US" sz="1500" dirty="0" smtClean="0">
                <a:latin typeface="Century Gothic" panose="020B0502020202020204" pitchFamily="34" charset="0"/>
              </a:rPr>
              <a:t>(Plan </a:t>
            </a:r>
            <a:r>
              <a:rPr lang="en-US" sz="1500" dirty="0">
                <a:latin typeface="Century Gothic" panose="020B0502020202020204" pitchFamily="34" charset="0"/>
              </a:rPr>
              <a:t>and manage long-term </a:t>
            </a:r>
            <a:r>
              <a:rPr lang="en-US" sz="1500" dirty="0" smtClean="0">
                <a:latin typeface="Century Gothic" panose="020B0502020202020204" pitchFamily="34" charset="0"/>
              </a:rPr>
              <a:t>investments)</a:t>
            </a:r>
            <a:endParaRPr lang="es-CO" sz="1500" dirty="0" smtClean="0">
              <a:latin typeface="Century Gothic" panose="020B0502020202020204" pitchFamily="34" charset="0"/>
            </a:endParaRPr>
          </a:p>
          <a:p>
            <a:pPr algn="just"/>
            <a:endParaRPr lang="es-CO" sz="1500" b="1" dirty="0" smtClean="0">
              <a:latin typeface="Century Gothic" panose="020B0502020202020204" pitchFamily="34" charset="0"/>
            </a:endParaRPr>
          </a:p>
          <a:p>
            <a:pPr algn="just"/>
            <a:endParaRPr lang="es-CO" sz="1500" b="1" dirty="0">
              <a:latin typeface="Century Gothic" panose="020B0502020202020204" pitchFamily="34" charset="0"/>
            </a:endParaRPr>
          </a:p>
          <a:p>
            <a:pPr marL="285750" indent="-285750" algn="just">
              <a:buFontTx/>
              <a:buChar char="-"/>
            </a:pPr>
            <a:r>
              <a:rPr lang="es-CO" sz="1500" b="1" dirty="0" err="1" smtClean="0">
                <a:latin typeface="Century Gothic" panose="020B0502020202020204" pitchFamily="34" charset="0"/>
              </a:rPr>
              <a:t>Identify</a:t>
            </a:r>
            <a:r>
              <a:rPr lang="es-CO" sz="1500" b="1" dirty="0" smtClean="0">
                <a:latin typeface="Century Gothic" panose="020B0502020202020204" pitchFamily="34" charset="0"/>
              </a:rPr>
              <a:t> </a:t>
            </a:r>
            <a:r>
              <a:rPr lang="es-CO" sz="1500" b="1" dirty="0" err="1">
                <a:latin typeface="Century Gothic" panose="020B0502020202020204" pitchFamily="34" charset="0"/>
              </a:rPr>
              <a:t>Investment</a:t>
            </a:r>
            <a:r>
              <a:rPr lang="es-CO" sz="1500" b="1" dirty="0">
                <a:latin typeface="Century Gothic" panose="020B0502020202020204" pitchFamily="34" charset="0"/>
              </a:rPr>
              <a:t> </a:t>
            </a:r>
            <a:r>
              <a:rPr lang="es-CO" sz="1500" b="1" dirty="0" err="1" smtClean="0">
                <a:latin typeface="Century Gothic" panose="020B0502020202020204" pitchFamily="34" charset="0"/>
              </a:rPr>
              <a:t>opportunities</a:t>
            </a:r>
            <a:r>
              <a:rPr lang="es-CO" sz="1500" b="1" dirty="0" smtClean="0">
                <a:latin typeface="Century Gothic" panose="020B0502020202020204" pitchFamily="34" charset="0"/>
              </a:rPr>
              <a:t> </a:t>
            </a:r>
            <a:r>
              <a:rPr lang="es-CO" sz="1500" b="1" dirty="0" err="1" smtClean="0">
                <a:latin typeface="Century Gothic" panose="020B0502020202020204" pitchFamily="34" charset="0"/>
              </a:rPr>
              <a:t>that</a:t>
            </a:r>
            <a:r>
              <a:rPr lang="es-CO" sz="1500" b="1" dirty="0" smtClean="0">
                <a:latin typeface="Century Gothic" panose="020B0502020202020204" pitchFamily="34" charset="0"/>
              </a:rPr>
              <a:t> </a:t>
            </a:r>
            <a:r>
              <a:rPr lang="en-US" sz="1500" b="1" dirty="0" smtClean="0">
                <a:latin typeface="Century Gothic" panose="020B0502020202020204" pitchFamily="34" charset="0"/>
              </a:rPr>
              <a:t>generate a </a:t>
            </a:r>
            <a:r>
              <a:rPr lang="en-US" sz="1500" b="1" dirty="0">
                <a:latin typeface="Century Gothic" panose="020B0502020202020204" pitchFamily="34" charset="0"/>
              </a:rPr>
              <a:t>value greater than the cost of </a:t>
            </a:r>
            <a:r>
              <a:rPr lang="en-US" sz="1500" b="1" dirty="0" smtClean="0">
                <a:latin typeface="Century Gothic" panose="020B0502020202020204" pitchFamily="34" charset="0"/>
              </a:rPr>
              <a:t>acquisition.</a:t>
            </a:r>
          </a:p>
          <a:p>
            <a:pPr marL="285750" indent="-285750" algn="just">
              <a:buFontTx/>
              <a:buChar char="-"/>
            </a:pPr>
            <a:endParaRPr lang="en-US" sz="1500" b="1" dirty="0">
              <a:latin typeface="Century Gothic" panose="020B0502020202020204" pitchFamily="34" charset="0"/>
            </a:endParaRPr>
          </a:p>
          <a:p>
            <a:pPr algn="just"/>
            <a:r>
              <a:rPr lang="es-CO" sz="1500" b="1" dirty="0" smtClean="0">
                <a:latin typeface="Century Gothic" panose="020B0502020202020204" pitchFamily="34" charset="0"/>
              </a:rPr>
              <a:t>     </a:t>
            </a:r>
            <a:r>
              <a:rPr lang="es-CO" sz="1500" b="1" dirty="0" err="1" smtClean="0">
                <a:latin typeface="Century Gothic" panose="020B0502020202020204" pitchFamily="34" charset="0"/>
              </a:rPr>
              <a:t>i.e</a:t>
            </a:r>
            <a:r>
              <a:rPr lang="es-CO" sz="1500" b="1" dirty="0">
                <a:latin typeface="Century Gothic" panose="020B0502020202020204" pitchFamily="34" charset="0"/>
              </a:rPr>
              <a:t>: </a:t>
            </a:r>
            <a:r>
              <a:rPr lang="es-CO" sz="1500" b="1" dirty="0" smtClean="0">
                <a:latin typeface="Century Gothic" panose="020B0502020202020204" pitchFamily="34" charset="0"/>
              </a:rPr>
              <a:t>	Wal-Mart</a:t>
            </a:r>
          </a:p>
          <a:p>
            <a:pPr algn="just"/>
            <a:r>
              <a:rPr lang="es-CO" sz="1500" b="1" dirty="0">
                <a:latin typeface="Century Gothic" panose="020B0502020202020204" pitchFamily="34" charset="0"/>
              </a:rPr>
              <a:t>	</a:t>
            </a:r>
            <a:r>
              <a:rPr lang="es-CO" sz="1500" b="1" dirty="0" smtClean="0">
                <a:latin typeface="Century Gothic" panose="020B0502020202020204" pitchFamily="34" charset="0"/>
              </a:rPr>
              <a:t>Microsoft</a:t>
            </a:r>
          </a:p>
          <a:p>
            <a:pPr algn="just"/>
            <a:r>
              <a:rPr lang="es-CO" sz="1500" b="1" dirty="0">
                <a:latin typeface="Century Gothic" panose="020B0502020202020204" pitchFamily="34" charset="0"/>
              </a:rPr>
              <a:t>	</a:t>
            </a:r>
            <a:r>
              <a:rPr lang="es-CO" sz="1500" b="1" dirty="0" err="1" smtClean="0">
                <a:latin typeface="Century Gothic" panose="020B0502020202020204" pitchFamily="34" charset="0"/>
              </a:rPr>
              <a:t>Design</a:t>
            </a:r>
            <a:r>
              <a:rPr lang="es-CO" sz="1500" b="1" dirty="0" smtClean="0">
                <a:latin typeface="Century Gothic" panose="020B0502020202020204" pitchFamily="34" charset="0"/>
              </a:rPr>
              <a:t> </a:t>
            </a:r>
            <a:r>
              <a:rPr lang="es-CO" sz="1500" b="1" dirty="0" err="1" smtClean="0">
                <a:latin typeface="Century Gothic" panose="020B0502020202020204" pitchFamily="34" charset="0"/>
              </a:rPr>
              <a:t>Company</a:t>
            </a:r>
            <a:endParaRPr lang="es-CO" sz="1500" b="1" dirty="0" smtClean="0">
              <a:latin typeface="Century Gothic" panose="020B0502020202020204" pitchFamily="34" charset="0"/>
            </a:endParaRPr>
          </a:p>
          <a:p>
            <a:pPr algn="just"/>
            <a:endParaRPr lang="es-CO" sz="1500" b="1" dirty="0">
              <a:latin typeface="Century Gothic" panose="020B0502020202020204" pitchFamily="34" charset="0"/>
            </a:endParaRPr>
          </a:p>
          <a:p>
            <a:pPr algn="just"/>
            <a:endParaRPr lang="es-CO" sz="1500" b="1" dirty="0">
              <a:latin typeface="Century Gothic" panose="020B0502020202020204" pitchFamily="34" charset="0"/>
            </a:endParaRPr>
          </a:p>
          <a:p>
            <a:pPr algn="just"/>
            <a:endParaRPr lang="es-CO" sz="1500" b="1" dirty="0">
              <a:latin typeface="Century Gothic" panose="020B0502020202020204" pitchFamily="34" charset="0"/>
            </a:endParaRPr>
          </a:p>
          <a:p>
            <a:pPr marL="285750" indent="-285750" algn="just">
              <a:buFontTx/>
              <a:buChar char="-"/>
            </a:pPr>
            <a:r>
              <a:rPr lang="es-CO" sz="1500" b="1" dirty="0" err="1" smtClean="0">
                <a:latin typeface="Century Gothic" panose="020B0502020202020204" pitchFamily="34" charset="0"/>
              </a:rPr>
              <a:t>How</a:t>
            </a:r>
            <a:r>
              <a:rPr lang="es-CO" sz="1500" b="1" dirty="0" smtClean="0">
                <a:latin typeface="Century Gothic" panose="020B0502020202020204" pitchFamily="34" charset="0"/>
              </a:rPr>
              <a:t> </a:t>
            </a:r>
            <a:r>
              <a:rPr lang="es-CO" sz="1500" b="1" dirty="0" err="1" smtClean="0">
                <a:latin typeface="Century Gothic" panose="020B0502020202020204" pitchFamily="34" charset="0"/>
              </a:rPr>
              <a:t>much</a:t>
            </a:r>
            <a:r>
              <a:rPr lang="es-CO" sz="1500" b="1" dirty="0" smtClean="0">
                <a:latin typeface="Century Gothic" panose="020B0502020202020204" pitchFamily="34" charset="0"/>
              </a:rPr>
              <a:t> </a:t>
            </a:r>
            <a:r>
              <a:rPr lang="es-CO" sz="1500" b="1" dirty="0" err="1" smtClean="0">
                <a:latin typeface="Century Gothic" panose="020B0502020202020204" pitchFamily="34" charset="0"/>
              </a:rPr>
              <a:t>is</a:t>
            </a:r>
            <a:r>
              <a:rPr lang="es-CO" sz="1500" b="1" dirty="0">
                <a:latin typeface="Century Gothic" panose="020B0502020202020204" pitchFamily="34" charset="0"/>
              </a:rPr>
              <a:t> </a:t>
            </a:r>
            <a:r>
              <a:rPr lang="es-CO" sz="1500" b="1" dirty="0" err="1" smtClean="0">
                <a:latin typeface="Century Gothic" panose="020B0502020202020204" pitchFamily="34" charset="0"/>
              </a:rPr>
              <a:t>perceived</a:t>
            </a:r>
            <a:r>
              <a:rPr lang="es-CO" sz="1500" b="1" dirty="0" smtClean="0">
                <a:latin typeface="Century Gothic" panose="020B0502020202020204" pitchFamily="34" charset="0"/>
              </a:rPr>
              <a:t>?  -   </a:t>
            </a:r>
            <a:r>
              <a:rPr lang="es-CO" sz="1500" b="1" dirty="0" err="1" smtClean="0">
                <a:latin typeface="Century Gothic" panose="020B0502020202020204" pitchFamily="34" charset="0"/>
              </a:rPr>
              <a:t>When</a:t>
            </a:r>
            <a:r>
              <a:rPr lang="es-CO" sz="1500" b="1" dirty="0" smtClean="0">
                <a:latin typeface="Century Gothic" panose="020B0502020202020204" pitchFamily="34" charset="0"/>
              </a:rPr>
              <a:t>?   -   </a:t>
            </a:r>
            <a:r>
              <a:rPr lang="es-CO" sz="1500" b="1" dirty="0" err="1" smtClean="0">
                <a:latin typeface="Century Gothic" panose="020B0502020202020204" pitchFamily="34" charset="0"/>
              </a:rPr>
              <a:t>Probability</a:t>
            </a:r>
            <a:r>
              <a:rPr lang="es-CO" sz="1500" b="1" dirty="0" smtClean="0">
                <a:latin typeface="Century Gothic" panose="020B0502020202020204" pitchFamily="34" charset="0"/>
              </a:rPr>
              <a:t> </a:t>
            </a:r>
            <a:r>
              <a:rPr lang="es-CO" sz="1500" b="1" dirty="0">
                <a:latin typeface="Century Gothic" panose="020B0502020202020204" pitchFamily="34" charset="0"/>
              </a:rPr>
              <a:t>of </a:t>
            </a:r>
            <a:r>
              <a:rPr lang="es-CO" sz="1500" b="1" dirty="0" err="1" smtClean="0">
                <a:latin typeface="Century Gothic" panose="020B0502020202020204" pitchFamily="34" charset="0"/>
              </a:rPr>
              <a:t>receive</a:t>
            </a:r>
            <a:r>
              <a:rPr lang="es-CO" sz="1500" b="1" dirty="0" smtClean="0">
                <a:latin typeface="Century Gothic" panose="020B0502020202020204" pitchFamily="34" charset="0"/>
              </a:rPr>
              <a:t> </a:t>
            </a:r>
            <a:r>
              <a:rPr lang="es-CO" sz="1500" b="1" dirty="0" err="1" smtClean="0">
                <a:latin typeface="Century Gothic" panose="020B0502020202020204" pitchFamily="34" charset="0"/>
              </a:rPr>
              <a:t>it</a:t>
            </a:r>
            <a:r>
              <a:rPr lang="es-CO" sz="1500" b="1" dirty="0" smtClean="0">
                <a:latin typeface="Century Gothic" panose="020B0502020202020204" pitchFamily="34" charset="0"/>
              </a:rPr>
              <a:t>?</a:t>
            </a:r>
          </a:p>
          <a:p>
            <a:pPr algn="just"/>
            <a:r>
              <a:rPr lang="es-CO" sz="1500" b="1" dirty="0" smtClean="0">
                <a:latin typeface="Century Gothic" panose="020B0502020202020204" pitchFamily="34" charset="0"/>
              </a:rPr>
              <a:t>                 (VOLUME)                (TIMMING)                   (RISK)</a:t>
            </a:r>
          </a:p>
          <a:p>
            <a:pPr algn="ctr"/>
            <a:endParaRPr lang="es-CO" sz="1500" b="1" dirty="0">
              <a:latin typeface="Century Gothic" panose="020B0502020202020204" pitchFamily="34" charset="0"/>
            </a:endParaRPr>
          </a:p>
          <a:p>
            <a:pPr algn="ctr"/>
            <a:endParaRPr lang="es-CO" sz="1500" b="1" dirty="0" smtClean="0">
              <a:latin typeface="Century Gothic" panose="020B0502020202020204" pitchFamily="34" charset="0"/>
            </a:endParaRPr>
          </a:p>
          <a:p>
            <a:pPr algn="ctr"/>
            <a:endParaRPr lang="es-CO" sz="1500" b="1" dirty="0">
              <a:latin typeface="Century Gothic" panose="020B0502020202020204" pitchFamily="34" charset="0"/>
            </a:endParaRPr>
          </a:p>
          <a:p>
            <a:pPr algn="ctr"/>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p:txBody>
      </p:sp>
      <p:pic>
        <p:nvPicPr>
          <p:cNvPr id="4098" name="Picture 2" descr="http://www.qad.com/FrameMaker%20Books/QAD%20Enterprise%20Edition/QAD%202011/Training%20Guides/Fixed%20Assets/images/01_FA_Intro.2.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56" b="8245"/>
          <a:stretch/>
        </p:blipFill>
        <p:spPr bwMode="auto">
          <a:xfrm>
            <a:off x="4372984" y="2892841"/>
            <a:ext cx="180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hQSEBUUEhQUFBQSFRQYFhgUFRQXFxcWFRUVFRgVFBcXHSYfGBkjGhcVHy8gJCcpLSwsFR4xNTAqNSYrLCkBCQoKDgwOGg8PGjAkHSQ0Ki8sKzIuLCwyKiovLCwuLCwsLDUsLC8sLDAsLCwsLCwsLCksLCwsLCwsLCwsLCwsLP/AABEIAMgA8AMBIgACEQEDEQH/xAAcAAEAAgMBAQEAAAAAAAAAAAAABgcBBAUDAgj/xABIEAABAwICBQcHCQYFBQEAAAABAAIDBBEFIQYSMUFRByJhcYGRsRMyUnKhwdEUNEJTYnOCkqIWIzNDsvAkNYPC4URUY5PSFf/EABsBAAEFAQEAAAAAAAAAAAAAAAACAwQFBgEH/8QANREAAQMCBAQDBgYCAwAAAAAAAQACAwQRBRIhMRNBUXEUImEGMkKBkbEVM3KhweHR8CQ0Uv/aAAwDAQACEQMRAD8A4qIixq9jRERCEREQhEREIRCi62jeHsmlLXgkat9tkl7wxpceSalkETC87BcuNtyANpNh1ldKv0ZqYY/KSRFrBbMkb+pbWM4ayGpiEYIBLTtvnrhWDyjf5e71meKmUsbJ4XS9FS1OJuZLC2MaP677qoERe1FSmWRkbdr3Bo7So4FzYK8c4NBcdgvbDcIlqHasMbnkcNg6zsC7w5Nay17R9WuL+Cnk0kOF0VwPNsAN73niekqEO5TqrXuBGG+jqki3DWvftVkaeCEASk39FmGYhXVhLqVoDB15qP4ngk1O600ZZfYTm09ThkvTD9GqidmvDEXtva4IGfDarTw2uhxOjOs3bdr2nMtdbaD2ggricnjjBUVFI85tOsOm2V+6xXfBsztsfK5c/GZuC+7QJGbjlbqq4npnRvcx4s5psQdxXTpNFKqWMSRwucxwuCC3MdpW/wAodDqV7iNkoa4duR9o9qtDCGthggiOR1AAOJDQSkQ0gfI5rtgnq3GHw08UsYBLtf21VFyMIJByIJBHSDZdSPRSpdH5QQu8mW62tdtrcdq9tKMNLcQljA8+QEfjt8VYemdQKfDSxuV2tjHaLH2XSI6dpzl2zU9U4nIzgiIAl6qAIgRQVfIiIuLqIiIQiIiEIiIhCIiIQiIiEIiIhCLv6GfOD6h9y4C7+hv8c+ofco9V+U5Q678h3ZbOlHzqH8P9YU25Rv8ALneszxChOlA/xUP4f6wp/pth0k9E5kTS55LCACBkCCdqtMIBNG4DospVuDX0pO39qmF3NCWg18F/T9tjZZ/Yat+od3s+K+G0E9DNFLLGWWeCLkG9toyPBIZG5jg5w0WknqIZ4nRxvBcQQLEdFMOVhx8nCNxe4n8v/JVahXJpLhQxCjBicL5PjN8ibbD32VYO0Wqw/U+TyXvwuO/ZbpUqtie6TMBcFVeB1cTKfhvIDmk3vopbyTON5xu5h7ecvOurRDjodsDi1rvxNt8FI9D8C+Q0zjMQHu57zuaAMhfoCq7HMV8tVSTDLWfdvUNngnZCYYWNO97qLTsFbWzvZ7hBF/8AeysTTnBvK1FI4DbKGHqPO/2r60jxjyeJUbNwvf8AHzAu/hcramCCU55NeOh1rH3qrtNcRJxF7h/KLAPwZ+N0/UOEbeIPiIVfQRuqZOA/4A76qW47g2vi9M62RaXO/wBLP3hc3lWxC74oR9EF56zkPep7TsZJ5Obfqc09D7E+Cp3TDEPLVsrtwdqt6m5eN0istHGbfEU/g+aoqWZtoxb53XFREVGtyiIiF1EREIRERCEREQhEREIRERCEX01hOwEr5W3hmJOhfrDtG4jpQb20TchcGktFyvDyDvRPcV3ND4yKg3BHMO0HoUqw6vZMwOb2jeDwK2gFTT1xLTGW2WeqMSc9ronNtyUR0tuKiNwBOqAdh3OvbLqXYbyozj/p297/AP5XXIWtX1jImF7za3tPAJ2kxSSBojjChcSKZrI5I8xGg1XPfyrTDbAwdbnj3LhaT6XPrQwOjazUJI1STe4tvC5uK4o6d+schuG4BaavDVTPZZ535K8pcMp4iJAyzh6k2Xd0e0ynpLtbZ8Zz1HXsD9k7lJRytZfN8/vBbwVeIlR1crBYHRKnwmkndnezX6KQ6Q6bT1bdQ2jj9Fp2+sd6jyImXyOebuKmQU0dO3JGLBSnAdP5KWARCNrw0mxcSCL7lG6uoMkj3u2vcXHtN15LK66VzgGk6BIio4YnukY2xdupdQ8pEsUDYhE06rdUOLjfrtZREuubnacz1lYRD5XvADjsiCjhgLnRtsTuiIiaUtEREIRERCEREQhEREIRESyFxFt4dhMs7tWGNzzvsMh1nYFv6KaNurJ9XMRsze7gNwHSVcmHYbHBGGRNDWjcPE8T0qwpaMzeZ2gWfxTGRSHhxi7/ALKrYeTKrIufJN63k+AK86rk6rGC4Y1/qOz7nAKya/S2lgdqyTNDhtAuSOsNBsvfDdIIKjKGVryNwOfcc1O8FTny317qj/GsQA4hb5f0mypejqpaSXNrmkec1wIuOo+KnmH4g2Zgcw5HdvB4FSbSHRyOrjLXgawHMfbnNPXw6FUUcstFUOa7aw2c3c4ce7YVQYphZHmG/VWEU8eKMJaMsg5dVOqyrbEwuebAf3YKFytqK+W0THODdgHmtHFxOV1u0MEmJ1IZm2JuZ6B73FWthuGRwRhkTQ1o4b+kneUrCsJuOI9R5qpuHaWvKfo3+1WtNyW1Lhd8kTOjnOPssF9zclE4HNliceBDm+3NTjFtMKandqySDW9FoLndoGxa1Bp/RyuDRJqE7NdpbftOSvfDUoOUnXuowxPFHDiAG36VV2L6MVFNnLGQ30m85veNnbZcoFfoV8bXtsQHNcMwcwQfcqn070R+TP8AKxD9y87PQcd3UdyiVVDwxmZqFb4ZjniH8KYWdyPX+1EgtzDMHmqHasMbnnfbYOsnIJhOGmonZE3a8gdQ3nuV34ThMdNEI422A7yeJ4lN0tIZtTspOLYsKIBjBd5/ZVxTcllQ4XfJEzo5zj7l9VHJVOBdssTjwIc325qY4lp3SwOLXSazhtDAXWPTbJYw7T2kmcGiTUcdgeC254AnJTvDUt8t9e6oPxPFLcTKbfpVUYrgc1MbTMLb7DtaepwyWnFEXODW5lxAHWcgr/rKNkzCyRoc1wzBVP4vgnyOvYy/7vXY5pPo6w29WaiVFHwiCNlcYdjRqmljxZ4BPoVj9ga36n9bPin7AVv1P62fFWq3SSmt84h/9jfivSHHqd7g1k0TnHYA9pJ6hfNShQwH4lUnHq4fAPoVU37AVv1P62fFP2Arfqf1s+Kuhc+TSCna4gzxAjIgvaCDwOaUcPhG5KQ32hrHe60fQ/5VTHQKtH8n9bPiuA5tsjtBsrzm0kptU/v4th/mN+Ko6cjWdb0neJUCrgjitkN1f4RiE9WXCZtrWtoQvhERQFfoiIhCIiyAuhJJsFcXJ7hYhomH6UvPPbs9ll58oOkBpqcNjNpJiWgja1o85w6d3apDhkWrDG0bAxo7mhVnypzk1bG7mx/1H/haKd3Bp7N7LzqhZ4zELyai5JUMub57TtuvumqXRvD2Etc03BG0LzRZ4Eg3XohYC3KRorswrSyCSFj3yxsc5oJaXtBB3ixUF5Snwvljkiex5c0h+o4HYbgm3aoYsqdLWOljyEKhpcFZSz8Zjzz09FbvJthgjow+3OmJcT0bAP74r2080gNLTcw2kkOq08Mrk9y6mjkdqSEf+NngCoHysTHy8LdwY49pICs5Twaby9FmaVgrMR8+ouT8goK5xJuSSTtJzJPEnesXQos9dei2sLKx+TLSFzr00hvqjWjJ22G1ufDcpjj2Gtnp5I3bHNNugjMWVSaESltfCRvcW94IV1uGSv6J/FhId2XnuNQimrA+PS9j81UfJowfL+dtDH261aOLscaeQR+eWO1eu2Sp2DEfkuIukGxkz7gb2lxuO5XJh+JRzxh8bg5p3jwPApNCW5DHz1TuOMeJmVFtCB9VQUkZaSHXDhtB2g77hfKvvEMDgn/ixMf6zc+/ao3Xcl1M/wDhmSI9B1h3OuosmHSDVpurWD2jgcAJWkfuFzcA5SIoqdjJhI57BYkC9wNmd+C4enGkkNYYzEHgsuDrNtkVsYryZVEYJic2YDcOa7uOR71EJYy0lrgWuGRBFiDwITU8s7WcN40UihpKF83iKd1zqbX6+i+bLsaHj/HQfeDwK467Oh/z6D1x4FRYvfb3VtWD/jv7H7K8FQuPj/Fzfev8Sr6VDY/87m+9f4q2xP3GrJezP5z+38rn2REVGtwiIiF1EREIRZusIuhJOosv0BhkwdDG4bCxh/SFWfKnARVsdudF/S4/FS7k9xUTUTW350PMPZmD3ELGn2jjqqAGMXliJLR6QO1vX8Fop28en8q86oZPBYhaTTUg/NU8iy9hBLSCCMiCCCDwI3LZwzDX1EgjjBc5x7AN5cdw6Vnwwk2C9CdKxjC8nTqvFtM8i4Y8jiGuI7wFiSJzfOa5vWCPEK+8Ow9sMLI27GNDR2Daqw5TcTElUI27Im2PrOz9gt3qdPRiFmYnVUFDjLqyfhNZprrfkrH0Ym1qOA8Y2+wW9yg3KzTnysL9xa5vaCCuvyZ4wH05hJ58RNh9gnIjtuF1NNtHXVlKWRuDZW86NxFxcbQR0i4Vk5vHp7BZqKTwGIEv2BP0KpcIvCqwqaNxa+V7Xt2hzG2v1cOlYoakvBDhz2O1SG7zkQWjp4KidERsbrfR1Ida4tfY6WUo0Fpy+vh+yS49gKudzrBQrk60WdA0zyjVfILNadrW7c+BKkGlWLinpZHk52IaOLjkP76Fd0jDDCS7usNi8wq60Nj12HzVL4pNrzync6R5H5is4dissDrxSOYfsnI9Y2FSHk7ooZqh7J2Nkuy7dYXzBzt2Kc4toTTOge2OCNry06pAsQ62Sr4qZ8gMrDbdaGqxSCmeKWVlxYdLKG0HKjUMykYyUcc2HvFx7FIsP5Uqd5tK18R4nnN725+xVbNA5ji14LXNNiDtBG4r4ukNrJmaXT0mC0UwzNba/MFfoGkrmSsD43B7TsLTcKD8qGBN8m2oaLOaQ19t4Oy/UV7clVK9sEjnXDHuGpffYZkdHwXQ5SZw2hcDtc5oHff3K1kdxaYucLaLJ07DSYiGRuvY2v6KoF2dD/n0HrjwK4y7Oh/z6D1x4FUUXvt7rfVn/Xf2P2V4FUNj/wA7m+9f4q+SqGx/53N96/xVtifutWR9mfzn9v5XPREVGtyiIiEIiIhCIiIQuxoxpG6jnDwCWOykaN44jpCuTC8XjqIw+Jwc0946HDcVQi9qOukidrRPcx3FpI7+Pap9NWGHynUKgxPBmVhzsNn/AH7q8a3R6nmN5YY3niW59+1e1DhUUItFGyMfZaB3qpoeUOtaP4jXeswHwsvGr06rJBYzFg+w0N9u1TvHQjzAaqh/Aa0+QuGXubfRWJpbpgylYWtIdM4c1oz1ftO4DxVLYjiDi/05ZCTn07XO6F91dTqhz3Em2ZuTcnrO8leFBTkDXd5783dA3NHQFBmnMxzu2GwV9RYe2jHCjPnPvH0XQ0aq3Uc4nadeTY8n6TTtYOAV3YFpFFVMDo3Z/SafOaeBHvVF2XpT1D2EOY4tcNjmkg94RBWvjOuoRiGCxVLQWGzhz691fFfhEMw/exsfb0mg9xUU0BwuB0tZPHEwMdUlkRDR5sTGscWk7i4O7lAavlBrdUwMmLnSNILi1pLGkWL77jwWzQaY1MEDIIXNjjjaGtDWC/WSb3JOd+JViayEDMRqfRZxuDVjiWNcLD1NlcldiEcLC+RwY0bST/d1UGl+lRrJbNuImeYOJ3ud0rj12JSzHWlke8j0jfuGwLWUCprTKMrdAtBhmCNpXcSQ3d+wW3hWJOp5mSs85hv0Ebx3K58A0kiq2a0bhrfSYfOaerh0qjV9wzOYQ5pc1w2FpII7Qm6aqMJtyUjE8KZWgOvZw5+ivXENHaec3liY88SM+8ZrTg0Jo2G4gYT9q7vYVWlNp7WsFhLrD7bWu9u1e0nKNWn6bG9TB77qw8bTnzFuvZZ78FxBnka/T9R+ytqeZkTLuLWMaN9gAFUem2lXyuUBl/JR31b/AEj6XVwXHxDF5pzeaRz+gnIdQGS01Dqa0yjK3QK3wzBRSv4spu77LC7OiHz6D1x71x16QTOY4OYS1zcwRkR1KCxwa4Eq8nYZInMHMEL9CXVDY/8AOpvvX+JXodJ6v/uJfzLmySlzi5xJLjck7yd6nVdU2cAAbKlwjCpKJ7nPcDcclhYRFXLRIiIhCIiIQiIiEIiIhcREWbIQtKs50kbN1y93UzYO9bl1pxC9Q8+jGwfmJK3bJ6TQAeiiwG5c71+ywtWrqiLMYAZHbOAG9zuhetZVCNmta+4DiTsC3cI0TqXN1xC9zn5udaw6mk/RCXFGSM1r9E1U1LWnh5gOp6D/ACVoUtIGA53cc3OO0n4cFsLvRaEVTv5bR1yM8ASt2Lk3qTtMY/OfBqV4eZ5vlKZGI0cQyiQfdRSyWU4h5LJD50vdGf8Ac4Leh5Km/SkkPVqN9xSxQzHkmX47Rt+K/wAiq5RWpHyX0+/XPXIfcAtyHk7pG/ywesuPiU6MNl5kKK72jphsCfkqfJWAVd9PohTM2RR/kb77reiwmNvmtA6gB4BODDDzcozvaZg92P8AdUVFQyO82N7upjj4Be0uCVDWlxglDRtJY6w9ivUUjeHeT8V5VVM0MJAAIF7gZ96cGGN/9KKfaaS+jB9VQaLbxmHUqZmjINleB1XuPFaipntyuIWyieJGB45hYKwslYSU8EREQuoiIhCIiIQiIiEIiIhCL6XysoXCtOm/jTf6Q/SVuXWlTm08o4iNw6gC0+2ysfRnQ1rGtqKlwaLB4a6wa1u50hPhxU4QOmeA3oFTPrY6SEuf1Nh1N1x9A9GDUVz3Ss/d0jW2DhceVkFwSDtLWZ2PEK4YqVo3DrO1RTkyka+mmlaQ4zVdS8m972fqNufVaFMQFfxRCNoaF5/VVL6iUyP58uiALKwsp1RlhFlcvHcUkga10VNLUkusWxOjDmixOsfKOAIvYW6UIWcd0hho4w+d1gTqta0Fz3uOxrGjNxWngmlDqmTV+R1cDbFwknYxjT0WDy4E8CAqw0h+Uz4xHIabEYtaF7oGMqYGyh7C1r3sa8uYwamWqCSdqsjQinmEb3TvrSS4AMrTTFzdUXLmGAWIOtbM/RQhSULKIhCLyqG3a7pB8F6LydKCS3O4aD0c7WH+0oQqP0qbaun6Xg97GlcxdrTVtq6TpbEf0Ae5cVZSpFpXd16nh7s1LGfQIVhZKwmFPCwiIhdRERCEREQhEREIRERCEWQsLIQuFa9TSaxDg4se24DhnkdoIO0K2oqaPEcPYyRxAe1gcRta+I7xvadvaqtUx5PMV1XuhP0uez1m5OA6237lZ0M9n5HbFZrHKIPhMrBq3VTnRDRKKghMcTnODnF5LrbTuAGQCkC58UpZbe07LbukcR0bluNkBFwb9Sv9lgs19SvRF8F68zUt9Id4Qhe6xZePytvH2H4LVqMfhZ58jG+s9g8SuE23XQCdl4aR6Mx1jGhznxyRO14pYzaSN/Fp8QcivnR7DquIvFVVNqW2bqEQNicLXvrlriHX5u4bCvWDSKKQXjc142Xa4EX4ZXXp/wDqcGk9jvc1dGuy4dN10Vhc/wCWyHZG78vxIWPKTHY23WWD4rtly66K+XLQ8lMd7R1uJ8AENBIdrx2AnxKLIuqo0+A+XHpiZ4uHgo8rfxPQKGYlzwXSO2vuWvNtmzm5cLBRTFeTZ7ATE/W4NeLE9AcMieuyoqqjkLy9uoW4wvGKZkLYXmxHVQxfK+nsIJByIJB4gjaCsKqtZappvssIiLiUiIiEIiIhCIiIQiIiEIsosIXF9L1o6t0UjZGGzmEOHWPcvJF0Eg3Cbc0OBadirq0exqOohBGw7vRdvYeBB2dFlu1OHOIOo/VJBsS0HO2XWqRoMTlgdrRPLSduwhw4OaciFKcN5TZWZSxg9MRt3sfcdxCv4a9jhZ2hWEq8AnjeXQjM3pzW1hWPSMmfFXyujcw6wc1kbQ4AG7dlyDkcupc2urpayojippp3DVDXODnRgm5JcWt80AZdikkel1BVgCcMvuEzdU9jjzf1KSYXHTxt/ctYxp3tAAP4hke9LDHP0D9P3Ud00cBLnQkPtax27ri6ZAU1CdQEvOrGHEknPK+e9RHCNF4a2IhkfkKiMWcS0mN/SSdjuKsbSTB/lVO6MGzsiw8HDNpyVfsxKqhrITUtka2IapsHFrsiC8WFiSk1A8/m93ZO4cc0JEVg8Em/8W5pozVx0lXHFE90jnv1JbDVj4WaDmSDvVoVdW2Nhe9wa1ouSdgVdaF6KSPqflMrSxjXOcwOFnOJNwbcAuryiTEugic7Vic5znnO3MF87bs0QvdHEXOHYIro46iqYxrrm3mPrut8aexEgtjmcw3s8MyOrtIBN13cLxaKojEkTg5p4bjwI3FV5h1JIKeR7RDVC7RGI+a69yTuBBAN7WOZWzoVVvFc9pBb5SIFzCLapbkL9NhtS2TuzNDuaZmoY8jzH8Prv8lY10XKxnHWU4Fw573+Yxgu53UOHSo1PyjOhlDJ6V8d8xmC63G2/vUh8zGblV8NJNMLsF1OVpYpMGsN8htPQG84nuC+8NxJk8bZIzrNcLg+49Ki3KTifk6V7QedJaIfjzeexgPelueGtLk3FC6SUR8ybKrqmp8pI+T6x73djnEj2LyWQEKyTnZiSvWIm5Gho5LCIiSnUREQhEREIRERCEREQhEREIX0iBFxISyIi6hYsvakrJITeJ74z9hxAPWNh7QvJEpr3N1BSHxskFni4Umw7lCqY/PDJRx/hu7280/lUmw3lOhdlKHRn7bdZv5mX9rQqysllNjr5W7m6p58CpZdQMp9Fe1BjsUrbxva4cWEOHbq7O0LU0lwUVcNmOAe3NrsiOBBG8FUq0kHWbdrh9JpLXd4IK7VDppVRfzBIB9aLn87bO9pU1uIRvGWQWVK/AKiB2eB17Lpy6N1uq2F1PdrXFzXRODRc5F1729gU00U0YNOXyynWlkABzvqtAHNudpyzKj2G8qY2TRub0ttI3uycPapVhemFPPYMkY48AbO/I6zk9A2Em7XXUGukrA3JJHlHOw3UXxoSvxuJrXFtg2x4MzL+/Yptij2MjdLI0ERtccwL2tmBdcrSHAhUlr4pTFPGDquGRsfouGRsuS/BMSljdBPLEY3WBfmXW6LAX7UsB0Zdpe+oTRdHUNjOYNyixHP1K2dAsQbL8odG0xwmQFrTbIlt3W4Z52US5RcS8pUsjGyJpe715dncwDvVhUWFR0dMImbD5zjtN83OPZdU1X1vlppJfrXucPVvZo7gFHq3GOnDHblWWExsqK50rB5W7fZeKwsrColtlhEKIS0REQhEREIRERCEREQhEREIX0EREJB3RERcQiIiEIiIhCIiIQsWWHMB25rCJTUWB3XToNIqiHKOZ1vRf8AvG9gfe3YQpJhnKdIzKaPWHGN1j+R9x7QiKSyrlj2KrJ8LpZzZzB3GixpLyiieF0cLJA57S0ueGtaxrsnEAElziMuGahTRbLgiLk87piC5O0VBFRtLY+a+lhEUZT1hERCUiIiEL//2Q=="/>
          <p:cNvSpPr>
            <a:spLocks noChangeAspect="1" noChangeArrowheads="1"/>
          </p:cNvSpPr>
          <p:nvPr/>
        </p:nvSpPr>
        <p:spPr bwMode="auto">
          <a:xfrm>
            <a:off x="-464911" y="9495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Down Arrow 4"/>
          <p:cNvSpPr/>
          <p:nvPr/>
        </p:nvSpPr>
        <p:spPr>
          <a:xfrm>
            <a:off x="4413042" y="1055043"/>
            <a:ext cx="279885"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108" name="Picture 12" descr="https://encrypted-tbn0.gstatic.com/images?q=tbn:ANd9GcSHtQfGfQfkhyioo5ZyhY8Kckf3N0WB2LTfhc6ZO4OOmQiTct1Sy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985" y="5128396"/>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65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Line 1"/>
          <p:cNvSpPr/>
          <p:nvPr/>
        </p:nvSpPr>
        <p:spPr>
          <a:xfrm>
            <a:off x="4685760" y="1672200"/>
            <a:ext cx="3909600" cy="0"/>
          </a:xfrm>
          <a:prstGeom prst="line">
            <a:avLst/>
          </a:prstGeom>
          <a:ln w="18360">
            <a:solidFill>
              <a:srgbClr val="B2B2B2"/>
            </a:solidFill>
            <a:round/>
          </a:ln>
        </p:spPr>
      </p:sp>
      <p:sp>
        <p:nvSpPr>
          <p:cNvPr id="144" name="CustomShape 2"/>
          <p:cNvSpPr/>
          <p:nvPr/>
        </p:nvSpPr>
        <p:spPr>
          <a:xfrm>
            <a:off x="322200" y="36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45" name="TextShape 3"/>
          <p:cNvSpPr txBox="1"/>
          <p:nvPr/>
        </p:nvSpPr>
        <p:spPr>
          <a:xfrm>
            <a:off x="3986280" y="662148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46" name="TextShape 4"/>
          <p:cNvSpPr txBox="1"/>
          <p:nvPr/>
        </p:nvSpPr>
        <p:spPr>
          <a:xfrm>
            <a:off x="3986280" y="6621480"/>
            <a:ext cx="1402920" cy="261000"/>
          </a:xfrm>
          <a:prstGeom prst="rect">
            <a:avLst/>
          </a:prstGeom>
        </p:spPr>
        <p:txBody>
          <a:bodyPr wrap="none" lIns="90000" tIns="45000" rIns="90000" bIns="45000"/>
          <a:lstStyle/>
          <a:p>
            <a:r>
              <a:rPr lang="en-US" sz="1200">
                <a:solidFill>
                  <a:srgbClr val="999999"/>
                </a:solidFill>
              </a:rPr>
              <a:t>BENEDEK Tamás</a:t>
            </a:r>
            <a:endParaRPr/>
          </a:p>
        </p:txBody>
      </p:sp>
      <p:pic>
        <p:nvPicPr>
          <p:cNvPr id="147" name="Picture 146"/>
          <p:cNvPicPr/>
          <p:nvPr/>
        </p:nvPicPr>
        <p:blipFill>
          <a:blip r:embed="rId2"/>
          <a:stretch>
            <a:fillRect/>
          </a:stretch>
        </p:blipFill>
        <p:spPr>
          <a:xfrm>
            <a:off x="1507320" y="3575160"/>
            <a:ext cx="7066440" cy="1848600"/>
          </a:xfrm>
          <a:prstGeom prst="rect">
            <a:avLst/>
          </a:prstGeom>
          <a:ln>
            <a:noFill/>
          </a:ln>
        </p:spPr>
      </p:pic>
      <p:sp>
        <p:nvSpPr>
          <p:cNvPr id="148" name="TextShape 5"/>
          <p:cNvSpPr txBox="1"/>
          <p:nvPr/>
        </p:nvSpPr>
        <p:spPr>
          <a:xfrm>
            <a:off x="1154160" y="5586840"/>
            <a:ext cx="7772400" cy="640080"/>
          </a:xfrm>
          <a:prstGeom prst="rect">
            <a:avLst/>
          </a:prstGeom>
        </p:spPr>
        <p:txBody>
          <a:bodyPr wrap="none" lIns="90000" tIns="45000" rIns="90000" bIns="45000"/>
          <a:lstStyle/>
          <a:p>
            <a:pPr algn="ctr"/>
            <a:r>
              <a:rPr lang="en-US" i="1"/>
              <a:t>“Sony/ATV Music Publishing is now the largest music publishing company in the world with over 2 million songs under management” - Wikipedia</a:t>
            </a:r>
            <a:endParaRPr/>
          </a:p>
        </p:txBody>
      </p:sp>
      <p:sp>
        <p:nvSpPr>
          <p:cNvPr id="149" name="TextShape 6"/>
          <p:cNvSpPr txBox="1"/>
          <p:nvPr/>
        </p:nvSpPr>
        <p:spPr>
          <a:xfrm>
            <a:off x="2442600" y="457200"/>
            <a:ext cx="5194800" cy="657360"/>
          </a:xfrm>
          <a:prstGeom prst="rect">
            <a:avLst/>
          </a:prstGeom>
        </p:spPr>
        <p:txBody>
          <a:bodyPr wrap="none" lIns="90000" tIns="45000" rIns="90000" bIns="45000"/>
          <a:lstStyle/>
          <a:p>
            <a:r>
              <a:rPr lang="en-US" sz="4000" b="1" i="1">
                <a:solidFill>
                  <a:srgbClr val="CCCCCC"/>
                </a:solidFill>
              </a:rPr>
              <a:t>Assets</a:t>
            </a:r>
            <a:r>
              <a:rPr lang="en-US" sz="4000" b="1" i="1"/>
              <a:t> - </a:t>
            </a:r>
            <a:r>
              <a:rPr lang="en-US" sz="3200" b="1" i="1">
                <a:solidFill>
                  <a:srgbClr val="C5000B"/>
                </a:solidFill>
              </a:rPr>
              <a:t>Intangibles</a:t>
            </a:r>
            <a:endParaRPr/>
          </a:p>
        </p:txBody>
      </p:sp>
      <p:sp>
        <p:nvSpPr>
          <p:cNvPr id="150" name="TextShape 7"/>
          <p:cNvSpPr txBox="1"/>
          <p:nvPr/>
        </p:nvSpPr>
        <p:spPr>
          <a:xfrm>
            <a:off x="4615560" y="1208520"/>
            <a:ext cx="3979440" cy="546120"/>
          </a:xfrm>
          <a:prstGeom prst="rect">
            <a:avLst/>
          </a:prstGeom>
        </p:spPr>
        <p:txBody>
          <a:bodyPr wrap="none" lIns="90000" tIns="45000" rIns="90000" bIns="45000"/>
          <a:lstStyle/>
          <a:p>
            <a:r>
              <a:rPr lang="en-US" sz="3200" b="1"/>
              <a:t>Intangibles</a:t>
            </a:r>
            <a:endParaRPr/>
          </a:p>
        </p:txBody>
      </p:sp>
      <p:sp>
        <p:nvSpPr>
          <p:cNvPr id="151" name="TextShape 8"/>
          <p:cNvSpPr txBox="1"/>
          <p:nvPr/>
        </p:nvSpPr>
        <p:spPr>
          <a:xfrm>
            <a:off x="5273280" y="1684440"/>
            <a:ext cx="3373560" cy="1371960"/>
          </a:xfrm>
          <a:prstGeom prst="rect">
            <a:avLst/>
          </a:prstGeom>
        </p:spPr>
        <p:txBody>
          <a:bodyPr wrap="none" lIns="90000" tIns="45000" rIns="90000" bIns="45000"/>
          <a:lstStyle/>
          <a:p>
            <a:r>
              <a:rPr lang="en-US"/>
              <a:t>Mostly intellectual property:</a:t>
            </a:r>
            <a:endParaRPr/>
          </a:p>
          <a:p>
            <a:r>
              <a:rPr lang="en-US"/>
              <a:t>	- patents</a:t>
            </a:r>
            <a:endParaRPr/>
          </a:p>
          <a:p>
            <a:r>
              <a:rPr lang="en-US"/>
              <a:t>	- research papers</a:t>
            </a:r>
            <a:endParaRPr/>
          </a:p>
          <a:p>
            <a:r>
              <a:rPr lang="en-US"/>
              <a:t>	- license rights</a:t>
            </a:r>
            <a:endParaRPr/>
          </a:p>
          <a:p>
            <a:r>
              <a:rPr lang="en-US"/>
              <a:t>	- etc.</a:t>
            </a:r>
            <a:endParaRPr/>
          </a:p>
        </p:txBody>
      </p:sp>
    </p:spTree>
    <p:extLst>
      <p:ext uri="{BB962C8B-B14F-4D97-AF65-F5344CB8AC3E}">
        <p14:creationId xmlns:p14="http://schemas.microsoft.com/office/powerpoint/2010/main" val="8574242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3310560" y="457560"/>
            <a:ext cx="2523240" cy="657360"/>
          </a:xfrm>
          <a:prstGeom prst="rect">
            <a:avLst/>
          </a:prstGeom>
        </p:spPr>
        <p:txBody>
          <a:bodyPr wrap="none" lIns="90000" tIns="45000" rIns="90000" bIns="45000"/>
          <a:lstStyle/>
          <a:p>
            <a:r>
              <a:rPr lang="en-US" sz="4000" b="1" i="1">
                <a:solidFill>
                  <a:srgbClr val="CCCCCC"/>
                </a:solidFill>
              </a:rPr>
              <a:t>Liabilities</a:t>
            </a:r>
            <a:endParaRPr/>
          </a:p>
        </p:txBody>
      </p:sp>
      <p:sp>
        <p:nvSpPr>
          <p:cNvPr id="153" name="TextShape 2"/>
          <p:cNvSpPr txBox="1"/>
          <p:nvPr/>
        </p:nvSpPr>
        <p:spPr>
          <a:xfrm>
            <a:off x="457200" y="1446480"/>
            <a:ext cx="9370080" cy="543240"/>
          </a:xfrm>
          <a:prstGeom prst="rect">
            <a:avLst/>
          </a:prstGeom>
        </p:spPr>
        <p:txBody>
          <a:bodyPr wrap="none" lIns="90000" tIns="45000" rIns="90000" bIns="45000"/>
          <a:lstStyle/>
          <a:p>
            <a:pPr algn="ctr"/>
            <a:r>
              <a:rPr lang="en-US" sz="3000">
                <a:solidFill>
                  <a:srgbClr val="CCCCCC"/>
                </a:solidFill>
              </a:rPr>
              <a:t>The company's sources of money:</a:t>
            </a:r>
            <a:endParaRPr/>
          </a:p>
        </p:txBody>
      </p:sp>
      <p:sp>
        <p:nvSpPr>
          <p:cNvPr id="154" name="TextShape 3"/>
          <p:cNvSpPr txBox="1"/>
          <p:nvPr/>
        </p:nvSpPr>
        <p:spPr>
          <a:xfrm>
            <a:off x="1449000" y="1989720"/>
            <a:ext cx="6246360" cy="514440"/>
          </a:xfrm>
          <a:prstGeom prst="rect">
            <a:avLst/>
          </a:prstGeom>
        </p:spPr>
        <p:txBody>
          <a:bodyPr wrap="none" lIns="90000" tIns="45000" rIns="90000" bIns="45000"/>
          <a:lstStyle/>
          <a:p>
            <a:pPr algn="ctr"/>
            <a:r>
              <a:rPr lang="en-US" sz="3000" i="1"/>
              <a:t>lender-investor</a:t>
            </a:r>
            <a:r>
              <a:rPr lang="en-US" sz="3000"/>
              <a:t> &amp; </a:t>
            </a:r>
            <a:r>
              <a:rPr lang="en-US" sz="3000" i="1"/>
              <a:t>owner-investor</a:t>
            </a:r>
            <a:endParaRPr/>
          </a:p>
        </p:txBody>
      </p:sp>
      <p:sp>
        <p:nvSpPr>
          <p:cNvPr id="155" name="CustomShape 4"/>
          <p:cNvSpPr/>
          <p:nvPr/>
        </p:nvSpPr>
        <p:spPr>
          <a:xfrm>
            <a:off x="322560" y="72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56" name="TextShape 5"/>
          <p:cNvSpPr txBox="1"/>
          <p:nvPr/>
        </p:nvSpPr>
        <p:spPr>
          <a:xfrm>
            <a:off x="3986640" y="662184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57" name="CustomShape 6"/>
          <p:cNvSpPr/>
          <p:nvPr/>
        </p:nvSpPr>
        <p:spPr>
          <a:xfrm>
            <a:off x="1038600" y="4188960"/>
            <a:ext cx="3580920" cy="1512360"/>
          </a:xfrm>
          <a:prstGeom prst="flowChartProcess">
            <a:avLst/>
          </a:prstGeom>
          <a:solidFill>
            <a:srgbClr val="EEEEEE"/>
          </a:solidFill>
          <a:ln w="18360">
            <a:solidFill>
              <a:srgbClr val="CCCCCC"/>
            </a:solidFill>
            <a:round/>
          </a:ln>
        </p:spPr>
        <p:txBody>
          <a:bodyPr wrap="none" lIns="99000" tIns="54000" rIns="99000" bIns="54000" anchor="ctr"/>
          <a:lstStyle/>
          <a:p>
            <a:pPr algn="ctr"/>
            <a:r>
              <a:rPr lang="en-US" sz="3200" b="1">
                <a:solidFill>
                  <a:srgbClr val="3399FF"/>
                </a:solidFill>
              </a:rPr>
              <a:t>Current Liabilities</a:t>
            </a:r>
            <a:endParaRPr/>
          </a:p>
        </p:txBody>
      </p:sp>
      <p:sp>
        <p:nvSpPr>
          <p:cNvPr id="158" name="CustomShape 7"/>
          <p:cNvSpPr/>
          <p:nvPr/>
        </p:nvSpPr>
        <p:spPr>
          <a:xfrm>
            <a:off x="4619520" y="4188960"/>
            <a:ext cx="3560400" cy="776160"/>
          </a:xfrm>
          <a:prstGeom prst="flowChartProcess">
            <a:avLst/>
          </a:prstGeom>
          <a:solidFill>
            <a:srgbClr val="EEEEEE"/>
          </a:solidFill>
          <a:ln w="18360">
            <a:solidFill>
              <a:srgbClr val="CCCCCC"/>
            </a:solidFill>
            <a:round/>
          </a:ln>
        </p:spPr>
        <p:txBody>
          <a:bodyPr wrap="none" lIns="99000" tIns="54000" rIns="99000" bIns="54000" anchor="ctr"/>
          <a:lstStyle/>
          <a:p>
            <a:pPr algn="ctr"/>
            <a:r>
              <a:rPr lang="en-US" sz="2400" b="1">
                <a:solidFill>
                  <a:srgbClr val="FF9900"/>
                </a:solidFill>
              </a:rPr>
              <a:t>Non-Current</a:t>
            </a:r>
            <a:endParaRPr/>
          </a:p>
          <a:p>
            <a:pPr algn="ctr"/>
            <a:r>
              <a:rPr lang="en-US" sz="2400" b="1">
                <a:solidFill>
                  <a:srgbClr val="FF9900"/>
                </a:solidFill>
              </a:rPr>
              <a:t>Liabilities</a:t>
            </a:r>
            <a:endParaRPr/>
          </a:p>
        </p:txBody>
      </p:sp>
      <p:sp>
        <p:nvSpPr>
          <p:cNvPr id="159" name="CustomShape 8"/>
          <p:cNvSpPr/>
          <p:nvPr/>
        </p:nvSpPr>
        <p:spPr>
          <a:xfrm>
            <a:off x="4619520" y="4925160"/>
            <a:ext cx="3560400" cy="776160"/>
          </a:xfrm>
          <a:prstGeom prst="flowChartProcess">
            <a:avLst/>
          </a:prstGeom>
          <a:solidFill>
            <a:srgbClr val="EEEEEE"/>
          </a:solidFill>
          <a:ln w="18360">
            <a:solidFill>
              <a:srgbClr val="CCCCCC"/>
            </a:solidFill>
            <a:round/>
          </a:ln>
        </p:spPr>
        <p:txBody>
          <a:bodyPr wrap="none" lIns="99000" tIns="54000" rIns="99000" bIns="54000" anchor="ctr"/>
          <a:lstStyle/>
          <a:p>
            <a:pPr algn="ctr"/>
            <a:r>
              <a:rPr lang="en-US" sz="2800" b="1">
                <a:solidFill>
                  <a:srgbClr val="9999FF"/>
                </a:solidFill>
              </a:rPr>
              <a:t>Accrued Expenses</a:t>
            </a:r>
            <a:endParaRPr/>
          </a:p>
        </p:txBody>
      </p:sp>
      <p:sp>
        <p:nvSpPr>
          <p:cNvPr id="160" name="TextShape 9"/>
          <p:cNvSpPr txBox="1"/>
          <p:nvPr/>
        </p:nvSpPr>
        <p:spPr>
          <a:xfrm>
            <a:off x="457560" y="2998800"/>
            <a:ext cx="8509320" cy="880200"/>
          </a:xfrm>
          <a:prstGeom prst="rect">
            <a:avLst/>
          </a:prstGeom>
        </p:spPr>
        <p:txBody>
          <a:bodyPr wrap="none" lIns="90000" tIns="45000" rIns="90000" bIns="45000"/>
          <a:lstStyle/>
          <a:p>
            <a:pPr algn="just"/>
            <a:r>
              <a:rPr lang="en-US" sz="2800">
                <a:solidFill>
                  <a:srgbClr val="CCCCCC"/>
                </a:solidFill>
              </a:rPr>
              <a:t>Characterizes the way the company respects it's financial obligations.</a:t>
            </a:r>
            <a:endParaRPr/>
          </a:p>
        </p:txBody>
      </p:sp>
    </p:spTree>
    <p:extLst>
      <p:ext uri="{BB962C8B-B14F-4D97-AF65-F5344CB8AC3E}">
        <p14:creationId xmlns:p14="http://schemas.microsoft.com/office/powerpoint/2010/main" val="8419366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1267200" y="457200"/>
            <a:ext cx="6609960" cy="657360"/>
          </a:xfrm>
          <a:prstGeom prst="rect">
            <a:avLst/>
          </a:prstGeom>
        </p:spPr>
        <p:txBody>
          <a:bodyPr wrap="none" lIns="90000" tIns="45000" rIns="90000" bIns="45000"/>
          <a:lstStyle/>
          <a:p>
            <a:r>
              <a:rPr lang="en-US" sz="4000" b="1" i="1">
                <a:solidFill>
                  <a:srgbClr val="CCCCCC"/>
                </a:solidFill>
              </a:rPr>
              <a:t>Liabilities</a:t>
            </a:r>
            <a:r>
              <a:rPr lang="en-US" sz="4000" b="1" i="1"/>
              <a:t> - </a:t>
            </a:r>
            <a:r>
              <a:rPr lang="en-US" sz="3200" b="1" i="1">
                <a:solidFill>
                  <a:srgbClr val="3399FF"/>
                </a:solidFill>
              </a:rPr>
              <a:t>Current Liabilities</a:t>
            </a:r>
            <a:endParaRPr/>
          </a:p>
        </p:txBody>
      </p:sp>
      <p:sp>
        <p:nvSpPr>
          <p:cNvPr id="162" name="CustomShape 2"/>
          <p:cNvSpPr/>
          <p:nvPr/>
        </p:nvSpPr>
        <p:spPr>
          <a:xfrm>
            <a:off x="322920" y="108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63" name="TextShape 3"/>
          <p:cNvSpPr txBox="1"/>
          <p:nvPr/>
        </p:nvSpPr>
        <p:spPr>
          <a:xfrm>
            <a:off x="3987000" y="662220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64" name="TextShape 4"/>
          <p:cNvSpPr txBox="1"/>
          <p:nvPr/>
        </p:nvSpPr>
        <p:spPr>
          <a:xfrm>
            <a:off x="731520" y="1535400"/>
            <a:ext cx="3979440" cy="546120"/>
          </a:xfrm>
          <a:prstGeom prst="rect">
            <a:avLst/>
          </a:prstGeom>
        </p:spPr>
        <p:txBody>
          <a:bodyPr wrap="none" lIns="90000" tIns="45000" rIns="90000" bIns="45000"/>
          <a:lstStyle/>
          <a:p>
            <a:r>
              <a:rPr lang="en-US" sz="3200" b="1"/>
              <a:t>Accounts Payable</a:t>
            </a:r>
            <a:endParaRPr/>
          </a:p>
        </p:txBody>
      </p:sp>
      <p:sp>
        <p:nvSpPr>
          <p:cNvPr id="165" name="TextShape 5"/>
          <p:cNvSpPr txBox="1"/>
          <p:nvPr/>
        </p:nvSpPr>
        <p:spPr>
          <a:xfrm>
            <a:off x="1388880" y="2011680"/>
            <a:ext cx="3373560" cy="2140920"/>
          </a:xfrm>
          <a:prstGeom prst="rect">
            <a:avLst/>
          </a:prstGeom>
        </p:spPr>
        <p:txBody>
          <a:bodyPr wrap="none" lIns="90000" tIns="45000" rIns="90000" bIns="45000"/>
          <a:lstStyle/>
          <a:p>
            <a:r>
              <a:rPr lang="en-US"/>
              <a:t>all bills that have to payed towards the suppliers of all types:</a:t>
            </a:r>
            <a:endParaRPr/>
          </a:p>
          <a:p>
            <a:r>
              <a:rPr lang="en-US"/>
              <a:t>	- raw material</a:t>
            </a:r>
            <a:endParaRPr/>
          </a:p>
          <a:p>
            <a:r>
              <a:rPr lang="en-US"/>
              <a:t>	- utilities</a:t>
            </a:r>
            <a:endParaRPr/>
          </a:p>
          <a:p>
            <a:r>
              <a:rPr lang="en-US"/>
              <a:t>	- transportation</a:t>
            </a:r>
            <a:endParaRPr/>
          </a:p>
          <a:p>
            <a:r>
              <a:rPr lang="en-US"/>
              <a:t>	- communication</a:t>
            </a:r>
            <a:endParaRPr/>
          </a:p>
          <a:p>
            <a:r>
              <a:rPr lang="en-US"/>
              <a:t>	- etc.</a:t>
            </a:r>
            <a:endParaRPr/>
          </a:p>
        </p:txBody>
      </p:sp>
      <p:sp>
        <p:nvSpPr>
          <p:cNvPr id="166" name="Line 6"/>
          <p:cNvSpPr/>
          <p:nvPr/>
        </p:nvSpPr>
        <p:spPr>
          <a:xfrm>
            <a:off x="801360" y="1999440"/>
            <a:ext cx="3909600" cy="0"/>
          </a:xfrm>
          <a:prstGeom prst="line">
            <a:avLst/>
          </a:prstGeom>
          <a:ln w="18360">
            <a:solidFill>
              <a:srgbClr val="B2B2B2"/>
            </a:solidFill>
            <a:round/>
          </a:ln>
        </p:spPr>
      </p:sp>
      <p:sp>
        <p:nvSpPr>
          <p:cNvPr id="167" name="TextShape 7"/>
          <p:cNvSpPr txBox="1"/>
          <p:nvPr/>
        </p:nvSpPr>
        <p:spPr>
          <a:xfrm>
            <a:off x="634320" y="1188720"/>
            <a:ext cx="7875360" cy="346680"/>
          </a:xfrm>
          <a:prstGeom prst="rect">
            <a:avLst/>
          </a:prstGeom>
        </p:spPr>
        <p:txBody>
          <a:bodyPr wrap="none" lIns="90000" tIns="45000" rIns="90000" bIns="45000"/>
          <a:lstStyle/>
          <a:p>
            <a:r>
              <a:rPr lang="en-US"/>
              <a:t>The sum of all the financial obligations which mature in less than 12 months.</a:t>
            </a:r>
            <a:endParaRPr/>
          </a:p>
        </p:txBody>
      </p:sp>
      <p:sp>
        <p:nvSpPr>
          <p:cNvPr id="168" name="TextShape 8"/>
          <p:cNvSpPr txBox="1"/>
          <p:nvPr/>
        </p:nvSpPr>
        <p:spPr>
          <a:xfrm>
            <a:off x="731520" y="4091760"/>
            <a:ext cx="3979440" cy="546120"/>
          </a:xfrm>
          <a:prstGeom prst="rect">
            <a:avLst/>
          </a:prstGeom>
        </p:spPr>
        <p:txBody>
          <a:bodyPr wrap="none" lIns="90000" tIns="45000" rIns="90000" bIns="45000"/>
          <a:lstStyle/>
          <a:p>
            <a:r>
              <a:rPr lang="en-US" sz="3200" b="1"/>
              <a:t>Note</a:t>
            </a:r>
            <a:endParaRPr/>
          </a:p>
        </p:txBody>
      </p:sp>
      <p:sp>
        <p:nvSpPr>
          <p:cNvPr id="169" name="Line 9"/>
          <p:cNvSpPr/>
          <p:nvPr/>
        </p:nvSpPr>
        <p:spPr>
          <a:xfrm>
            <a:off x="801360" y="4555800"/>
            <a:ext cx="3909600" cy="0"/>
          </a:xfrm>
          <a:prstGeom prst="line">
            <a:avLst/>
          </a:prstGeom>
          <a:ln w="18360">
            <a:solidFill>
              <a:srgbClr val="B2B2B2"/>
            </a:solidFill>
            <a:round/>
          </a:ln>
        </p:spPr>
      </p:sp>
      <p:sp>
        <p:nvSpPr>
          <p:cNvPr id="170" name="TextShape 10"/>
          <p:cNvSpPr txBox="1"/>
          <p:nvPr/>
        </p:nvSpPr>
        <p:spPr>
          <a:xfrm>
            <a:off x="1389240" y="4604040"/>
            <a:ext cx="3373560" cy="1639800"/>
          </a:xfrm>
          <a:prstGeom prst="rect">
            <a:avLst/>
          </a:prstGeom>
        </p:spPr>
        <p:txBody>
          <a:bodyPr wrap="none" lIns="90000" tIns="45000" rIns="90000" bIns="45000"/>
          <a:lstStyle/>
          <a:p>
            <a:r>
              <a:rPr lang="en-US"/>
              <a:t>Strict correlation with </a:t>
            </a:r>
            <a:r>
              <a:rPr lang="en-US" b="1" i="1" u="sng"/>
              <a:t>Accounts Receivable</a:t>
            </a:r>
            <a:endParaRPr/>
          </a:p>
          <a:p>
            <a:endParaRPr/>
          </a:p>
          <a:p>
            <a:r>
              <a:rPr lang="en-US"/>
              <a:t>Lack of proper resource management can lead to </a:t>
            </a:r>
            <a:r>
              <a:rPr lang="en-US" u="sng"/>
              <a:t>insolvent situations</a:t>
            </a:r>
            <a:endParaRPr/>
          </a:p>
        </p:txBody>
      </p:sp>
      <p:sp>
        <p:nvSpPr>
          <p:cNvPr id="171" name="TextShape 11"/>
          <p:cNvSpPr txBox="1"/>
          <p:nvPr/>
        </p:nvSpPr>
        <p:spPr>
          <a:xfrm>
            <a:off x="4943520" y="1535760"/>
            <a:ext cx="3979440" cy="546120"/>
          </a:xfrm>
          <a:prstGeom prst="rect">
            <a:avLst/>
          </a:prstGeom>
        </p:spPr>
        <p:txBody>
          <a:bodyPr wrap="none" lIns="90000" tIns="45000" rIns="90000" bIns="45000"/>
          <a:lstStyle/>
          <a:p>
            <a:r>
              <a:rPr lang="en-US" sz="3200" b="1" i="1">
                <a:solidFill>
                  <a:srgbClr val="9999FF"/>
                </a:solidFill>
              </a:rPr>
              <a:t>Accrued Expenses</a:t>
            </a:r>
            <a:endParaRPr/>
          </a:p>
        </p:txBody>
      </p:sp>
      <p:sp>
        <p:nvSpPr>
          <p:cNvPr id="172" name="Line 12"/>
          <p:cNvSpPr/>
          <p:nvPr/>
        </p:nvSpPr>
        <p:spPr>
          <a:xfrm>
            <a:off x="5013360" y="1999800"/>
            <a:ext cx="3909600" cy="0"/>
          </a:xfrm>
          <a:prstGeom prst="line">
            <a:avLst/>
          </a:prstGeom>
          <a:ln w="18360">
            <a:solidFill>
              <a:srgbClr val="B2B2B2"/>
            </a:solidFill>
            <a:round/>
          </a:ln>
        </p:spPr>
      </p:sp>
      <p:sp>
        <p:nvSpPr>
          <p:cNvPr id="173" name="TextShape 13"/>
          <p:cNvSpPr txBox="1"/>
          <p:nvPr/>
        </p:nvSpPr>
        <p:spPr>
          <a:xfrm>
            <a:off x="5601240" y="2012040"/>
            <a:ext cx="3373560" cy="1628280"/>
          </a:xfrm>
          <a:prstGeom prst="rect">
            <a:avLst/>
          </a:prstGeom>
        </p:spPr>
        <p:txBody>
          <a:bodyPr wrap="none" lIns="90000" tIns="45000" rIns="90000" bIns="45000"/>
          <a:lstStyle/>
          <a:p>
            <a:r>
              <a:rPr lang="en-US"/>
              <a:t>all the expenses which will be </a:t>
            </a:r>
            <a:r>
              <a:rPr lang="en-US" i="1"/>
              <a:t>or </a:t>
            </a:r>
            <a:r>
              <a:rPr lang="en-US"/>
              <a:t>already are paid – periodic:</a:t>
            </a:r>
            <a:endParaRPr/>
          </a:p>
          <a:p>
            <a:r>
              <a:rPr lang="en-US"/>
              <a:t>	- salaries</a:t>
            </a:r>
            <a:endParaRPr/>
          </a:p>
          <a:p>
            <a:r>
              <a:rPr lang="en-US"/>
              <a:t>	- taxes</a:t>
            </a:r>
            <a:endParaRPr/>
          </a:p>
          <a:p>
            <a:r>
              <a:rPr lang="en-US"/>
              <a:t>	- interests on loans</a:t>
            </a:r>
            <a:endParaRPr/>
          </a:p>
          <a:p>
            <a:r>
              <a:rPr lang="en-US"/>
              <a:t>	- etc.</a:t>
            </a:r>
            <a:endParaRPr/>
          </a:p>
        </p:txBody>
      </p:sp>
    </p:spTree>
    <p:extLst>
      <p:ext uri="{BB962C8B-B14F-4D97-AF65-F5344CB8AC3E}">
        <p14:creationId xmlns:p14="http://schemas.microsoft.com/office/powerpoint/2010/main" val="942613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267560" y="457200"/>
            <a:ext cx="7693560" cy="657360"/>
          </a:xfrm>
          <a:prstGeom prst="rect">
            <a:avLst/>
          </a:prstGeom>
        </p:spPr>
        <p:txBody>
          <a:bodyPr wrap="none" lIns="90000" tIns="45000" rIns="90000" bIns="45000"/>
          <a:lstStyle/>
          <a:p>
            <a:r>
              <a:rPr lang="en-US" sz="4000" b="1" i="1">
                <a:solidFill>
                  <a:srgbClr val="CCCCCC"/>
                </a:solidFill>
              </a:rPr>
              <a:t>Liabilities</a:t>
            </a:r>
            <a:r>
              <a:rPr lang="en-US" sz="4000" b="1" i="1"/>
              <a:t> – </a:t>
            </a:r>
            <a:r>
              <a:rPr lang="en-US" sz="3200" b="1" i="1">
                <a:solidFill>
                  <a:srgbClr val="FF9900"/>
                </a:solidFill>
              </a:rPr>
              <a:t>Non-Current Liabilities</a:t>
            </a:r>
            <a:endParaRPr/>
          </a:p>
        </p:txBody>
      </p:sp>
      <p:sp>
        <p:nvSpPr>
          <p:cNvPr id="175" name="TextShape 2"/>
          <p:cNvSpPr txBox="1"/>
          <p:nvPr/>
        </p:nvSpPr>
        <p:spPr>
          <a:xfrm>
            <a:off x="634320" y="1189080"/>
            <a:ext cx="7989840" cy="346680"/>
          </a:xfrm>
          <a:prstGeom prst="rect">
            <a:avLst/>
          </a:prstGeom>
        </p:spPr>
        <p:txBody>
          <a:bodyPr wrap="none" lIns="90000" tIns="45000" rIns="90000" bIns="45000"/>
          <a:lstStyle/>
          <a:p>
            <a:r>
              <a:rPr lang="en-US"/>
              <a:t>The sum of all the financial obligations which mature in more than 12 months.</a:t>
            </a:r>
            <a:endParaRPr/>
          </a:p>
        </p:txBody>
      </p:sp>
      <p:sp>
        <p:nvSpPr>
          <p:cNvPr id="176" name="TextShape 3"/>
          <p:cNvSpPr txBox="1"/>
          <p:nvPr/>
        </p:nvSpPr>
        <p:spPr>
          <a:xfrm>
            <a:off x="640080" y="1496160"/>
            <a:ext cx="3979440" cy="546120"/>
          </a:xfrm>
          <a:prstGeom prst="rect">
            <a:avLst/>
          </a:prstGeom>
        </p:spPr>
        <p:txBody>
          <a:bodyPr wrap="none" lIns="90000" tIns="45000" rIns="90000" bIns="45000"/>
          <a:lstStyle/>
          <a:p>
            <a:r>
              <a:rPr lang="en-US" sz="3200" b="1"/>
              <a:t>Long term debts</a:t>
            </a:r>
            <a:endParaRPr/>
          </a:p>
        </p:txBody>
      </p:sp>
      <p:sp>
        <p:nvSpPr>
          <p:cNvPr id="177" name="TextShape 4"/>
          <p:cNvSpPr txBox="1"/>
          <p:nvPr/>
        </p:nvSpPr>
        <p:spPr>
          <a:xfrm>
            <a:off x="1297440" y="1972440"/>
            <a:ext cx="3373560" cy="603000"/>
          </a:xfrm>
          <a:prstGeom prst="rect">
            <a:avLst/>
          </a:prstGeom>
        </p:spPr>
        <p:txBody>
          <a:bodyPr wrap="none" lIns="90000" tIns="45000" rIns="90000" bIns="45000"/>
          <a:lstStyle/>
          <a:p>
            <a:r>
              <a:rPr lang="en-US"/>
              <a:t>The non-current (remainder) part of long term debts/loans.</a:t>
            </a:r>
            <a:endParaRPr/>
          </a:p>
        </p:txBody>
      </p:sp>
      <p:sp>
        <p:nvSpPr>
          <p:cNvPr id="178" name="Line 5"/>
          <p:cNvSpPr/>
          <p:nvPr/>
        </p:nvSpPr>
        <p:spPr>
          <a:xfrm>
            <a:off x="709920" y="1960200"/>
            <a:ext cx="3909600" cy="0"/>
          </a:xfrm>
          <a:prstGeom prst="line">
            <a:avLst/>
          </a:prstGeom>
          <a:ln w="18360">
            <a:solidFill>
              <a:srgbClr val="B2B2B2"/>
            </a:solidFill>
            <a:round/>
          </a:ln>
        </p:spPr>
      </p:sp>
      <p:sp>
        <p:nvSpPr>
          <p:cNvPr id="179" name="TextShape 6"/>
          <p:cNvSpPr txBox="1"/>
          <p:nvPr/>
        </p:nvSpPr>
        <p:spPr>
          <a:xfrm>
            <a:off x="640440" y="3548160"/>
            <a:ext cx="3979440" cy="546120"/>
          </a:xfrm>
          <a:prstGeom prst="rect">
            <a:avLst/>
          </a:prstGeom>
        </p:spPr>
        <p:txBody>
          <a:bodyPr wrap="none" lIns="90000" tIns="45000" rIns="90000" bIns="45000"/>
          <a:lstStyle/>
          <a:p>
            <a:r>
              <a:rPr lang="en-US" sz="3200" b="1"/>
              <a:t>Notes payable</a:t>
            </a:r>
            <a:endParaRPr/>
          </a:p>
        </p:txBody>
      </p:sp>
      <p:sp>
        <p:nvSpPr>
          <p:cNvPr id="180" name="TextShape 7"/>
          <p:cNvSpPr txBox="1"/>
          <p:nvPr/>
        </p:nvSpPr>
        <p:spPr>
          <a:xfrm>
            <a:off x="1297800" y="4024440"/>
            <a:ext cx="3504240" cy="1371960"/>
          </a:xfrm>
          <a:prstGeom prst="rect">
            <a:avLst/>
          </a:prstGeom>
        </p:spPr>
        <p:txBody>
          <a:bodyPr wrap="none" lIns="90000" tIns="45000" rIns="90000" bIns="45000"/>
          <a:lstStyle/>
          <a:p>
            <a:r>
              <a:rPr lang="en-US"/>
              <a:t>Generally towards shareholders</a:t>
            </a:r>
            <a:endParaRPr/>
          </a:p>
          <a:p>
            <a:endParaRPr/>
          </a:p>
          <a:p>
            <a:r>
              <a:rPr lang="en-US"/>
              <a:t>The amount of money they have invested in the company as capital not stock.</a:t>
            </a:r>
            <a:endParaRPr/>
          </a:p>
        </p:txBody>
      </p:sp>
      <p:sp>
        <p:nvSpPr>
          <p:cNvPr id="181" name="Line 8"/>
          <p:cNvSpPr/>
          <p:nvPr/>
        </p:nvSpPr>
        <p:spPr>
          <a:xfrm>
            <a:off x="710280" y="4012200"/>
            <a:ext cx="3909600" cy="0"/>
          </a:xfrm>
          <a:prstGeom prst="line">
            <a:avLst/>
          </a:prstGeom>
          <a:ln w="18360">
            <a:solidFill>
              <a:srgbClr val="B2B2B2"/>
            </a:solidFill>
            <a:round/>
          </a:ln>
        </p:spPr>
      </p:sp>
      <p:sp>
        <p:nvSpPr>
          <p:cNvPr id="182" name="CustomShape 9"/>
          <p:cNvSpPr/>
          <p:nvPr/>
        </p:nvSpPr>
        <p:spPr>
          <a:xfrm>
            <a:off x="323280" y="144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83" name="TextShape 10"/>
          <p:cNvSpPr txBox="1"/>
          <p:nvPr/>
        </p:nvSpPr>
        <p:spPr>
          <a:xfrm>
            <a:off x="4846320" y="1502640"/>
            <a:ext cx="4528080" cy="546120"/>
          </a:xfrm>
          <a:prstGeom prst="rect">
            <a:avLst/>
          </a:prstGeom>
        </p:spPr>
        <p:txBody>
          <a:bodyPr wrap="none" lIns="90000" tIns="45000" rIns="90000" bIns="45000"/>
          <a:lstStyle/>
          <a:p>
            <a:r>
              <a:rPr lang="en-US" sz="3200" b="1"/>
              <a:t>Contingent Liabilities</a:t>
            </a:r>
            <a:endParaRPr/>
          </a:p>
        </p:txBody>
      </p:sp>
      <p:sp>
        <p:nvSpPr>
          <p:cNvPr id="184" name="Line 11"/>
          <p:cNvSpPr/>
          <p:nvPr/>
        </p:nvSpPr>
        <p:spPr>
          <a:xfrm>
            <a:off x="4916160" y="1966680"/>
            <a:ext cx="3909600" cy="0"/>
          </a:xfrm>
          <a:prstGeom prst="line">
            <a:avLst/>
          </a:prstGeom>
          <a:ln w="18360">
            <a:solidFill>
              <a:srgbClr val="B2B2B2"/>
            </a:solidFill>
            <a:round/>
          </a:ln>
        </p:spPr>
      </p:sp>
      <p:sp>
        <p:nvSpPr>
          <p:cNvPr id="185" name="TextShape 12"/>
          <p:cNvSpPr txBox="1"/>
          <p:nvPr/>
        </p:nvSpPr>
        <p:spPr>
          <a:xfrm>
            <a:off x="5269320" y="2048760"/>
            <a:ext cx="3600360" cy="2066040"/>
          </a:xfrm>
          <a:prstGeom prst="rect">
            <a:avLst/>
          </a:prstGeom>
        </p:spPr>
        <p:txBody>
          <a:bodyPr wrap="none" lIns="90000" tIns="45000" rIns="90000" bIns="45000"/>
          <a:lstStyle/>
          <a:p>
            <a:r>
              <a:rPr lang="en-US"/>
              <a:t>May not be payed: warranties, lawsuits, etc.</a:t>
            </a:r>
            <a:endParaRPr/>
          </a:p>
          <a:p>
            <a:r>
              <a:rPr lang="en-US"/>
              <a:t>Included only as a footnote</a:t>
            </a:r>
            <a:endParaRPr/>
          </a:p>
        </p:txBody>
      </p:sp>
      <p:sp>
        <p:nvSpPr>
          <p:cNvPr id="186" name="TextShape 13"/>
          <p:cNvSpPr txBox="1"/>
          <p:nvPr/>
        </p:nvSpPr>
        <p:spPr>
          <a:xfrm>
            <a:off x="3987360" y="6622560"/>
            <a:ext cx="1402920" cy="261000"/>
          </a:xfrm>
          <a:prstGeom prst="rect">
            <a:avLst/>
          </a:prstGeom>
        </p:spPr>
        <p:txBody>
          <a:bodyPr wrap="none" lIns="90000" tIns="45000" rIns="90000" bIns="45000"/>
          <a:lstStyle/>
          <a:p>
            <a:r>
              <a:rPr lang="en-US" sz="1200">
                <a:solidFill>
                  <a:srgbClr val="999999"/>
                </a:solidFill>
              </a:rPr>
              <a:t>BENEDEK Tamás</a:t>
            </a:r>
            <a:endParaRPr/>
          </a:p>
        </p:txBody>
      </p:sp>
    </p:spTree>
    <p:extLst>
      <p:ext uri="{BB962C8B-B14F-4D97-AF65-F5344CB8AC3E}">
        <p14:creationId xmlns:p14="http://schemas.microsoft.com/office/powerpoint/2010/main" val="17908877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2279880" y="457200"/>
            <a:ext cx="4584600" cy="657360"/>
          </a:xfrm>
          <a:prstGeom prst="rect">
            <a:avLst/>
          </a:prstGeom>
        </p:spPr>
        <p:txBody>
          <a:bodyPr wrap="none" lIns="90000" tIns="45000" rIns="90000" bIns="45000"/>
          <a:lstStyle/>
          <a:p>
            <a:r>
              <a:rPr lang="en-US" b="1" i="1">
                <a:solidFill>
                  <a:srgbClr val="CCCCCC"/>
                </a:solidFill>
              </a:rPr>
              <a:t>Equity / Net Worth</a:t>
            </a:r>
            <a:endParaRPr/>
          </a:p>
        </p:txBody>
      </p:sp>
      <p:sp>
        <p:nvSpPr>
          <p:cNvPr id="188" name="TextShape 2"/>
          <p:cNvSpPr txBox="1"/>
          <p:nvPr/>
        </p:nvSpPr>
        <p:spPr>
          <a:xfrm>
            <a:off x="3987360" y="662256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89" name="CustomShape 3"/>
          <p:cNvSpPr/>
          <p:nvPr/>
        </p:nvSpPr>
        <p:spPr>
          <a:xfrm>
            <a:off x="1038600" y="3003120"/>
            <a:ext cx="3580920" cy="1245600"/>
          </a:xfrm>
          <a:prstGeom prst="flowChartProcess">
            <a:avLst/>
          </a:prstGeom>
          <a:solidFill>
            <a:srgbClr val="EEEEEE"/>
          </a:solidFill>
          <a:ln>
            <a:noFill/>
          </a:ln>
        </p:spPr>
        <p:txBody>
          <a:bodyPr wrap="none" lIns="90000" tIns="45000" rIns="90000" bIns="45000" anchor="ctr"/>
          <a:lstStyle/>
          <a:p>
            <a:pPr algn="ctr"/>
            <a:r>
              <a:rPr lang="en-US" sz="3200" b="1">
                <a:solidFill>
                  <a:srgbClr val="009933"/>
                </a:solidFill>
              </a:rPr>
              <a:t>Purchased</a:t>
            </a:r>
            <a:endParaRPr/>
          </a:p>
          <a:p>
            <a:pPr algn="ctr"/>
            <a:r>
              <a:rPr lang="en-US" sz="3200" b="1">
                <a:solidFill>
                  <a:srgbClr val="009933"/>
                </a:solidFill>
              </a:rPr>
              <a:t>Equity</a:t>
            </a:r>
            <a:endParaRPr/>
          </a:p>
        </p:txBody>
      </p:sp>
      <p:sp>
        <p:nvSpPr>
          <p:cNvPr id="190" name="CustomShape 4"/>
          <p:cNvSpPr/>
          <p:nvPr/>
        </p:nvSpPr>
        <p:spPr>
          <a:xfrm>
            <a:off x="4619520" y="3000960"/>
            <a:ext cx="3560400" cy="635760"/>
          </a:xfrm>
          <a:prstGeom prst="flowChartProcess">
            <a:avLst/>
          </a:prstGeom>
          <a:solidFill>
            <a:srgbClr val="EEEEEE"/>
          </a:solidFill>
          <a:ln>
            <a:noFill/>
          </a:ln>
        </p:spPr>
        <p:txBody>
          <a:bodyPr wrap="none" lIns="90000" tIns="45000" rIns="90000" bIns="45000" anchor="ctr"/>
          <a:lstStyle/>
          <a:p>
            <a:pPr algn="ctr"/>
            <a:r>
              <a:rPr lang="en-US" sz="3200" b="1">
                <a:solidFill>
                  <a:srgbClr val="669900"/>
                </a:solidFill>
              </a:rPr>
              <a:t>Earned Equity</a:t>
            </a:r>
            <a:endParaRPr/>
          </a:p>
        </p:txBody>
      </p:sp>
      <p:sp>
        <p:nvSpPr>
          <p:cNvPr id="191" name="CustomShape 5"/>
          <p:cNvSpPr/>
          <p:nvPr/>
        </p:nvSpPr>
        <p:spPr>
          <a:xfrm>
            <a:off x="323640" y="180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92" name="CustomShape 6"/>
          <p:cNvSpPr/>
          <p:nvPr/>
        </p:nvSpPr>
        <p:spPr>
          <a:xfrm>
            <a:off x="4619520" y="3612960"/>
            <a:ext cx="3560400" cy="635760"/>
          </a:xfrm>
          <a:prstGeom prst="flowChartProcess">
            <a:avLst/>
          </a:prstGeom>
          <a:solidFill>
            <a:srgbClr val="EEEEEE"/>
          </a:solidFill>
          <a:ln>
            <a:noFill/>
          </a:ln>
        </p:spPr>
        <p:txBody>
          <a:bodyPr wrap="none" lIns="90000" tIns="45000" rIns="90000" bIns="45000" anchor="ctr"/>
          <a:lstStyle/>
          <a:p>
            <a:pPr algn="ctr"/>
            <a:r>
              <a:rPr lang="en-US" sz="3200" b="1">
                <a:solidFill>
                  <a:srgbClr val="996600"/>
                </a:solidFill>
              </a:rPr>
              <a:t>Treasury Stock</a:t>
            </a:r>
            <a:endParaRPr/>
          </a:p>
        </p:txBody>
      </p:sp>
      <p:sp>
        <p:nvSpPr>
          <p:cNvPr id="193" name="TextShape 7"/>
          <p:cNvSpPr txBox="1"/>
          <p:nvPr/>
        </p:nvSpPr>
        <p:spPr>
          <a:xfrm>
            <a:off x="610200" y="1227960"/>
            <a:ext cx="8168040" cy="1240920"/>
          </a:xfrm>
          <a:prstGeom prst="rect">
            <a:avLst/>
          </a:prstGeom>
        </p:spPr>
        <p:txBody>
          <a:bodyPr wrap="none" lIns="90000" tIns="45000" rIns="90000" bIns="45000"/>
          <a:lstStyle/>
          <a:p>
            <a:r>
              <a:rPr lang="en-US" sz="2400">
                <a:solidFill>
                  <a:srgbClr val="CCCCCC"/>
                </a:solidFill>
              </a:rPr>
              <a:t>Equity or Net Worth is the last to mature source of funds.</a:t>
            </a:r>
            <a:endParaRPr/>
          </a:p>
          <a:p>
            <a:endParaRPr/>
          </a:p>
          <a:p>
            <a:r>
              <a:rPr lang="en-US" sz="2400">
                <a:solidFill>
                  <a:srgbClr val="CCCCCC"/>
                </a:solidFill>
              </a:rPr>
              <a:t>It is the owners' share in the financing of all the assets.</a:t>
            </a:r>
            <a:endParaRPr/>
          </a:p>
        </p:txBody>
      </p:sp>
      <p:sp>
        <p:nvSpPr>
          <p:cNvPr id="194" name="TextShape 8"/>
          <p:cNvSpPr txBox="1"/>
          <p:nvPr/>
        </p:nvSpPr>
        <p:spPr>
          <a:xfrm>
            <a:off x="6035040" y="2286000"/>
            <a:ext cx="2814120" cy="314280"/>
          </a:xfrm>
          <a:prstGeom prst="rect">
            <a:avLst/>
          </a:prstGeom>
        </p:spPr>
        <p:txBody>
          <a:bodyPr wrap="none" lIns="90000" tIns="45000" rIns="90000" bIns="45000"/>
          <a:lstStyle/>
          <a:p>
            <a:r>
              <a:rPr lang="en-US" sz="1400" i="1">
                <a:solidFill>
                  <a:srgbClr val="B2B2B2"/>
                </a:solidFill>
              </a:rPr>
              <a:t>(smallbusinessnotes.com)</a:t>
            </a:r>
            <a:endParaRPr/>
          </a:p>
        </p:txBody>
      </p:sp>
    </p:spTree>
    <p:extLst>
      <p:ext uri="{BB962C8B-B14F-4D97-AF65-F5344CB8AC3E}">
        <p14:creationId xmlns:p14="http://schemas.microsoft.com/office/powerpoint/2010/main" val="6417840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3987720" y="662256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196" name="CustomShape 2"/>
          <p:cNvSpPr/>
          <p:nvPr/>
        </p:nvSpPr>
        <p:spPr>
          <a:xfrm>
            <a:off x="324000" y="180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197" name="TextShape 3"/>
          <p:cNvSpPr txBox="1"/>
          <p:nvPr/>
        </p:nvSpPr>
        <p:spPr>
          <a:xfrm>
            <a:off x="1685520" y="457200"/>
            <a:ext cx="5773320" cy="657360"/>
          </a:xfrm>
          <a:prstGeom prst="rect">
            <a:avLst/>
          </a:prstGeom>
        </p:spPr>
        <p:txBody>
          <a:bodyPr wrap="none" lIns="90000" tIns="45000" rIns="90000" bIns="45000"/>
          <a:lstStyle/>
          <a:p>
            <a:r>
              <a:rPr lang="en-US" sz="4000" b="1" i="1">
                <a:solidFill>
                  <a:srgbClr val="CCCCCC"/>
                </a:solidFill>
              </a:rPr>
              <a:t>Equity</a:t>
            </a:r>
            <a:r>
              <a:rPr lang="en-US" sz="4000" b="1" i="1"/>
              <a:t> – </a:t>
            </a:r>
            <a:r>
              <a:rPr lang="en-US" sz="3200" b="1" i="1">
                <a:solidFill>
                  <a:srgbClr val="009933"/>
                </a:solidFill>
              </a:rPr>
              <a:t>Purchased Equity</a:t>
            </a:r>
            <a:endParaRPr/>
          </a:p>
        </p:txBody>
      </p:sp>
      <p:sp>
        <p:nvSpPr>
          <p:cNvPr id="198" name="CustomShape 4"/>
          <p:cNvSpPr/>
          <p:nvPr/>
        </p:nvSpPr>
        <p:spPr>
          <a:xfrm>
            <a:off x="2194560" y="1114560"/>
            <a:ext cx="5120640" cy="5120640"/>
          </a:xfrm>
          <a:prstGeom prst="pie">
            <a:avLst>
              <a:gd name="adj1" fmla="val -90"/>
              <a:gd name="adj2" fmla="val 89"/>
            </a:avLst>
          </a:prstGeom>
          <a:solidFill>
            <a:srgbClr val="CCCC99"/>
          </a:solidFill>
          <a:ln>
            <a:noFill/>
          </a:ln>
        </p:spPr>
      </p:sp>
      <p:sp>
        <p:nvSpPr>
          <p:cNvPr id="199" name="CustomShape 5"/>
          <p:cNvSpPr/>
          <p:nvPr/>
        </p:nvSpPr>
        <p:spPr>
          <a:xfrm rot="10800000">
            <a:off x="2194560" y="1114200"/>
            <a:ext cx="5120640" cy="5120640"/>
          </a:xfrm>
          <a:prstGeom prst="pie">
            <a:avLst>
              <a:gd name="adj1" fmla="val -90"/>
              <a:gd name="adj2" fmla="val 89"/>
            </a:avLst>
          </a:prstGeom>
          <a:solidFill>
            <a:srgbClr val="669966"/>
          </a:solidFill>
          <a:ln>
            <a:noFill/>
          </a:ln>
        </p:spPr>
      </p:sp>
      <p:sp>
        <p:nvSpPr>
          <p:cNvPr id="200" name="TextShape 6"/>
          <p:cNvSpPr txBox="1"/>
          <p:nvPr/>
        </p:nvSpPr>
        <p:spPr>
          <a:xfrm>
            <a:off x="2867760" y="2027880"/>
            <a:ext cx="1762560" cy="898200"/>
          </a:xfrm>
          <a:prstGeom prst="rect">
            <a:avLst/>
          </a:prstGeom>
        </p:spPr>
        <p:txBody>
          <a:bodyPr wrap="none" lIns="90000" tIns="45000" rIns="90000" bIns="45000"/>
          <a:lstStyle/>
          <a:p>
            <a:pPr algn="r"/>
            <a:r>
              <a:rPr lang="en-US" sz="2800" b="1" i="1">
                <a:solidFill>
                  <a:srgbClr val="663300"/>
                </a:solidFill>
              </a:rPr>
              <a:t>Preferred</a:t>
            </a:r>
            <a:endParaRPr/>
          </a:p>
          <a:p>
            <a:pPr algn="r"/>
            <a:r>
              <a:rPr lang="en-US" sz="2800" b="1" i="1">
                <a:solidFill>
                  <a:srgbClr val="663300"/>
                </a:solidFill>
              </a:rPr>
              <a:t>Stock</a:t>
            </a:r>
            <a:endParaRPr/>
          </a:p>
        </p:txBody>
      </p:sp>
      <p:sp>
        <p:nvSpPr>
          <p:cNvPr id="201" name="TextShape 7"/>
          <p:cNvSpPr txBox="1"/>
          <p:nvPr/>
        </p:nvSpPr>
        <p:spPr>
          <a:xfrm>
            <a:off x="2776320" y="2926080"/>
            <a:ext cx="2137680" cy="2651760"/>
          </a:xfrm>
          <a:prstGeom prst="rect">
            <a:avLst/>
          </a:prstGeom>
        </p:spPr>
        <p:txBody>
          <a:bodyPr wrap="none" lIns="90000" tIns="45000" rIns="90000" bIns="45000"/>
          <a:lstStyle/>
          <a:p>
            <a:pPr algn="r"/>
            <a:r>
              <a:rPr lang="en-US" sz="2600">
                <a:solidFill>
                  <a:srgbClr val="663300"/>
                </a:solidFill>
              </a:rPr>
              <a:t>Guaranteed payment of dividends</a:t>
            </a:r>
            <a:endParaRPr/>
          </a:p>
          <a:p>
            <a:pPr algn="r"/>
            <a:endParaRPr/>
          </a:p>
          <a:p>
            <a:pPr algn="r"/>
            <a:r>
              <a:rPr lang="en-US" sz="2600">
                <a:solidFill>
                  <a:srgbClr val="663300"/>
                </a:solidFill>
              </a:rPr>
              <a:t>No voting right</a:t>
            </a:r>
            <a:endParaRPr/>
          </a:p>
        </p:txBody>
      </p:sp>
      <p:sp>
        <p:nvSpPr>
          <p:cNvPr id="202" name="TextShape 8"/>
          <p:cNvSpPr txBox="1"/>
          <p:nvPr/>
        </p:nvSpPr>
        <p:spPr>
          <a:xfrm>
            <a:off x="4847760" y="2028240"/>
            <a:ext cx="1366560" cy="898200"/>
          </a:xfrm>
          <a:prstGeom prst="rect">
            <a:avLst/>
          </a:prstGeom>
        </p:spPr>
        <p:txBody>
          <a:bodyPr wrap="none" lIns="90000" tIns="45000" rIns="90000" bIns="45000"/>
          <a:lstStyle/>
          <a:p>
            <a:r>
              <a:rPr lang="en-US" sz="2800" b="1" i="1">
                <a:solidFill>
                  <a:srgbClr val="000000"/>
                </a:solidFill>
              </a:rPr>
              <a:t>Capital</a:t>
            </a:r>
            <a:endParaRPr/>
          </a:p>
          <a:p>
            <a:r>
              <a:rPr lang="en-US" sz="2800" b="1" i="1">
                <a:solidFill>
                  <a:srgbClr val="000000"/>
                </a:solidFill>
              </a:rPr>
              <a:t>Stock</a:t>
            </a:r>
            <a:endParaRPr/>
          </a:p>
        </p:txBody>
      </p:sp>
      <p:sp>
        <p:nvSpPr>
          <p:cNvPr id="203" name="TextShape 9"/>
          <p:cNvSpPr txBox="1"/>
          <p:nvPr/>
        </p:nvSpPr>
        <p:spPr>
          <a:xfrm>
            <a:off x="4828320" y="2926440"/>
            <a:ext cx="2137680" cy="2651760"/>
          </a:xfrm>
          <a:prstGeom prst="rect">
            <a:avLst/>
          </a:prstGeom>
        </p:spPr>
        <p:txBody>
          <a:bodyPr wrap="none" lIns="90000" tIns="45000" rIns="90000" bIns="45000"/>
          <a:lstStyle/>
          <a:p>
            <a:r>
              <a:rPr lang="en-US" sz="2600">
                <a:solidFill>
                  <a:srgbClr val="000000"/>
                </a:solidFill>
              </a:rPr>
              <a:t>Payment of dividends after P/S</a:t>
            </a:r>
            <a:endParaRPr/>
          </a:p>
          <a:p>
            <a:endParaRPr/>
          </a:p>
          <a:p>
            <a:r>
              <a:rPr lang="en-US" sz="2600">
                <a:solidFill>
                  <a:srgbClr val="000000"/>
                </a:solidFill>
              </a:rPr>
              <a:t>Voting right</a:t>
            </a:r>
            <a:endParaRPr/>
          </a:p>
        </p:txBody>
      </p:sp>
    </p:spTree>
    <p:extLst>
      <p:ext uri="{BB962C8B-B14F-4D97-AF65-F5344CB8AC3E}">
        <p14:creationId xmlns:p14="http://schemas.microsoft.com/office/powerpoint/2010/main" val="16765619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640080" y="1496160"/>
            <a:ext cx="3979440" cy="546120"/>
          </a:xfrm>
          <a:prstGeom prst="rect">
            <a:avLst/>
          </a:prstGeom>
        </p:spPr>
        <p:txBody>
          <a:bodyPr wrap="none" lIns="90000" tIns="45000" rIns="90000" bIns="45000"/>
          <a:lstStyle/>
          <a:p>
            <a:pPr algn="ctr"/>
            <a:r>
              <a:rPr lang="en-US" sz="3200" b="1">
                <a:solidFill>
                  <a:srgbClr val="669900"/>
                </a:solidFill>
              </a:rPr>
              <a:t>Earned Equity</a:t>
            </a:r>
            <a:endParaRPr/>
          </a:p>
        </p:txBody>
      </p:sp>
      <p:sp>
        <p:nvSpPr>
          <p:cNvPr id="205" name="TextShape 2"/>
          <p:cNvSpPr txBox="1"/>
          <p:nvPr/>
        </p:nvSpPr>
        <p:spPr>
          <a:xfrm>
            <a:off x="1297440" y="1972440"/>
            <a:ext cx="3373560" cy="859320"/>
          </a:xfrm>
          <a:prstGeom prst="rect">
            <a:avLst/>
          </a:prstGeom>
        </p:spPr>
        <p:txBody>
          <a:bodyPr wrap="none" lIns="90000" tIns="45000" rIns="90000" bIns="45000"/>
          <a:lstStyle/>
          <a:p>
            <a:r>
              <a:rPr lang="en-US"/>
              <a:t>Profit that the owners could have withdrawn but they reinvested it in form of capital.</a:t>
            </a:r>
            <a:endParaRPr/>
          </a:p>
        </p:txBody>
      </p:sp>
      <p:sp>
        <p:nvSpPr>
          <p:cNvPr id="206" name="Line 3"/>
          <p:cNvSpPr/>
          <p:nvPr/>
        </p:nvSpPr>
        <p:spPr>
          <a:xfrm>
            <a:off x="709920" y="1960200"/>
            <a:ext cx="3909600" cy="0"/>
          </a:xfrm>
          <a:prstGeom prst="line">
            <a:avLst/>
          </a:prstGeom>
          <a:ln w="18360">
            <a:solidFill>
              <a:srgbClr val="B2B2B2"/>
            </a:solidFill>
            <a:round/>
          </a:ln>
        </p:spPr>
      </p:sp>
      <p:sp>
        <p:nvSpPr>
          <p:cNvPr id="207" name="TextShape 4"/>
          <p:cNvSpPr txBox="1"/>
          <p:nvPr/>
        </p:nvSpPr>
        <p:spPr>
          <a:xfrm>
            <a:off x="4846320" y="1502640"/>
            <a:ext cx="4528080" cy="546120"/>
          </a:xfrm>
          <a:prstGeom prst="rect">
            <a:avLst/>
          </a:prstGeom>
        </p:spPr>
        <p:txBody>
          <a:bodyPr wrap="none" lIns="90000" tIns="45000" rIns="90000" bIns="45000"/>
          <a:lstStyle/>
          <a:p>
            <a:pPr algn="ctr"/>
            <a:r>
              <a:rPr lang="en-US" sz="3200" b="1">
                <a:solidFill>
                  <a:srgbClr val="996600"/>
                </a:solidFill>
              </a:rPr>
              <a:t>Treasury Stock</a:t>
            </a:r>
            <a:endParaRPr/>
          </a:p>
        </p:txBody>
      </p:sp>
      <p:sp>
        <p:nvSpPr>
          <p:cNvPr id="208" name="Line 5"/>
          <p:cNvSpPr/>
          <p:nvPr/>
        </p:nvSpPr>
        <p:spPr>
          <a:xfrm>
            <a:off x="4916160" y="1966680"/>
            <a:ext cx="3909600" cy="0"/>
          </a:xfrm>
          <a:prstGeom prst="line">
            <a:avLst/>
          </a:prstGeom>
          <a:ln w="18360">
            <a:solidFill>
              <a:srgbClr val="B2B2B2"/>
            </a:solidFill>
            <a:round/>
          </a:ln>
        </p:spPr>
      </p:sp>
      <p:sp>
        <p:nvSpPr>
          <p:cNvPr id="209" name="CustomShape 6"/>
          <p:cNvSpPr/>
          <p:nvPr/>
        </p:nvSpPr>
        <p:spPr>
          <a:xfrm>
            <a:off x="324360" y="216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210" name="TextShape 7"/>
          <p:cNvSpPr txBox="1"/>
          <p:nvPr/>
        </p:nvSpPr>
        <p:spPr>
          <a:xfrm>
            <a:off x="3677760" y="457560"/>
            <a:ext cx="1788840" cy="657360"/>
          </a:xfrm>
          <a:prstGeom prst="rect">
            <a:avLst/>
          </a:prstGeom>
        </p:spPr>
        <p:txBody>
          <a:bodyPr wrap="none" lIns="90000" tIns="45000" rIns="90000" bIns="45000"/>
          <a:lstStyle/>
          <a:p>
            <a:r>
              <a:rPr lang="en-US" sz="4000" b="1" i="1">
                <a:solidFill>
                  <a:srgbClr val="CCCCCC"/>
                </a:solidFill>
              </a:rPr>
              <a:t>Equity</a:t>
            </a:r>
            <a:endParaRPr/>
          </a:p>
        </p:txBody>
      </p:sp>
      <p:sp>
        <p:nvSpPr>
          <p:cNvPr id="211" name="TextShape 8"/>
          <p:cNvSpPr txBox="1"/>
          <p:nvPr/>
        </p:nvSpPr>
        <p:spPr>
          <a:xfrm>
            <a:off x="5509800" y="1972800"/>
            <a:ext cx="3373560" cy="2397240"/>
          </a:xfrm>
          <a:prstGeom prst="rect">
            <a:avLst/>
          </a:prstGeom>
        </p:spPr>
        <p:txBody>
          <a:bodyPr wrap="none" lIns="90000" tIns="45000" rIns="90000" bIns="45000"/>
          <a:lstStyle/>
          <a:p>
            <a:r>
              <a:rPr lang="en-US"/>
              <a:t>Stock bought back by the company from shareholders</a:t>
            </a:r>
            <a:endParaRPr/>
          </a:p>
          <a:p>
            <a:endParaRPr/>
          </a:p>
          <a:p>
            <a:r>
              <a:rPr lang="en-US"/>
              <a:t>Stock never issued</a:t>
            </a:r>
            <a:endParaRPr/>
          </a:p>
          <a:p>
            <a:endParaRPr/>
          </a:p>
          <a:p>
            <a:r>
              <a:rPr lang="en-US"/>
              <a:t>No dividends/Voting rights</a:t>
            </a:r>
            <a:endParaRPr/>
          </a:p>
          <a:p>
            <a:endParaRPr/>
          </a:p>
          <a:p>
            <a:r>
              <a:rPr lang="en-US"/>
              <a:t>Reserve to create liquidity when needed.</a:t>
            </a:r>
            <a:endParaRPr/>
          </a:p>
        </p:txBody>
      </p:sp>
      <p:sp>
        <p:nvSpPr>
          <p:cNvPr id="212" name="TextShape 9"/>
          <p:cNvSpPr txBox="1"/>
          <p:nvPr/>
        </p:nvSpPr>
        <p:spPr>
          <a:xfrm>
            <a:off x="3988080" y="6622920"/>
            <a:ext cx="1402920" cy="261000"/>
          </a:xfrm>
          <a:prstGeom prst="rect">
            <a:avLst/>
          </a:prstGeom>
        </p:spPr>
        <p:txBody>
          <a:bodyPr wrap="none" lIns="90000" tIns="45000" rIns="90000" bIns="45000"/>
          <a:lstStyle/>
          <a:p>
            <a:r>
              <a:rPr lang="en-US" sz="1200">
                <a:solidFill>
                  <a:srgbClr val="999999"/>
                </a:solidFill>
              </a:rPr>
              <a:t>BENEDEK Tamás</a:t>
            </a:r>
            <a:endParaRPr/>
          </a:p>
        </p:txBody>
      </p:sp>
    </p:spTree>
    <p:extLst>
      <p:ext uri="{BB962C8B-B14F-4D97-AF65-F5344CB8AC3E}">
        <p14:creationId xmlns:p14="http://schemas.microsoft.com/office/powerpoint/2010/main" val="41895941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1"/>
          <p:cNvSpPr/>
          <p:nvPr/>
        </p:nvSpPr>
        <p:spPr>
          <a:xfrm>
            <a:off x="324720" y="252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214" name="TextShape 2"/>
          <p:cNvSpPr txBox="1"/>
          <p:nvPr/>
        </p:nvSpPr>
        <p:spPr>
          <a:xfrm>
            <a:off x="3988440" y="6623280"/>
            <a:ext cx="1402920" cy="261000"/>
          </a:xfrm>
          <a:prstGeom prst="rect">
            <a:avLst/>
          </a:prstGeom>
        </p:spPr>
        <p:txBody>
          <a:bodyPr wrap="none" lIns="90000" tIns="45000" rIns="90000" bIns="45000"/>
          <a:lstStyle/>
          <a:p>
            <a:r>
              <a:rPr lang="en-US" sz="1200">
                <a:solidFill>
                  <a:srgbClr val="999999"/>
                </a:solidFill>
              </a:rPr>
              <a:t>BENEDEK Tamás</a:t>
            </a:r>
            <a:endParaRPr/>
          </a:p>
        </p:txBody>
      </p:sp>
      <p:sp>
        <p:nvSpPr>
          <p:cNvPr id="215" name="CustomShape 3"/>
          <p:cNvSpPr/>
          <p:nvPr/>
        </p:nvSpPr>
        <p:spPr>
          <a:xfrm>
            <a:off x="1038960" y="5163120"/>
            <a:ext cx="3580920" cy="1245600"/>
          </a:xfrm>
          <a:prstGeom prst="flowChartProcess">
            <a:avLst/>
          </a:prstGeom>
          <a:solidFill>
            <a:srgbClr val="B2B2B2"/>
          </a:solidFill>
          <a:ln>
            <a:noFill/>
          </a:ln>
        </p:spPr>
        <p:txBody>
          <a:bodyPr wrap="none" lIns="90000" tIns="45000" rIns="90000" bIns="45000" anchor="ctr"/>
          <a:lstStyle/>
          <a:p>
            <a:pPr algn="ctr"/>
            <a:r>
              <a:rPr lang="en-US" sz="3200" b="1">
                <a:solidFill>
                  <a:srgbClr val="009933"/>
                </a:solidFill>
              </a:rPr>
              <a:t>Purchased</a:t>
            </a:r>
            <a:endParaRPr/>
          </a:p>
          <a:p>
            <a:pPr algn="ctr"/>
            <a:r>
              <a:rPr lang="en-US" sz="3200" b="1">
                <a:solidFill>
                  <a:srgbClr val="009933"/>
                </a:solidFill>
              </a:rPr>
              <a:t>Equity</a:t>
            </a:r>
            <a:endParaRPr/>
          </a:p>
        </p:txBody>
      </p:sp>
      <p:sp>
        <p:nvSpPr>
          <p:cNvPr id="216" name="CustomShape 4"/>
          <p:cNvSpPr/>
          <p:nvPr/>
        </p:nvSpPr>
        <p:spPr>
          <a:xfrm>
            <a:off x="4619880" y="5160960"/>
            <a:ext cx="3560400" cy="635760"/>
          </a:xfrm>
          <a:prstGeom prst="flowChartProcess">
            <a:avLst/>
          </a:prstGeom>
          <a:solidFill>
            <a:srgbClr val="B2B2B2"/>
          </a:solidFill>
          <a:ln>
            <a:noFill/>
          </a:ln>
        </p:spPr>
        <p:txBody>
          <a:bodyPr wrap="none" lIns="90000" tIns="45000" rIns="90000" bIns="45000" anchor="ctr"/>
          <a:lstStyle/>
          <a:p>
            <a:pPr algn="ctr"/>
            <a:r>
              <a:rPr lang="en-US" sz="3200" b="1">
                <a:solidFill>
                  <a:srgbClr val="669900"/>
                </a:solidFill>
              </a:rPr>
              <a:t>Earned Equity</a:t>
            </a:r>
            <a:endParaRPr/>
          </a:p>
        </p:txBody>
      </p:sp>
      <p:sp>
        <p:nvSpPr>
          <p:cNvPr id="217" name="CustomShape 5"/>
          <p:cNvSpPr/>
          <p:nvPr/>
        </p:nvSpPr>
        <p:spPr>
          <a:xfrm>
            <a:off x="4619880" y="5772960"/>
            <a:ext cx="3560400" cy="635760"/>
          </a:xfrm>
          <a:prstGeom prst="flowChartProcess">
            <a:avLst/>
          </a:prstGeom>
          <a:solidFill>
            <a:srgbClr val="B2B2B2"/>
          </a:solidFill>
          <a:ln>
            <a:noFill/>
          </a:ln>
        </p:spPr>
        <p:txBody>
          <a:bodyPr wrap="none" lIns="90000" tIns="45000" rIns="90000" bIns="45000" anchor="ctr"/>
          <a:lstStyle/>
          <a:p>
            <a:pPr algn="ctr"/>
            <a:r>
              <a:rPr lang="en-US" sz="3200" b="1">
                <a:solidFill>
                  <a:srgbClr val="996600"/>
                </a:solidFill>
              </a:rPr>
              <a:t>Treasury Stock</a:t>
            </a:r>
            <a:endParaRPr/>
          </a:p>
        </p:txBody>
      </p:sp>
      <p:sp>
        <p:nvSpPr>
          <p:cNvPr id="218" name="CustomShape 6"/>
          <p:cNvSpPr/>
          <p:nvPr/>
        </p:nvSpPr>
        <p:spPr>
          <a:xfrm>
            <a:off x="1038960" y="3657600"/>
            <a:ext cx="3580920" cy="1512360"/>
          </a:xfrm>
          <a:prstGeom prst="flowChartProcess">
            <a:avLst/>
          </a:prstGeom>
          <a:solidFill>
            <a:srgbClr val="EEEEEE"/>
          </a:solidFill>
          <a:ln w="18360">
            <a:solidFill>
              <a:srgbClr val="CCCCCC"/>
            </a:solidFill>
            <a:round/>
          </a:ln>
        </p:spPr>
        <p:txBody>
          <a:bodyPr wrap="none" lIns="99000" tIns="54000" rIns="99000" bIns="54000" anchor="ctr"/>
          <a:lstStyle/>
          <a:p>
            <a:pPr algn="ctr"/>
            <a:r>
              <a:rPr lang="en-US" sz="3200" b="1">
                <a:solidFill>
                  <a:srgbClr val="3399FF"/>
                </a:solidFill>
              </a:rPr>
              <a:t>Current Liabilities</a:t>
            </a:r>
            <a:endParaRPr/>
          </a:p>
        </p:txBody>
      </p:sp>
      <p:sp>
        <p:nvSpPr>
          <p:cNvPr id="219" name="CustomShape 7"/>
          <p:cNvSpPr/>
          <p:nvPr/>
        </p:nvSpPr>
        <p:spPr>
          <a:xfrm>
            <a:off x="4619880" y="3657600"/>
            <a:ext cx="3560400" cy="776160"/>
          </a:xfrm>
          <a:prstGeom prst="flowChartProcess">
            <a:avLst/>
          </a:prstGeom>
          <a:solidFill>
            <a:srgbClr val="EEEEEE"/>
          </a:solidFill>
          <a:ln w="18360">
            <a:solidFill>
              <a:srgbClr val="CCCCCC"/>
            </a:solidFill>
            <a:round/>
          </a:ln>
        </p:spPr>
        <p:txBody>
          <a:bodyPr wrap="none" lIns="99000" tIns="54000" rIns="99000" bIns="54000" anchor="ctr"/>
          <a:lstStyle/>
          <a:p>
            <a:pPr algn="ctr"/>
            <a:r>
              <a:rPr lang="en-US" sz="2400" b="1">
                <a:solidFill>
                  <a:srgbClr val="FF9900"/>
                </a:solidFill>
              </a:rPr>
              <a:t>Non-Current</a:t>
            </a:r>
            <a:endParaRPr/>
          </a:p>
          <a:p>
            <a:pPr algn="ctr"/>
            <a:r>
              <a:rPr lang="en-US" sz="2400" b="1">
                <a:solidFill>
                  <a:srgbClr val="FF9900"/>
                </a:solidFill>
              </a:rPr>
              <a:t>Liabilities</a:t>
            </a:r>
            <a:endParaRPr/>
          </a:p>
        </p:txBody>
      </p:sp>
      <p:sp>
        <p:nvSpPr>
          <p:cNvPr id="220" name="CustomShape 8"/>
          <p:cNvSpPr/>
          <p:nvPr/>
        </p:nvSpPr>
        <p:spPr>
          <a:xfrm>
            <a:off x="4619880" y="4393800"/>
            <a:ext cx="3560400" cy="776160"/>
          </a:xfrm>
          <a:prstGeom prst="flowChartProcess">
            <a:avLst/>
          </a:prstGeom>
          <a:solidFill>
            <a:srgbClr val="EEEEEE"/>
          </a:solidFill>
          <a:ln w="18360">
            <a:solidFill>
              <a:srgbClr val="CCCCCC"/>
            </a:solidFill>
            <a:round/>
          </a:ln>
        </p:spPr>
        <p:txBody>
          <a:bodyPr wrap="none" lIns="99000" tIns="54000" rIns="99000" bIns="54000" anchor="ctr"/>
          <a:lstStyle/>
          <a:p>
            <a:pPr algn="ctr"/>
            <a:r>
              <a:rPr lang="en-US" sz="2800" b="1">
                <a:solidFill>
                  <a:srgbClr val="9999FF"/>
                </a:solidFill>
              </a:rPr>
              <a:t>Accrued Expenses</a:t>
            </a:r>
            <a:endParaRPr/>
          </a:p>
        </p:txBody>
      </p:sp>
      <p:sp>
        <p:nvSpPr>
          <p:cNvPr id="221" name="CustomShape 9"/>
          <p:cNvSpPr/>
          <p:nvPr/>
        </p:nvSpPr>
        <p:spPr>
          <a:xfrm>
            <a:off x="1038600" y="625320"/>
            <a:ext cx="3580920" cy="1512360"/>
          </a:xfrm>
          <a:prstGeom prst="flowChartProcess">
            <a:avLst/>
          </a:prstGeom>
          <a:solidFill>
            <a:srgbClr val="EEEEEE"/>
          </a:solidFill>
          <a:ln w="18360">
            <a:solidFill>
              <a:srgbClr val="808080"/>
            </a:solidFill>
            <a:round/>
          </a:ln>
        </p:spPr>
        <p:txBody>
          <a:bodyPr wrap="none" lIns="99000" tIns="54000" rIns="99000" bIns="54000" anchor="ctr"/>
          <a:lstStyle/>
          <a:p>
            <a:pPr algn="ctr"/>
            <a:r>
              <a:rPr lang="en-US" sz="3200" b="1">
                <a:solidFill>
                  <a:srgbClr val="3399FF"/>
                </a:solidFill>
              </a:rPr>
              <a:t>Current Assets</a:t>
            </a:r>
            <a:endParaRPr/>
          </a:p>
        </p:txBody>
      </p:sp>
      <p:sp>
        <p:nvSpPr>
          <p:cNvPr id="222" name="CustomShape 10"/>
          <p:cNvSpPr/>
          <p:nvPr/>
        </p:nvSpPr>
        <p:spPr>
          <a:xfrm>
            <a:off x="4619520" y="625320"/>
            <a:ext cx="3560400" cy="1512360"/>
          </a:xfrm>
          <a:prstGeom prst="flowChartProcess">
            <a:avLst/>
          </a:prstGeom>
          <a:solidFill>
            <a:srgbClr val="EEEEEE"/>
          </a:solidFill>
          <a:ln w="18360">
            <a:solidFill>
              <a:srgbClr val="808080"/>
            </a:solidFill>
            <a:round/>
          </a:ln>
        </p:spPr>
        <p:txBody>
          <a:bodyPr wrap="none" lIns="99000" tIns="54000" rIns="99000" bIns="54000" anchor="ctr"/>
          <a:lstStyle/>
          <a:p>
            <a:pPr algn="ctr"/>
            <a:r>
              <a:rPr lang="en-US" sz="3200" b="1">
                <a:solidFill>
                  <a:srgbClr val="FF9900"/>
                </a:solidFill>
              </a:rPr>
              <a:t>Fixed Assets</a:t>
            </a:r>
            <a:endParaRPr/>
          </a:p>
        </p:txBody>
      </p:sp>
      <p:sp>
        <p:nvSpPr>
          <p:cNvPr id="223" name="CustomShape 11"/>
          <p:cNvSpPr/>
          <p:nvPr/>
        </p:nvSpPr>
        <p:spPr>
          <a:xfrm>
            <a:off x="1038600" y="2137680"/>
            <a:ext cx="3580920" cy="1245600"/>
          </a:xfrm>
          <a:prstGeom prst="flowChartProcess">
            <a:avLst/>
          </a:prstGeom>
          <a:solidFill>
            <a:srgbClr val="EEEEEE"/>
          </a:solidFill>
          <a:ln w="18360">
            <a:solidFill>
              <a:srgbClr val="808080"/>
            </a:solidFill>
            <a:round/>
          </a:ln>
        </p:spPr>
        <p:txBody>
          <a:bodyPr wrap="none" lIns="99000" tIns="54000" rIns="99000" bIns="54000" anchor="ctr"/>
          <a:lstStyle/>
          <a:p>
            <a:pPr algn="ctr"/>
            <a:r>
              <a:rPr lang="en-US" sz="3200" b="1">
                <a:solidFill>
                  <a:srgbClr val="C5000B"/>
                </a:solidFill>
              </a:rPr>
              <a:t>Intangibles</a:t>
            </a:r>
            <a:endParaRPr/>
          </a:p>
        </p:txBody>
      </p:sp>
      <p:sp>
        <p:nvSpPr>
          <p:cNvPr id="224" name="CustomShape 12"/>
          <p:cNvSpPr/>
          <p:nvPr/>
        </p:nvSpPr>
        <p:spPr>
          <a:xfrm>
            <a:off x="4619520" y="2137680"/>
            <a:ext cx="3560400" cy="1245600"/>
          </a:xfrm>
          <a:prstGeom prst="flowChartProcess">
            <a:avLst/>
          </a:prstGeom>
          <a:solidFill>
            <a:srgbClr val="EEEEEE"/>
          </a:solidFill>
          <a:ln w="18360">
            <a:solidFill>
              <a:srgbClr val="808080"/>
            </a:solidFill>
            <a:round/>
          </a:ln>
        </p:spPr>
        <p:txBody>
          <a:bodyPr wrap="none" lIns="99000" tIns="54000" rIns="99000" bIns="54000" anchor="ctr"/>
          <a:lstStyle/>
          <a:p>
            <a:pPr algn="ctr"/>
            <a:r>
              <a:rPr lang="en-US" sz="3200" b="1">
                <a:solidFill>
                  <a:srgbClr val="009933"/>
                </a:solidFill>
              </a:rPr>
              <a:t>Other Assets</a:t>
            </a:r>
            <a:endParaRPr/>
          </a:p>
        </p:txBody>
      </p:sp>
    </p:spTree>
    <p:extLst>
      <p:ext uri="{BB962C8B-B14F-4D97-AF65-F5344CB8AC3E}">
        <p14:creationId xmlns:p14="http://schemas.microsoft.com/office/powerpoint/2010/main" val="859713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325080" y="2880"/>
            <a:ext cx="8821800" cy="555480"/>
          </a:xfrm>
          <a:prstGeom prst="rect">
            <a:avLst/>
          </a:prstGeom>
          <a:noFill/>
          <a:ln>
            <a:noFill/>
          </a:ln>
        </p:spPr>
        <p:txBody>
          <a:bodyPr lIns="90000" tIns="45000" rIns="90000" bIns="45000"/>
          <a:lstStyle/>
          <a:p>
            <a:pPr algn="ctr">
              <a:lnSpc>
                <a:spcPct val="255000"/>
              </a:lnSpc>
            </a:pPr>
            <a:r>
              <a:rPr lang="en-US" sz="1200" b="1">
                <a:solidFill>
                  <a:srgbClr val="808080"/>
                </a:solidFill>
                <a:latin typeface="Century Gothic"/>
              </a:rPr>
              <a:t>INTRODUCTION</a:t>
            </a:r>
            <a:r>
              <a:rPr lang="en-US" sz="1200" b="1">
                <a:solidFill>
                  <a:srgbClr val="FFFFFF"/>
                </a:solidFill>
                <a:latin typeface="Century Gothic"/>
              </a:rPr>
              <a:t>	</a:t>
            </a:r>
            <a:r>
              <a:rPr lang="en-US" sz="1200" b="1">
                <a:solidFill>
                  <a:srgbClr val="808080"/>
                </a:solidFill>
                <a:latin typeface="Century Gothic"/>
              </a:rPr>
              <a:t>FUNDING 	   START UP BUDGET 	OPERATING BUDGET	</a:t>
            </a:r>
            <a:r>
              <a:rPr lang="en-US" sz="1200" b="1">
                <a:solidFill>
                  <a:srgbClr val="F2F2F2"/>
                </a:solidFill>
                <a:latin typeface="Century Gothic"/>
              </a:rPr>
              <a:t>BALANCE SHEET</a:t>
            </a:r>
            <a:endParaRPr/>
          </a:p>
        </p:txBody>
      </p:sp>
      <p:sp>
        <p:nvSpPr>
          <p:cNvPr id="226" name="TextShape 2"/>
          <p:cNvSpPr txBox="1"/>
          <p:nvPr/>
        </p:nvSpPr>
        <p:spPr>
          <a:xfrm>
            <a:off x="3988800" y="6623640"/>
            <a:ext cx="1402920" cy="261000"/>
          </a:xfrm>
          <a:prstGeom prst="rect">
            <a:avLst/>
          </a:prstGeom>
        </p:spPr>
        <p:txBody>
          <a:bodyPr wrap="none" lIns="90000" tIns="45000" rIns="90000" bIns="45000"/>
          <a:lstStyle/>
          <a:p>
            <a:r>
              <a:rPr lang="en-US" sz="1200">
                <a:solidFill>
                  <a:srgbClr val="999999"/>
                </a:solidFill>
              </a:rPr>
              <a:t>BENEDEK Tamás</a:t>
            </a:r>
            <a:endParaRPr/>
          </a:p>
        </p:txBody>
      </p:sp>
      <p:pic>
        <p:nvPicPr>
          <p:cNvPr id="227" name="Picture 226"/>
          <p:cNvPicPr/>
          <p:nvPr/>
        </p:nvPicPr>
        <p:blipFill>
          <a:blip r:embed="rId2"/>
          <a:stretch>
            <a:fillRect/>
          </a:stretch>
        </p:blipFill>
        <p:spPr>
          <a:xfrm>
            <a:off x="624240" y="1280160"/>
            <a:ext cx="7895880" cy="4628880"/>
          </a:xfrm>
          <a:prstGeom prst="rect">
            <a:avLst/>
          </a:prstGeom>
          <a:ln>
            <a:noFill/>
          </a:ln>
        </p:spPr>
      </p:pic>
      <p:sp>
        <p:nvSpPr>
          <p:cNvPr id="228" name="TextShape 3"/>
          <p:cNvSpPr txBox="1"/>
          <p:nvPr/>
        </p:nvSpPr>
        <p:spPr>
          <a:xfrm>
            <a:off x="5943600" y="5929200"/>
            <a:ext cx="2570400" cy="288720"/>
          </a:xfrm>
          <a:prstGeom prst="rect">
            <a:avLst/>
          </a:prstGeom>
        </p:spPr>
        <p:txBody>
          <a:bodyPr wrap="none" lIns="90000" tIns="45000" rIns="90000" bIns="45000"/>
          <a:lstStyle/>
          <a:p>
            <a:r>
              <a:rPr lang="en-US" sz="1400" i="1">
                <a:solidFill>
                  <a:srgbClr val="DDDDDD"/>
                </a:solidFill>
              </a:rPr>
              <a:t>(www.yourmomhatesthis.com)</a:t>
            </a:r>
            <a:endParaRPr/>
          </a:p>
        </p:txBody>
      </p:sp>
    </p:spTree>
    <p:extLst>
      <p:ext uri="{BB962C8B-B14F-4D97-AF65-F5344CB8AC3E}">
        <p14:creationId xmlns:p14="http://schemas.microsoft.com/office/powerpoint/2010/main" val="5514240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00wm/400/400/kharlamova/kharlamova1206/kharlamova120600035/13923852-poseedor-de-dinero-money-hombre-de-cien-dola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0786" y="816428"/>
            <a:ext cx="3164400" cy="43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1972" y="5573486"/>
            <a:ext cx="8822028" cy="400110"/>
          </a:xfrm>
          <a:prstGeom prst="rect">
            <a:avLst/>
          </a:prstGeom>
        </p:spPr>
        <p:txBody>
          <a:bodyPr wrap="square">
            <a:spAutoFit/>
          </a:bodyPr>
          <a:lstStyle/>
          <a:p>
            <a:pPr algn="ctr"/>
            <a:r>
              <a:rPr lang="en-US" sz="2000" b="1" dirty="0" smtClean="0">
                <a:latin typeface="Century Gothic" panose="020B0502020202020204" pitchFamily="34" charset="0"/>
              </a:rPr>
              <a:t>QUESTIONS?</a:t>
            </a:r>
            <a:endParaRPr lang="es-CO" sz="2000" b="1" dirty="0">
              <a:latin typeface="Century Gothic" panose="020B0502020202020204" pitchFamily="34" charset="0"/>
            </a:endParaRPr>
          </a:p>
        </p:txBody>
      </p:sp>
    </p:spTree>
    <p:extLst>
      <p:ext uri="{BB962C8B-B14F-4D97-AF65-F5344CB8AC3E}">
        <p14:creationId xmlns:p14="http://schemas.microsoft.com/office/powerpoint/2010/main" val="266843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latin typeface="Century Gothic" panose="020B0502020202020204" pitchFamily="34" charset="0"/>
              </a:rPr>
              <a:t>INTRODUCTION	</a:t>
            </a:r>
            <a:r>
              <a:rPr lang="en-US" sz="1200" b="1" dirty="0" smtClean="0">
                <a:solidFill>
                  <a:schemeClr val="bg1">
                    <a:lumMod val="50000"/>
                    <a:lumOff val="50000"/>
                  </a:schemeClr>
                </a:solidFill>
                <a:latin typeface="Century Gothic" panose="020B0502020202020204" pitchFamily="34" charset="0"/>
              </a:rPr>
              <a:t>FUNDING 	   START UP BUDGET 	OPERATING BUDGET	BALANCE SHEET</a:t>
            </a:r>
            <a:endParaRPr lang="es-CO" sz="1200" b="1" dirty="0">
              <a:solidFill>
                <a:schemeClr val="bg1">
                  <a:lumMod val="50000"/>
                  <a:lumOff val="50000"/>
                </a:schemeClr>
              </a:solidFill>
              <a:latin typeface="Century Gothic" panose="020B0502020202020204" pitchFamily="34" charset="0"/>
            </a:endParaRPr>
          </a:p>
        </p:txBody>
      </p:sp>
      <p:sp>
        <p:nvSpPr>
          <p:cNvPr id="2" name="Rectangle 1"/>
          <p:cNvSpPr/>
          <p:nvPr/>
        </p:nvSpPr>
        <p:spPr>
          <a:xfrm>
            <a:off x="462677" y="727976"/>
            <a:ext cx="8180614" cy="6324808"/>
          </a:xfrm>
          <a:prstGeom prst="rect">
            <a:avLst/>
          </a:prstGeom>
        </p:spPr>
        <p:txBody>
          <a:bodyPr wrap="square">
            <a:spAutoFit/>
          </a:bodyPr>
          <a:lstStyle/>
          <a:p>
            <a:pPr marL="342900" indent="-342900" algn="ctr">
              <a:buFont typeface="+mj-lt"/>
              <a:buAutoNum type="arabicPeriod" startAt="2"/>
            </a:pPr>
            <a:r>
              <a:rPr lang="en-US" sz="1500" b="1" dirty="0" smtClean="0">
                <a:latin typeface="Century Gothic" panose="020B0502020202020204" pitchFamily="34" charset="0"/>
              </a:rPr>
              <a:t>WHERE THE COMPANY WILL GET LONG-TERM FINANCING FOR ITS INVESTMENT?</a:t>
            </a:r>
          </a:p>
          <a:p>
            <a:pPr marL="342900" indent="-342900">
              <a:buFont typeface="+mj-lt"/>
              <a:buAutoNum type="arabicPeriod" startAt="2"/>
            </a:pPr>
            <a:endParaRPr lang="en-US" sz="1500" b="1" dirty="0" smtClean="0">
              <a:latin typeface="Century Gothic" panose="020B0502020202020204" pitchFamily="34" charset="0"/>
            </a:endParaRPr>
          </a:p>
          <a:p>
            <a:pPr marL="342900" indent="-342900">
              <a:buFont typeface="+mj-lt"/>
              <a:buAutoNum type="arabicPeriod" startAt="2"/>
            </a:pPr>
            <a:endParaRPr lang="en-US" sz="1500" b="1" dirty="0" smtClean="0">
              <a:latin typeface="Century Gothic" panose="020B0502020202020204" pitchFamily="34" charset="0"/>
            </a:endParaRPr>
          </a:p>
          <a:p>
            <a:pPr algn="ctr"/>
            <a:r>
              <a:rPr lang="es-CO" sz="1500" b="1" dirty="0" smtClean="0">
                <a:latin typeface="Century Gothic" panose="020B0502020202020204" pitchFamily="34" charset="0"/>
              </a:rPr>
              <a:t>CAPITAL STRUCTURE</a:t>
            </a:r>
          </a:p>
          <a:p>
            <a:pPr algn="ctr"/>
            <a:r>
              <a:rPr lang="es-CO" sz="1500" dirty="0" smtClean="0">
                <a:latin typeface="Century Gothic" panose="020B0502020202020204" pitchFamily="34" charset="0"/>
              </a:rPr>
              <a:t>(</a:t>
            </a:r>
            <a:r>
              <a:rPr lang="en-US" sz="1500" dirty="0" smtClean="0">
                <a:latin typeface="Century Gothic" panose="020B0502020202020204" pitchFamily="34" charset="0"/>
              </a:rPr>
              <a:t>Ways </a:t>
            </a:r>
            <a:r>
              <a:rPr lang="en-US" sz="1500" dirty="0">
                <a:latin typeface="Century Gothic" panose="020B0502020202020204" pitchFamily="34" charset="0"/>
              </a:rPr>
              <a:t>in which the company obtains and manages the long-term financing</a:t>
            </a:r>
            <a:r>
              <a:rPr lang="es-CO" sz="1500" dirty="0" smtClean="0">
                <a:latin typeface="Century Gothic" panose="020B0502020202020204" pitchFamily="34" charset="0"/>
              </a:rPr>
              <a:t>)</a:t>
            </a:r>
          </a:p>
          <a:p>
            <a:endParaRPr lang="es-CO" sz="1500" b="1" dirty="0">
              <a:latin typeface="Century Gothic" panose="020B0502020202020204" pitchFamily="34" charset="0"/>
            </a:endParaRPr>
          </a:p>
          <a:p>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smtClean="0">
              <a:latin typeface="Century Gothic" panose="020B0502020202020204" pitchFamily="34" charset="0"/>
            </a:endParaRPr>
          </a:p>
          <a:p>
            <a:pPr algn="ctr"/>
            <a:r>
              <a:rPr lang="en-US" sz="1500" b="1" dirty="0" smtClean="0">
                <a:latin typeface="Century Gothic" panose="020B0502020202020204" pitchFamily="34" charset="0"/>
              </a:rPr>
              <a:t>Which </a:t>
            </a:r>
            <a:r>
              <a:rPr lang="en-US" sz="1500" b="1" dirty="0">
                <a:latin typeface="Century Gothic" panose="020B0502020202020204" pitchFamily="34" charset="0"/>
              </a:rPr>
              <a:t>mix of debt and </a:t>
            </a:r>
            <a:r>
              <a:rPr lang="en-US" sz="1500" b="1" dirty="0" smtClean="0">
                <a:latin typeface="Century Gothic" panose="020B0502020202020204" pitchFamily="34" charset="0"/>
              </a:rPr>
              <a:t>equity is the best?</a:t>
            </a:r>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smtClean="0">
              <a:latin typeface="Century Gothic" panose="020B0502020202020204" pitchFamily="34" charset="0"/>
            </a:endParaRPr>
          </a:p>
          <a:p>
            <a:pPr marL="285750" indent="-285750">
              <a:buFontTx/>
              <a:buChar char="-"/>
            </a:pPr>
            <a:r>
              <a:rPr lang="en-US" sz="1500" b="1" dirty="0" smtClean="0">
                <a:latin typeface="Century Gothic" panose="020B0502020202020204" pitchFamily="34" charset="0"/>
              </a:rPr>
              <a:t>How </a:t>
            </a:r>
            <a:r>
              <a:rPr lang="en-US" sz="1500" b="1" dirty="0">
                <a:latin typeface="Century Gothic" panose="020B0502020202020204" pitchFamily="34" charset="0"/>
              </a:rPr>
              <a:t>much </a:t>
            </a:r>
            <a:r>
              <a:rPr lang="en-US" sz="1500" b="1" dirty="0" smtClean="0">
                <a:latin typeface="Century Gothic" panose="020B0502020202020204" pitchFamily="34" charset="0"/>
              </a:rPr>
              <a:t>the company</a:t>
            </a:r>
            <a:r>
              <a:rPr lang="en-US" sz="1500" b="1" dirty="0">
                <a:latin typeface="Century Gothic" panose="020B0502020202020204" pitchFamily="34" charset="0"/>
              </a:rPr>
              <a:t> should</a:t>
            </a:r>
            <a:r>
              <a:rPr lang="en-US" sz="1500" b="1" dirty="0" smtClean="0">
                <a:latin typeface="Century Gothic" panose="020B0502020202020204" pitchFamily="34" charset="0"/>
              </a:rPr>
              <a:t> borrow?</a:t>
            </a:r>
          </a:p>
          <a:p>
            <a:pPr marL="285750" indent="-285750">
              <a:buFontTx/>
              <a:buChar char="-"/>
            </a:pPr>
            <a:r>
              <a:rPr lang="en-US" sz="1500" b="1" dirty="0" smtClean="0">
                <a:latin typeface="Century Gothic" panose="020B0502020202020204" pitchFamily="34" charset="0"/>
              </a:rPr>
              <a:t>What </a:t>
            </a:r>
            <a:r>
              <a:rPr lang="en-US" sz="1500" b="1" dirty="0">
                <a:latin typeface="Century Gothic" panose="020B0502020202020204" pitchFamily="34" charset="0"/>
              </a:rPr>
              <a:t>are the least expensive sources of funds for the </a:t>
            </a:r>
            <a:r>
              <a:rPr lang="en-US" sz="1500" b="1" dirty="0" smtClean="0">
                <a:latin typeface="Century Gothic" panose="020B0502020202020204" pitchFamily="34" charset="0"/>
              </a:rPr>
              <a:t>company?</a:t>
            </a:r>
            <a:endParaRPr lang="es-CO" sz="1500" b="1" dirty="0" smtClean="0">
              <a:latin typeface="Century Gothic" panose="020B0502020202020204" pitchFamily="34" charset="0"/>
            </a:endParaRPr>
          </a:p>
          <a:p>
            <a:pPr marL="285750" indent="-285750">
              <a:buFontTx/>
              <a:buChar char="-"/>
            </a:pPr>
            <a:r>
              <a:rPr lang="en-US" sz="1500" b="1" dirty="0" smtClean="0">
                <a:latin typeface="Century Gothic" panose="020B0502020202020204" pitchFamily="34" charset="0"/>
              </a:rPr>
              <a:t>How </a:t>
            </a:r>
            <a:r>
              <a:rPr lang="en-US" sz="1500" b="1" dirty="0">
                <a:latin typeface="Century Gothic" panose="020B0502020202020204" pitchFamily="34" charset="0"/>
              </a:rPr>
              <a:t>and where to get the </a:t>
            </a:r>
            <a:r>
              <a:rPr lang="en-US" sz="1500" b="1" dirty="0" smtClean="0">
                <a:latin typeface="Century Gothic" panose="020B0502020202020204" pitchFamily="34" charset="0"/>
              </a:rPr>
              <a:t>funds</a:t>
            </a:r>
          </a:p>
          <a:p>
            <a:pPr marL="285750" indent="-285750">
              <a:buFontTx/>
              <a:buChar char="-"/>
            </a:pPr>
            <a:r>
              <a:rPr lang="en-US" sz="1500" b="1" dirty="0" smtClean="0">
                <a:latin typeface="Century Gothic" panose="020B0502020202020204" pitchFamily="34" charset="0"/>
              </a:rPr>
              <a:t>Election </a:t>
            </a:r>
            <a:r>
              <a:rPr lang="en-US" sz="1500" b="1" dirty="0">
                <a:latin typeface="Century Gothic" panose="020B0502020202020204" pitchFamily="34" charset="0"/>
              </a:rPr>
              <a:t>of </a:t>
            </a:r>
            <a:r>
              <a:rPr lang="en-US" sz="1500" b="1" dirty="0" smtClean="0">
                <a:latin typeface="Century Gothic" panose="020B0502020202020204" pitchFamily="34" charset="0"/>
              </a:rPr>
              <a:t>creditors</a:t>
            </a:r>
          </a:p>
          <a:p>
            <a:pPr marL="285750" indent="-285750">
              <a:buFontTx/>
              <a:buChar char="-"/>
            </a:pPr>
            <a:r>
              <a:rPr lang="en-US" sz="1500" b="1" dirty="0" smtClean="0">
                <a:latin typeface="Century Gothic" panose="020B0502020202020204" pitchFamily="34" charset="0"/>
              </a:rPr>
              <a:t>Which type </a:t>
            </a:r>
            <a:r>
              <a:rPr lang="en-US" sz="1500" b="1" dirty="0">
                <a:latin typeface="Century Gothic" panose="020B0502020202020204" pitchFamily="34" charset="0"/>
              </a:rPr>
              <a:t>of </a:t>
            </a:r>
            <a:r>
              <a:rPr lang="en-US" sz="1500" b="1" dirty="0" smtClean="0">
                <a:latin typeface="Century Gothic" panose="020B0502020202020204" pitchFamily="34" charset="0"/>
              </a:rPr>
              <a:t>loan is suitable?</a:t>
            </a:r>
          </a:p>
          <a:p>
            <a:pPr marL="285750" indent="-285750">
              <a:buFontTx/>
              <a:buChar char="-"/>
            </a:pPr>
            <a:endParaRPr lang="en-US" sz="1500" b="1" dirty="0" smtClean="0">
              <a:latin typeface="Century Gothic" panose="020B0502020202020204" pitchFamily="34" charset="0"/>
            </a:endParaRPr>
          </a:p>
          <a:p>
            <a:pPr marL="285750" indent="-285750">
              <a:buFontTx/>
              <a:buChar char="-"/>
            </a:pPr>
            <a:r>
              <a:rPr lang="en-US" sz="1500" b="1" dirty="0" smtClean="0">
                <a:latin typeface="Century Gothic" panose="020B0502020202020204" pitchFamily="34" charset="0"/>
              </a:rPr>
              <a:t>…and so on.</a:t>
            </a:r>
          </a:p>
          <a:p>
            <a:endParaRPr lang="en-US" sz="1500" b="1" dirty="0" smtClean="0">
              <a:latin typeface="Century Gothic" panose="020B0502020202020204" pitchFamily="34" charset="0"/>
            </a:endParaRPr>
          </a:p>
          <a:p>
            <a:endParaRPr lang="en-US" sz="1500" b="1" dirty="0">
              <a:latin typeface="Century Gothic" panose="020B0502020202020204" pitchFamily="34" charset="0"/>
            </a:endParaRPr>
          </a:p>
        </p:txBody>
      </p:sp>
      <p:sp>
        <p:nvSpPr>
          <p:cNvPr id="5" name="Down Arrow 4"/>
          <p:cNvSpPr/>
          <p:nvPr/>
        </p:nvSpPr>
        <p:spPr>
          <a:xfrm>
            <a:off x="4413042" y="1022386"/>
            <a:ext cx="279885"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84" name="Picture 12" descr="Debt Equity Balance Stock Image - Image: 25707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984" y="2310333"/>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latin typeface="Century Gothic" panose="020B0502020202020204" pitchFamily="34" charset="0"/>
              </a:rPr>
              <a:t>INTRODUCTION	</a:t>
            </a:r>
            <a:r>
              <a:rPr lang="en-US" sz="1200" b="1" dirty="0" smtClean="0">
                <a:solidFill>
                  <a:schemeClr val="bg1">
                    <a:lumMod val="50000"/>
                    <a:lumOff val="50000"/>
                  </a:schemeClr>
                </a:solidFill>
                <a:latin typeface="Century Gothic" panose="020B0502020202020204" pitchFamily="34" charset="0"/>
              </a:rPr>
              <a:t>FUNDING 	   START UP BUDGET 	OPERATING BUDGET	BALANCE SHEET</a:t>
            </a:r>
            <a:endParaRPr lang="es-CO" sz="1200" b="1" dirty="0">
              <a:solidFill>
                <a:schemeClr val="bg1">
                  <a:lumMod val="50000"/>
                  <a:lumOff val="50000"/>
                </a:schemeClr>
              </a:solidFill>
              <a:latin typeface="Century Gothic" panose="020B0502020202020204" pitchFamily="34" charset="0"/>
            </a:endParaRPr>
          </a:p>
        </p:txBody>
      </p:sp>
      <p:sp>
        <p:nvSpPr>
          <p:cNvPr id="2" name="Rectangle 1"/>
          <p:cNvSpPr/>
          <p:nvPr/>
        </p:nvSpPr>
        <p:spPr>
          <a:xfrm>
            <a:off x="652071" y="623191"/>
            <a:ext cx="7801825" cy="6093976"/>
          </a:xfrm>
          <a:prstGeom prst="rect">
            <a:avLst/>
          </a:prstGeom>
        </p:spPr>
        <p:txBody>
          <a:bodyPr wrap="square">
            <a:spAutoFit/>
          </a:bodyPr>
          <a:lstStyle/>
          <a:p>
            <a:pPr marL="342900" indent="-342900" algn="ctr">
              <a:buFont typeface="+mj-lt"/>
              <a:buAutoNum type="arabicPeriod" startAt="3"/>
            </a:pPr>
            <a:r>
              <a:rPr lang="en-US" sz="1500" b="1" dirty="0" smtClean="0">
                <a:latin typeface="Century Gothic" panose="020B0502020202020204" pitchFamily="34" charset="0"/>
              </a:rPr>
              <a:t>HOW THE COMPANY WILL MANAGES ITS FINANCE?</a:t>
            </a:r>
          </a:p>
          <a:p>
            <a:pPr marL="342900" indent="-342900">
              <a:buFont typeface="+mj-lt"/>
              <a:buAutoNum type="arabicPeriod" startAt="3"/>
            </a:pPr>
            <a:endParaRPr lang="es-CO" sz="1500" b="1" dirty="0" smtClean="0">
              <a:latin typeface="Century Gothic" panose="020B0502020202020204" pitchFamily="34" charset="0"/>
            </a:endParaRPr>
          </a:p>
          <a:p>
            <a:endParaRPr lang="es-CO" sz="1500" b="1" dirty="0" smtClean="0">
              <a:latin typeface="Century Gothic" panose="020B0502020202020204" pitchFamily="34" charset="0"/>
            </a:endParaRPr>
          </a:p>
          <a:p>
            <a:pPr algn="ctr"/>
            <a:endParaRPr lang="es-CO" sz="1500" b="1" dirty="0" smtClean="0">
              <a:latin typeface="Century Gothic" panose="020B0502020202020204" pitchFamily="34" charset="0"/>
            </a:endParaRPr>
          </a:p>
          <a:p>
            <a:pPr algn="ctr"/>
            <a:r>
              <a:rPr lang="es-CO" sz="1500" b="1" dirty="0" smtClean="0">
                <a:latin typeface="Century Gothic" panose="020B0502020202020204" pitchFamily="34" charset="0"/>
              </a:rPr>
              <a:t>OPERATING CAPITAL MANAGEMENT </a:t>
            </a:r>
          </a:p>
          <a:p>
            <a:pPr algn="ctr"/>
            <a:r>
              <a:rPr lang="es-CO" sz="1500" dirty="0" smtClean="0">
                <a:latin typeface="Century Gothic" panose="020B0502020202020204" pitchFamily="34" charset="0"/>
              </a:rPr>
              <a:t>(</a:t>
            </a:r>
            <a:r>
              <a:rPr lang="en-US" sz="1500" dirty="0" smtClean="0">
                <a:latin typeface="Century Gothic" panose="020B0502020202020204" pitchFamily="34" charset="0"/>
              </a:rPr>
              <a:t>Refers </a:t>
            </a:r>
            <a:r>
              <a:rPr lang="en-US" sz="1500" dirty="0">
                <a:latin typeface="Century Gothic" panose="020B0502020202020204" pitchFamily="34" charset="0"/>
              </a:rPr>
              <a:t>to </a:t>
            </a:r>
            <a:r>
              <a:rPr lang="en-US" sz="1500" dirty="0" smtClean="0">
                <a:latin typeface="Century Gothic" panose="020B0502020202020204" pitchFamily="34" charset="0"/>
              </a:rPr>
              <a:t>the management of the short-term assets and </a:t>
            </a:r>
            <a:r>
              <a:rPr lang="es-CO" sz="1500" dirty="0" err="1">
                <a:latin typeface="Century Gothic" panose="020B0502020202020204" pitchFamily="34" charset="0"/>
              </a:rPr>
              <a:t>liabilities</a:t>
            </a:r>
            <a:r>
              <a:rPr lang="es-CO" sz="1500" dirty="0">
                <a:latin typeface="Century Gothic" panose="020B0502020202020204" pitchFamily="34" charset="0"/>
              </a:rPr>
              <a:t> </a:t>
            </a:r>
            <a:r>
              <a:rPr lang="en-US" sz="1500" dirty="0" smtClean="0">
                <a:latin typeface="Century Gothic" panose="020B0502020202020204" pitchFamily="34" charset="0"/>
              </a:rPr>
              <a:t>of a </a:t>
            </a:r>
            <a:r>
              <a:rPr lang="en-US" sz="1500" dirty="0">
                <a:latin typeface="Century Gothic" panose="020B0502020202020204" pitchFamily="34" charset="0"/>
              </a:rPr>
              <a:t>company</a:t>
            </a:r>
            <a:r>
              <a:rPr lang="es-CO" sz="1500" dirty="0" smtClean="0">
                <a:latin typeface="Century Gothic" panose="020B0502020202020204" pitchFamily="34" charset="0"/>
              </a:rPr>
              <a:t>)</a:t>
            </a:r>
          </a:p>
          <a:p>
            <a:pPr algn="ctr"/>
            <a:endParaRPr lang="es-CO" sz="1500" dirty="0">
              <a:latin typeface="Century Gothic" panose="020B0502020202020204" pitchFamily="34" charset="0"/>
            </a:endParaRPr>
          </a:p>
          <a:p>
            <a:pPr algn="ctr"/>
            <a:endParaRPr lang="es-CO" sz="1500" dirty="0" smtClean="0">
              <a:latin typeface="Century Gothic" panose="020B0502020202020204" pitchFamily="34" charset="0"/>
            </a:endParaRPr>
          </a:p>
          <a:p>
            <a:pPr algn="ctr"/>
            <a:endParaRPr lang="es-CO" sz="1500" dirty="0" smtClean="0">
              <a:latin typeface="Century Gothic" panose="020B0502020202020204" pitchFamily="34" charset="0"/>
            </a:endParaRPr>
          </a:p>
          <a:p>
            <a:pPr algn="ctr"/>
            <a:endParaRPr lang="es-CO" sz="1500" dirty="0">
              <a:latin typeface="Century Gothic" panose="020B0502020202020204" pitchFamily="34" charset="0"/>
            </a:endParaRPr>
          </a:p>
          <a:p>
            <a:pPr algn="ctr"/>
            <a:endParaRPr lang="es-CO" sz="1500" b="1" dirty="0" smtClean="0">
              <a:latin typeface="Century Gothic" panose="020B0502020202020204" pitchFamily="34" charset="0"/>
            </a:endParaRPr>
          </a:p>
          <a:p>
            <a:pPr algn="ctr"/>
            <a:r>
              <a:rPr lang="es-CO" sz="1500" b="1" dirty="0" err="1" smtClean="0">
                <a:latin typeface="Century Gothic" panose="020B0502020202020204" pitchFamily="34" charset="0"/>
              </a:rPr>
              <a:t>Daily</a:t>
            </a:r>
            <a:r>
              <a:rPr lang="es-CO" sz="1500" b="1" dirty="0" smtClean="0">
                <a:latin typeface="Century Gothic" panose="020B0502020202020204" pitchFamily="34" charset="0"/>
              </a:rPr>
              <a:t> </a:t>
            </a:r>
            <a:r>
              <a:rPr lang="es-CO" sz="1500" b="1" dirty="0" err="1" smtClean="0">
                <a:latin typeface="Century Gothic" panose="020B0502020202020204" pitchFamily="34" charset="0"/>
              </a:rPr>
              <a:t>activity</a:t>
            </a:r>
            <a:endParaRPr lang="es-CO" sz="1500" b="1" dirty="0" smtClean="0">
              <a:latin typeface="Century Gothic" panose="020B0502020202020204" pitchFamily="34" charset="0"/>
            </a:endParaRPr>
          </a:p>
          <a:p>
            <a:pPr algn="ctr"/>
            <a:endParaRPr lang="es-CO" sz="1500" b="1" dirty="0">
              <a:latin typeface="Century Gothic" panose="020B0502020202020204" pitchFamily="34" charset="0"/>
            </a:endParaRPr>
          </a:p>
          <a:p>
            <a:pPr algn="ctr"/>
            <a:endParaRPr lang="es-CO" sz="1500" b="1" dirty="0" smtClean="0">
              <a:latin typeface="Century Gothic" panose="020B0502020202020204" pitchFamily="34" charset="0"/>
            </a:endParaRPr>
          </a:p>
          <a:p>
            <a:pPr algn="ctr"/>
            <a:endParaRPr lang="es-CO" sz="1500" b="1" dirty="0" smtClean="0">
              <a:latin typeface="Century Gothic" panose="020B0502020202020204" pitchFamily="34" charset="0"/>
            </a:endParaRPr>
          </a:p>
          <a:p>
            <a:pPr algn="ctr"/>
            <a:endParaRPr lang="es-CO" sz="1500" b="1" dirty="0">
              <a:latin typeface="Century Gothic" panose="020B0502020202020204" pitchFamily="34" charset="0"/>
            </a:endParaRPr>
          </a:p>
          <a:p>
            <a:pPr algn="ctr"/>
            <a:endParaRPr lang="es-CO" sz="1500" b="1" dirty="0" smtClean="0">
              <a:latin typeface="Century Gothic" panose="020B0502020202020204" pitchFamily="34" charset="0"/>
            </a:endParaRPr>
          </a:p>
          <a:p>
            <a:pPr algn="ctr"/>
            <a:endParaRPr lang="es-CO" sz="1500" b="1" dirty="0" smtClean="0">
              <a:latin typeface="Century Gothic" panose="020B0502020202020204" pitchFamily="34" charset="0"/>
            </a:endParaRPr>
          </a:p>
          <a:p>
            <a:endParaRPr lang="es-CO" sz="1500" b="1" dirty="0" smtClean="0">
              <a:latin typeface="Century Gothic" panose="020B0502020202020204" pitchFamily="34" charset="0"/>
            </a:endParaRPr>
          </a:p>
          <a:p>
            <a:endParaRPr lang="es-CO" sz="1500" b="1" dirty="0">
              <a:latin typeface="Century Gothic" panose="020B0502020202020204" pitchFamily="34" charset="0"/>
            </a:endParaRPr>
          </a:p>
          <a:p>
            <a:endParaRPr lang="es-CO" sz="1500" b="1" dirty="0">
              <a:latin typeface="Century Gothic" panose="020B0502020202020204" pitchFamily="34" charset="0"/>
            </a:endParaRPr>
          </a:p>
          <a:p>
            <a:pPr marL="285750" indent="-285750">
              <a:buFont typeface="Century Gothic" panose="020B0502020202020204" pitchFamily="34" charset="0"/>
              <a:buChar char="―"/>
            </a:pPr>
            <a:r>
              <a:rPr lang="en-US" sz="1500" b="1" dirty="0">
                <a:latin typeface="Century Gothic" panose="020B0502020202020204" pitchFamily="34" charset="0"/>
              </a:rPr>
              <a:t>How much cash </a:t>
            </a:r>
            <a:r>
              <a:rPr lang="en-US" sz="1500" b="1" dirty="0" smtClean="0">
                <a:latin typeface="Century Gothic" panose="020B0502020202020204" pitchFamily="34" charset="0"/>
              </a:rPr>
              <a:t>and inventory should </a:t>
            </a:r>
            <a:r>
              <a:rPr lang="en-US" sz="1500" b="1" dirty="0">
                <a:latin typeface="Century Gothic" panose="020B0502020202020204" pitchFamily="34" charset="0"/>
              </a:rPr>
              <a:t>be available</a:t>
            </a:r>
            <a:r>
              <a:rPr lang="en-US" sz="1500" b="1" dirty="0" smtClean="0">
                <a:latin typeface="Century Gothic" panose="020B0502020202020204" pitchFamily="34" charset="0"/>
              </a:rPr>
              <a:t>?</a:t>
            </a:r>
          </a:p>
          <a:p>
            <a:pPr marL="285750" indent="-285750">
              <a:buFont typeface="Century Gothic" panose="020B0502020202020204" pitchFamily="34" charset="0"/>
              <a:buChar char="―"/>
            </a:pPr>
            <a:r>
              <a:rPr lang="en-US" sz="1500" b="1" dirty="0" smtClean="0">
                <a:latin typeface="Century Gothic" panose="020B0502020202020204" pitchFamily="34" charset="0"/>
              </a:rPr>
              <a:t>Should the company </a:t>
            </a:r>
            <a:r>
              <a:rPr lang="en-US" sz="1500" b="1" dirty="0">
                <a:latin typeface="Century Gothic" panose="020B0502020202020204" pitchFamily="34" charset="0"/>
              </a:rPr>
              <a:t>sell on credit</a:t>
            </a:r>
            <a:r>
              <a:rPr lang="en-US" sz="1500" b="1" dirty="0" smtClean="0">
                <a:latin typeface="Century Gothic" panose="020B0502020202020204" pitchFamily="34" charset="0"/>
              </a:rPr>
              <a:t>?</a:t>
            </a:r>
          </a:p>
          <a:p>
            <a:pPr marL="285750" indent="-285750">
              <a:buFont typeface="Century Gothic" panose="020B0502020202020204" pitchFamily="34" charset="0"/>
              <a:buChar char="―"/>
            </a:pPr>
            <a:r>
              <a:rPr lang="en-US" sz="1500" b="1" dirty="0" smtClean="0">
                <a:latin typeface="Century Gothic" panose="020B0502020202020204" pitchFamily="34" charset="0"/>
              </a:rPr>
              <a:t>How </a:t>
            </a:r>
            <a:r>
              <a:rPr lang="en-US" sz="1500" b="1" dirty="0">
                <a:latin typeface="Century Gothic" panose="020B0502020202020204" pitchFamily="34" charset="0"/>
              </a:rPr>
              <a:t>will any short-term financing </a:t>
            </a:r>
            <a:r>
              <a:rPr lang="en-US" sz="1500" b="1" dirty="0" smtClean="0">
                <a:latin typeface="Century Gothic" panose="020B0502020202020204" pitchFamily="34" charset="0"/>
              </a:rPr>
              <a:t>be obtained if necessary?</a:t>
            </a:r>
          </a:p>
          <a:p>
            <a:pPr marL="285750" indent="-285750">
              <a:buFont typeface="Century Gothic" panose="020B0502020202020204" pitchFamily="34" charset="0"/>
              <a:buChar char="―"/>
            </a:pPr>
            <a:r>
              <a:rPr lang="es-CO" sz="1500" b="1" dirty="0">
                <a:latin typeface="Century Gothic" panose="020B0502020202020204" pitchFamily="34" charset="0"/>
              </a:rPr>
              <a:t>…and so </a:t>
            </a:r>
            <a:r>
              <a:rPr lang="es-CO" sz="1500" b="1" dirty="0" err="1">
                <a:latin typeface="Century Gothic" panose="020B0502020202020204" pitchFamily="34" charset="0"/>
              </a:rPr>
              <a:t>on</a:t>
            </a:r>
            <a:r>
              <a:rPr lang="es-CO" sz="1500" b="1" dirty="0">
                <a:latin typeface="Century Gothic" panose="020B0502020202020204" pitchFamily="34" charset="0"/>
              </a:rPr>
              <a:t>.</a:t>
            </a:r>
          </a:p>
          <a:p>
            <a:endParaRPr lang="es-CO" sz="1500" dirty="0" smtClean="0">
              <a:latin typeface="Century Gothic" panose="020B0502020202020204" pitchFamily="34" charset="0"/>
            </a:endParaRPr>
          </a:p>
        </p:txBody>
      </p:sp>
      <p:sp>
        <p:nvSpPr>
          <p:cNvPr id="4" name="Down Arrow 3"/>
          <p:cNvSpPr/>
          <p:nvPr/>
        </p:nvSpPr>
        <p:spPr>
          <a:xfrm>
            <a:off x="4413042" y="1055043"/>
            <a:ext cx="279885"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50" name="Picture 2" descr="https://exploreb2b.com/system/images/4541/medium/launching_business.jpg?1353739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89" y="2696276"/>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lanyourescape.ca/files/images/pers-fin-dia-asset-lia-500.png"/>
          <p:cNvPicPr>
            <a:picLocks noChangeAspect="1" noChangeArrowheads="1"/>
          </p:cNvPicPr>
          <p:nvPr/>
        </p:nvPicPr>
        <p:blipFill rotWithShape="1">
          <a:blip r:embed="rId4">
            <a:extLst>
              <a:ext uri="{28A0092B-C50C-407E-A947-70E740481C1C}">
                <a14:useLocalDpi xmlns:a14="http://schemas.microsoft.com/office/drawing/2010/main" val="0"/>
              </a:ext>
            </a:extLst>
          </a:blip>
          <a:srcRect l="3247" t="18941" r="4181" b="3713"/>
          <a:stretch/>
        </p:blipFill>
        <p:spPr bwMode="auto">
          <a:xfrm>
            <a:off x="5752110" y="2770179"/>
            <a:ext cx="2842104"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33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tx1">
                    <a:lumMod val="95000"/>
                  </a:schemeClr>
                </a:solidFill>
                <a:latin typeface="Century Gothic" panose="020B0502020202020204" pitchFamily="34" charset="0"/>
              </a:rPr>
              <a:t>FUNDING</a:t>
            </a:r>
            <a:r>
              <a:rPr lang="en-US" sz="1200" b="1" dirty="0" smtClean="0">
                <a:solidFill>
                  <a:schemeClr val="bg1">
                    <a:lumMod val="50000"/>
                    <a:lumOff val="50000"/>
                  </a:schemeClr>
                </a:solidFill>
                <a:latin typeface="Century Gothic" panose="020B0502020202020204" pitchFamily="34" charset="0"/>
              </a:rPr>
              <a:t> 	START UP BUDGET 	OPERATING BUDGET	BALANCE SHEET</a:t>
            </a:r>
            <a:endParaRPr lang="es-CO" sz="1200" b="1" dirty="0">
              <a:solidFill>
                <a:schemeClr val="bg1">
                  <a:lumMod val="50000"/>
                  <a:lumOff val="50000"/>
                </a:schemeClr>
              </a:solidFill>
              <a:latin typeface="Century Gothic" panose="020B0502020202020204" pitchFamily="34" charset="0"/>
            </a:endParaRPr>
          </a:p>
        </p:txBody>
      </p:sp>
      <p:pic>
        <p:nvPicPr>
          <p:cNvPr id="11270" name="Picture 6" descr="http://www.proximgroup.com.au/images/Business%20Life%20Cycle_small.jpg"/>
          <p:cNvPicPr>
            <a:picLocks noChangeAspect="1" noChangeArrowheads="1"/>
          </p:cNvPicPr>
          <p:nvPr/>
        </p:nvPicPr>
        <p:blipFill>
          <a:blip r:embed="rId3">
            <a:extLst>
              <a:ext uri="{BEBA8EAE-BF5A-486C-A8C5-ECC9F3942E4B}">
                <a14:imgProps xmlns:a14="http://schemas.microsoft.com/office/drawing/2010/main">
                  <a14:imgLayer r:embed="rId4">
                    <a14:imgEffect>
                      <a14:saturation sat="10000"/>
                    </a14:imgEffect>
                  </a14:imgLayer>
                </a14:imgProps>
              </a:ext>
              <a:ext uri="{28A0092B-C50C-407E-A947-70E740481C1C}">
                <a14:useLocalDpi xmlns:a14="http://schemas.microsoft.com/office/drawing/2010/main" val="0"/>
              </a:ext>
            </a:extLst>
          </a:blip>
          <a:srcRect/>
          <a:stretch>
            <a:fillRect/>
          </a:stretch>
        </p:blipFill>
        <p:spPr bwMode="auto">
          <a:xfrm>
            <a:off x="1007960" y="1900021"/>
            <a:ext cx="6926253" cy="4320000"/>
          </a:xfrm>
          <a:prstGeom prst="rect">
            <a:avLst/>
          </a:prstGeom>
          <a:noFill/>
          <a:effectLst>
            <a:outerShdw blurRad="50800" dist="50800" dir="5400000" algn="ctr" rotWithShape="0">
              <a:schemeClr val="tx1"/>
            </a:outerShdw>
            <a:reflection stA="66000" endPos="38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52071" y="623191"/>
            <a:ext cx="7801825" cy="815608"/>
          </a:xfrm>
          <a:prstGeom prst="rect">
            <a:avLst/>
          </a:prstGeom>
        </p:spPr>
        <p:txBody>
          <a:bodyPr wrap="square">
            <a:spAutoFit/>
          </a:bodyPr>
          <a:lstStyle/>
          <a:p>
            <a:pPr algn="ctr"/>
            <a:r>
              <a:rPr lang="en-US" sz="1500" b="1" dirty="0" smtClean="0">
                <a:latin typeface="Century Gothic" panose="020B0502020202020204" pitchFamily="34" charset="0"/>
              </a:rPr>
              <a:t>FUNDING A BUSINESS</a:t>
            </a:r>
            <a:endParaRPr lang="es-CO" sz="1500" b="1" dirty="0" smtClean="0">
              <a:latin typeface="Century Gothic" panose="020B0502020202020204" pitchFamily="34" charset="0"/>
            </a:endParaRPr>
          </a:p>
          <a:p>
            <a:pPr algn="ctr"/>
            <a:r>
              <a:rPr lang="es-CO" sz="1500" dirty="0" smtClean="0">
                <a:latin typeface="Century Gothic" panose="020B0502020202020204" pitchFamily="34" charset="0"/>
              </a:rPr>
              <a:t>(</a:t>
            </a:r>
            <a:r>
              <a:rPr lang="es-CO" sz="1500" dirty="0">
                <a:latin typeface="Century Gothic" panose="020B0502020202020204" pitchFamily="34" charset="0"/>
              </a:rPr>
              <a:t>S</a:t>
            </a:r>
            <a:r>
              <a:rPr lang="es-CO" sz="1500" dirty="0" smtClean="0">
                <a:latin typeface="Century Gothic" panose="020B0502020202020204" pitchFamily="34" charset="0"/>
              </a:rPr>
              <a:t>imple </a:t>
            </a:r>
            <a:r>
              <a:rPr lang="es-CO" sz="1500" dirty="0" err="1" smtClean="0">
                <a:latin typeface="Century Gothic" panose="020B0502020202020204" pitchFamily="34" charset="0"/>
              </a:rPr>
              <a:t>tips</a:t>
            </a:r>
            <a:r>
              <a:rPr lang="es-CO" sz="1500" dirty="0" smtClean="0">
                <a:latin typeface="Century Gothic" panose="020B0502020202020204" pitchFamily="34" charset="0"/>
              </a:rPr>
              <a:t> </a:t>
            </a:r>
            <a:r>
              <a:rPr lang="en-US" sz="1600" dirty="0">
                <a:latin typeface="Century Gothic" panose="020B0502020202020204" pitchFamily="34" charset="0"/>
              </a:rPr>
              <a:t>to </a:t>
            </a:r>
            <a:r>
              <a:rPr lang="en-US" sz="1600" dirty="0" smtClean="0">
                <a:latin typeface="Century Gothic" panose="020B0502020202020204" pitchFamily="34" charset="0"/>
              </a:rPr>
              <a:t>guide entrepreneurs </a:t>
            </a:r>
            <a:r>
              <a:rPr lang="en-US" sz="1600" dirty="0">
                <a:latin typeface="Century Gothic" panose="020B0502020202020204" pitchFamily="34" charset="0"/>
              </a:rPr>
              <a:t>through the fundraising process across all phases of the business life cycle.</a:t>
            </a:r>
            <a:r>
              <a:rPr lang="es-CO" sz="1500" dirty="0" smtClean="0">
                <a:latin typeface="Century Gothic" panose="020B0502020202020204" pitchFamily="34" charset="0"/>
              </a:rPr>
              <a:t>)</a:t>
            </a:r>
          </a:p>
        </p:txBody>
      </p:sp>
      <p:pic>
        <p:nvPicPr>
          <p:cNvPr id="11268" name="Picture 4" descr="http://www.gatewaybizdev.com/wp-content/uploads/2012/04/business-loan-refinancin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536" y="1436315"/>
            <a:ext cx="1835976" cy="12239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53192" y="5222012"/>
            <a:ext cx="2008883" cy="307777"/>
          </a:xfrm>
          <a:prstGeom prst="rect">
            <a:avLst/>
          </a:prstGeom>
          <a:solidFill>
            <a:srgbClr val="FF0000"/>
          </a:solidFill>
        </p:spPr>
        <p:txBody>
          <a:bodyPr wrap="none">
            <a:spAutoFit/>
          </a:bodyPr>
          <a:lstStyle/>
          <a:p>
            <a:pPr>
              <a:spcBef>
                <a:spcPts val="600"/>
              </a:spcBef>
              <a:spcAft>
                <a:spcPts val="600"/>
              </a:spcAft>
            </a:pPr>
            <a:r>
              <a:rPr lang="es-CO" sz="1400" b="1" dirty="0"/>
              <a:t>1. BOOSTRAPPING</a:t>
            </a:r>
          </a:p>
        </p:txBody>
      </p:sp>
      <p:sp>
        <p:nvSpPr>
          <p:cNvPr id="12" name="Rectangle 11"/>
          <p:cNvSpPr/>
          <p:nvPr/>
        </p:nvSpPr>
        <p:spPr>
          <a:xfrm>
            <a:off x="1853063" y="4549944"/>
            <a:ext cx="2618024" cy="307777"/>
          </a:xfrm>
          <a:prstGeom prst="rect">
            <a:avLst/>
          </a:prstGeom>
          <a:solidFill>
            <a:srgbClr val="FF0000"/>
          </a:solidFill>
        </p:spPr>
        <p:txBody>
          <a:bodyPr wrap="none">
            <a:spAutoFit/>
          </a:bodyPr>
          <a:lstStyle/>
          <a:p>
            <a:pPr>
              <a:spcBef>
                <a:spcPts val="600"/>
              </a:spcBef>
              <a:spcAft>
                <a:spcPts val="600"/>
              </a:spcAft>
            </a:pPr>
            <a:r>
              <a:rPr lang="es-CO" sz="1400" b="1" dirty="0" smtClean="0"/>
              <a:t>2. FRIENDS AND FAMILY</a:t>
            </a:r>
            <a:endParaRPr lang="es-CO" sz="1400" b="1" dirty="0"/>
          </a:p>
        </p:txBody>
      </p:sp>
      <p:sp>
        <p:nvSpPr>
          <p:cNvPr id="13" name="Rectangle 12"/>
          <p:cNvSpPr/>
          <p:nvPr/>
        </p:nvSpPr>
        <p:spPr>
          <a:xfrm>
            <a:off x="2629525" y="3906133"/>
            <a:ext cx="2103461" cy="307777"/>
          </a:xfrm>
          <a:prstGeom prst="rect">
            <a:avLst/>
          </a:prstGeom>
          <a:solidFill>
            <a:srgbClr val="FF0000"/>
          </a:solidFill>
        </p:spPr>
        <p:txBody>
          <a:bodyPr wrap="none">
            <a:spAutoFit/>
          </a:bodyPr>
          <a:lstStyle/>
          <a:p>
            <a:pPr>
              <a:spcBef>
                <a:spcPts val="600"/>
              </a:spcBef>
              <a:spcAft>
                <a:spcPts val="600"/>
              </a:spcAft>
            </a:pPr>
            <a:r>
              <a:rPr lang="es-CO" sz="1400" b="1" dirty="0" smtClean="0"/>
              <a:t>3. CROWDFUNDING</a:t>
            </a:r>
            <a:endParaRPr lang="es-CO" sz="1400" b="1" dirty="0"/>
          </a:p>
        </p:txBody>
      </p:sp>
      <p:sp>
        <p:nvSpPr>
          <p:cNvPr id="14" name="Rectangle 13"/>
          <p:cNvSpPr/>
          <p:nvPr/>
        </p:nvSpPr>
        <p:spPr>
          <a:xfrm>
            <a:off x="3317566" y="3217309"/>
            <a:ext cx="2307042" cy="307777"/>
          </a:xfrm>
          <a:prstGeom prst="rect">
            <a:avLst/>
          </a:prstGeom>
          <a:solidFill>
            <a:srgbClr val="FF0000"/>
          </a:solidFill>
        </p:spPr>
        <p:txBody>
          <a:bodyPr wrap="none">
            <a:spAutoFit/>
          </a:bodyPr>
          <a:lstStyle/>
          <a:p>
            <a:pPr>
              <a:spcBef>
                <a:spcPts val="600"/>
              </a:spcBef>
              <a:spcAft>
                <a:spcPts val="600"/>
              </a:spcAft>
            </a:pPr>
            <a:r>
              <a:rPr lang="es-CO" sz="1400" b="1" dirty="0" smtClean="0"/>
              <a:t>4. ANGEL INVESTORS</a:t>
            </a:r>
            <a:endParaRPr lang="es-CO" sz="1400" b="1" dirty="0"/>
          </a:p>
        </p:txBody>
      </p:sp>
      <p:sp>
        <p:nvSpPr>
          <p:cNvPr id="15" name="Rectangle 14"/>
          <p:cNvSpPr/>
          <p:nvPr/>
        </p:nvSpPr>
        <p:spPr>
          <a:xfrm>
            <a:off x="3844545" y="2592996"/>
            <a:ext cx="3648756" cy="307777"/>
          </a:xfrm>
          <a:prstGeom prst="rect">
            <a:avLst/>
          </a:prstGeom>
          <a:solidFill>
            <a:srgbClr val="FF0000"/>
          </a:solidFill>
        </p:spPr>
        <p:txBody>
          <a:bodyPr wrap="none">
            <a:spAutoFit/>
          </a:bodyPr>
          <a:lstStyle/>
          <a:p>
            <a:pPr>
              <a:spcBef>
                <a:spcPts val="600"/>
              </a:spcBef>
              <a:spcAft>
                <a:spcPts val="600"/>
              </a:spcAft>
            </a:pPr>
            <a:r>
              <a:rPr lang="es-CO" sz="1400" b="1" dirty="0" smtClean="0"/>
              <a:t>5. BANK LOAN / VENTURE CAPITAL</a:t>
            </a:r>
            <a:endParaRPr lang="es-CO" sz="1400" b="1" dirty="0"/>
          </a:p>
        </p:txBody>
      </p:sp>
      <p:pic>
        <p:nvPicPr>
          <p:cNvPr id="5" name="Picture 2" descr="https://encrypted-tbn2.gstatic.com/images?q=tbn:ANd9GcSb3qTaOs-qbD1HKUGKtwdzZfVW4tg1fX2Y3u5dnKnbjZi635z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24" y="4242753"/>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408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
        <p:nvSpPr>
          <p:cNvPr id="3" name="椭圆 2"/>
          <p:cNvSpPr/>
          <p:nvPr/>
        </p:nvSpPr>
        <p:spPr>
          <a:xfrm>
            <a:off x="3839049" y="2862228"/>
            <a:ext cx="1656184" cy="1692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Start-up Budget</a:t>
            </a:r>
            <a:endParaRPr lang="zh-CN" altLang="en-US"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886721" y="1253750"/>
            <a:ext cx="12601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Personnel</a:t>
            </a:r>
            <a:endParaRPr lang="zh-CN" alt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86721" y="1998132"/>
            <a:ext cx="25202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Legal/Professional fees</a:t>
            </a:r>
            <a:endParaRPr lang="zh-CN" alt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81792" y="2683382"/>
            <a:ext cx="126506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Occupancy</a:t>
            </a:r>
            <a:endParaRPr lang="zh-CN" alt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86721" y="4184912"/>
            <a:ext cx="12601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Equipment</a:t>
            </a:r>
            <a:endParaRPr lang="zh-CN" alt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86721" y="4950460"/>
            <a:ext cx="12601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Insurance</a:t>
            </a:r>
            <a:endParaRPr lang="zh-CN" alt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86721" y="3424489"/>
            <a:ext cx="18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Licenses/Permits</a:t>
            </a:r>
            <a:endParaRPr lang="zh-CN" alt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549611" y="2683382"/>
            <a:ext cx="16561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latin typeface="Times New Roman" panose="02020603050405020304" pitchFamily="18" charset="0"/>
                <a:cs typeface="Times New Roman" panose="02020603050405020304" pitchFamily="18" charset="0"/>
              </a:rPr>
              <a:t>A</a:t>
            </a:r>
            <a:r>
              <a:rPr lang="en-US" altLang="zh-CN" dirty="0" smtClean="0">
                <a:latin typeface="Times New Roman" panose="02020603050405020304" pitchFamily="18" charset="0"/>
                <a:cs typeface="Times New Roman" panose="02020603050405020304" pitchFamily="18" charset="0"/>
              </a:rPr>
              <a:t>ccounting</a:t>
            </a:r>
            <a:endParaRPr lang="zh-CN" alt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549611" y="1998132"/>
            <a:ext cx="16561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Salaries/Wages</a:t>
            </a:r>
            <a:endParaRPr lang="zh-CN" alt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639249" y="1253750"/>
            <a:ext cx="259228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Advertising/Promotions</a:t>
            </a:r>
            <a:endParaRPr lang="zh-CN" alt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81792" y="5670540"/>
            <a:ext cx="126506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Supplies</a:t>
            </a:r>
            <a:endParaRPr lang="zh-CN"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575353" y="3424489"/>
            <a:ext cx="10081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Income</a:t>
            </a:r>
            <a:endParaRPr lang="zh-CN" alt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549611" y="4184912"/>
            <a:ext cx="103385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Utilities</a:t>
            </a:r>
            <a:endParaRPr lang="zh-CN" alt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431337" y="4950460"/>
            <a:ext cx="177445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Payroll expenses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64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29946" y="1933575"/>
            <a:ext cx="7109254" cy="4924425"/>
          </a:xfrm>
          <a:prstGeom prst="rect">
            <a:avLst/>
          </a:prstGeom>
        </p:spPr>
        <p:txBody>
          <a:bodyPr wrap="square">
            <a:spAutoFit/>
          </a:bodyPr>
          <a:lstStyle/>
          <a:p>
            <a:r>
              <a:rPr lang="en-US" altLang="zh-CN" sz="2800" dirty="0" smtClean="0">
                <a:latin typeface="Times New Roman" panose="02020603050405020304" pitchFamily="18" charset="0"/>
                <a:cs typeface="Times New Roman" panose="02020603050405020304" pitchFamily="18" charset="0"/>
              </a:rPr>
              <a:t>Personnel</a:t>
            </a:r>
          </a:p>
          <a:p>
            <a:endParaRPr lang="en-US" altLang="zh-CN" sz="2800"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 costs prior to open the business</a:t>
            </a:r>
          </a:p>
          <a:p>
            <a:pPr marL="457200" indent="-457200">
              <a:buFont typeface="Wingdings" panose="05000000000000000000" pitchFamily="2" charset="2"/>
              <a:buChar char="Ø"/>
            </a:pPr>
            <a:r>
              <a:rPr lang="en-US" altLang="zh-CN" dirty="0" smtClean="0">
                <a:latin typeface="Times New Roman" panose="02020603050405020304" pitchFamily="18" charset="0"/>
                <a:cs typeface="Times New Roman" panose="02020603050405020304" pitchFamily="18" charset="0"/>
              </a:rPr>
              <a:t>Research</a:t>
            </a:r>
          </a:p>
          <a:p>
            <a:pPr marL="457200" indent="-45720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Licenses and </a:t>
            </a:r>
            <a:r>
              <a:rPr lang="en-US" altLang="zh-CN" dirty="0" smtClean="0">
                <a:latin typeface="Times New Roman" panose="02020603050405020304" pitchFamily="18" charset="0"/>
                <a:cs typeface="Times New Roman" panose="02020603050405020304" pitchFamily="18" charset="0"/>
              </a:rPr>
              <a:t>permits</a:t>
            </a:r>
          </a:p>
          <a:p>
            <a:pPr marL="457200" indent="-45720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Consultants and </a:t>
            </a:r>
            <a:r>
              <a:rPr lang="en-US" altLang="zh-CN" dirty="0" smtClean="0">
                <a:latin typeface="Times New Roman" panose="02020603050405020304" pitchFamily="18" charset="0"/>
                <a:cs typeface="Times New Roman" panose="02020603050405020304" pitchFamily="18" charset="0"/>
              </a:rPr>
              <a:t>experts</a:t>
            </a:r>
          </a:p>
          <a:p>
            <a:pPr marL="457200" indent="-45720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Utilities</a:t>
            </a: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p:txBody>
      </p:sp>
      <p:sp>
        <p:nvSpPr>
          <p:cNvPr id="5"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2149296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36252" y="2439986"/>
            <a:ext cx="6993467" cy="1631216"/>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Legal/Professional fees</a:t>
            </a: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They </a:t>
            </a:r>
            <a:r>
              <a:rPr lang="en-US" altLang="zh-CN" dirty="0">
                <a:latin typeface="Times New Roman" panose="02020603050405020304" pitchFamily="18" charset="0"/>
                <a:cs typeface="Times New Roman" panose="02020603050405020304" pitchFamily="18" charset="0"/>
              </a:rPr>
              <a:t>are ordinary and necessary expenses directly related to operating your business  and you may deduct fees paid to professionals. </a:t>
            </a:r>
            <a:r>
              <a:rPr lang="en-US" altLang="zh-CN" dirty="0"/>
              <a:t/>
            </a:r>
            <a:br>
              <a:rPr lang="en-US" altLang="zh-CN" dirty="0"/>
            </a:br>
            <a:endParaRPr lang="zh-CN" altLang="en-US" dirty="0"/>
          </a:p>
        </p:txBody>
      </p:sp>
      <p:sp>
        <p:nvSpPr>
          <p:cNvPr id="4" name="Rectangle 5"/>
          <p:cNvSpPr/>
          <p:nvPr/>
        </p:nvSpPr>
        <p:spPr>
          <a:xfrm>
            <a:off x="321972" y="0"/>
            <a:ext cx="8822028" cy="646331"/>
          </a:xfrm>
          <a:prstGeom prst="rect">
            <a:avLst/>
          </a:prstGeom>
        </p:spPr>
        <p:txBody>
          <a:bodyPr wrap="square">
            <a:spAutoFit/>
          </a:bodyPr>
          <a:lstStyle/>
          <a:p>
            <a:pPr algn="ctr">
              <a:lnSpc>
                <a:spcPct val="300000"/>
              </a:lnSpc>
            </a:pPr>
            <a:r>
              <a:rPr lang="en-US" sz="1200" b="1" dirty="0" smtClean="0">
                <a:solidFill>
                  <a:schemeClr val="bg1">
                    <a:lumMod val="50000"/>
                    <a:lumOff val="50000"/>
                  </a:schemeClr>
                </a:solidFill>
                <a:latin typeface="Century Gothic" panose="020B0502020202020204" pitchFamily="34" charset="0"/>
              </a:rPr>
              <a:t>INTRODUCTION</a:t>
            </a:r>
            <a:r>
              <a:rPr lang="en-US" sz="1200" b="1" dirty="0" smtClean="0">
                <a:latin typeface="Century Gothic" panose="020B0502020202020204" pitchFamily="34" charset="0"/>
              </a:rPr>
              <a:t>	</a:t>
            </a:r>
            <a:r>
              <a:rPr lang="en-US" sz="1200" b="1" dirty="0" smtClean="0">
                <a:solidFill>
                  <a:schemeClr val="bg1">
                    <a:lumMod val="50000"/>
                    <a:lumOff val="50000"/>
                  </a:schemeClr>
                </a:solidFill>
                <a:latin typeface="Century Gothic" panose="020B0502020202020204" pitchFamily="34" charset="0"/>
              </a:rPr>
              <a:t>FUNDING 	   </a:t>
            </a:r>
            <a:r>
              <a:rPr lang="en-US" sz="1200" b="1" dirty="0" smtClean="0">
                <a:solidFill>
                  <a:schemeClr val="tx1">
                    <a:lumMod val="95000"/>
                  </a:schemeClr>
                </a:solidFill>
                <a:latin typeface="Century Gothic" panose="020B0502020202020204" pitchFamily="34" charset="0"/>
              </a:rPr>
              <a:t>START UP BUDGET </a:t>
            </a:r>
            <a:r>
              <a:rPr lang="en-US" sz="1200" b="1" dirty="0" smtClean="0">
                <a:solidFill>
                  <a:schemeClr val="bg1">
                    <a:lumMod val="50000"/>
                    <a:lumOff val="50000"/>
                  </a:schemeClr>
                </a:solidFill>
                <a:latin typeface="Century Gothic" panose="020B0502020202020204" pitchFamily="34" charset="0"/>
              </a:rPr>
              <a:t>	OPERATING BUDGET	BALANCE SHEET</a:t>
            </a:r>
            <a:endParaRPr lang="es-CO" sz="1200" b="1" dirty="0">
              <a:solidFill>
                <a:schemeClr val="bg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33335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TC103457515[[fn=View]]</Template>
  <TotalTime>348</TotalTime>
  <Words>1597</Words>
  <Application>Microsoft Office PowerPoint</Application>
  <PresentationFormat>On-screen Show (4:3)</PresentationFormat>
  <Paragraphs>473</Paragraphs>
  <Slides>39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宋体</vt:lpstr>
      <vt:lpstr>Arial</vt:lpstr>
      <vt:lpstr>Calibri</vt:lpstr>
      <vt:lpstr>Century Gothic</vt:lpstr>
      <vt:lpstr>Century Schoolbook</vt:lpstr>
      <vt:lpstr>Times New Roman</vt:lpstr>
      <vt:lpstr>Wingdings</vt:lpstr>
      <vt:lpstr>Wingdings 2</vt:lpstr>
      <vt:lpst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Ramírez</dc:creator>
  <cp:lastModifiedBy>Catherine Ramírez</cp:lastModifiedBy>
  <cp:revision>31</cp:revision>
  <dcterms:created xsi:type="dcterms:W3CDTF">2013-11-13T18:29:34Z</dcterms:created>
  <dcterms:modified xsi:type="dcterms:W3CDTF">2013-11-19T22:51:05Z</dcterms:modified>
</cp:coreProperties>
</file>