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64" r:id="rId6"/>
    <p:sldId id="266" r:id="rId7"/>
    <p:sldId id="262" r:id="rId8"/>
    <p:sldId id="259" r:id="rId9"/>
    <p:sldId id="263" r:id="rId10"/>
    <p:sldId id="267" r:id="rId11"/>
    <p:sldId id="269" r:id="rId12"/>
    <p:sldId id="271" r:id="rId13"/>
    <p:sldId id="270" r:id="rId14"/>
    <p:sldId id="273" r:id="rId15"/>
    <p:sldId id="272" r:id="rId16"/>
    <p:sldId id="260" r:id="rId17"/>
    <p:sldId id="277" r:id="rId18"/>
    <p:sldId id="278" r:id="rId19"/>
    <p:sldId id="274" r:id="rId20"/>
    <p:sldId id="275" r:id="rId21"/>
    <p:sldId id="276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146B9-B301-444A-AB24-A8FB7C03DA2E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3284-5608-4598-AAE7-FB47D26C6C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5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3284-5608-4598-AAE7-FB47D26C6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8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2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1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6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2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AD141-162B-4029-8795-3217E634F83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79EB-3426-43F8-B695-616611906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9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710.03940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users.cs.umn.edu/~saad/PS/iter4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Excursion</a:t>
            </a:r>
            <a:r>
              <a:rPr lang="es-ES" dirty="0" smtClean="0"/>
              <a:t> in </a:t>
            </a:r>
            <a:br>
              <a:rPr lang="es-ES" dirty="0" smtClean="0"/>
            </a:br>
            <a:r>
              <a:rPr lang="es-ES" dirty="0" err="1" smtClean="0"/>
              <a:t>Parallel</a:t>
            </a:r>
            <a:r>
              <a:rPr lang="es-ES" dirty="0" smtClean="0"/>
              <a:t> </a:t>
            </a:r>
            <a:r>
              <a:rPr lang="es-ES" dirty="0" err="1" smtClean="0"/>
              <a:t>Preconditioning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Deflation</a:t>
            </a:r>
            <a:r>
              <a:rPr lang="es-ES" dirty="0" smtClean="0"/>
              <a:t> </a:t>
            </a:r>
            <a:r>
              <a:rPr lang="es-ES" dirty="0" err="1" smtClean="0"/>
              <a:t>Methods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7644384" y="4754880"/>
            <a:ext cx="151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Riccardo Rossi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Deflation</a:t>
            </a:r>
            <a:r>
              <a:rPr lang="es-ES" dirty="0" smtClean="0"/>
              <a:t> </a:t>
            </a:r>
            <a:r>
              <a:rPr lang="es-ES" dirty="0" err="1" smtClean="0"/>
              <a:t>Solver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5024"/>
                <a:ext cx="10515600" cy="524865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ES" dirty="0" smtClean="0"/>
                  <a:t>Those </a:t>
                </a:r>
                <a:r>
                  <a:rPr lang="es-ES" dirty="0" err="1" smtClean="0"/>
                  <a:t>two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conditions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together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take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form</a:t>
                </a:r>
                <a:r>
                  <a:rPr lang="es-E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𝑨𝒁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p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p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𝑨𝒁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p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𝑨𝒁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p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p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b="1" dirty="0" smtClean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  <m:r>
                      <a:rPr lang="es-ES" b="1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s-E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s-ES" b="1" i="1">
                        <a:latin typeface="Cambria Math" panose="02040503050406030204" pitchFamily="18" charset="0"/>
                      </a:rPr>
                      <m:t>𝑨𝒁</m:t>
                    </m:r>
                  </m:oMath>
                </a14:m>
                <a:endParaRPr lang="es-ES" b="1" dirty="0"/>
              </a:p>
              <a:p>
                <a:pPr marL="0" indent="0">
                  <a:buNone/>
                </a:pPr>
                <a:r>
                  <a:rPr lang="es-ES" dirty="0" err="1" smtClean="0"/>
                  <a:t>Which</a:t>
                </a:r>
                <a:r>
                  <a:rPr lang="es-ES" dirty="0" smtClean="0"/>
                  <a:t> </a:t>
                </a:r>
                <a:r>
                  <a:rPr lang="es-ES" b="1" dirty="0" err="1" smtClean="0"/>
                  <a:t>is</a:t>
                </a:r>
                <a:r>
                  <a:rPr lang="es-ES" b="1" dirty="0" smtClean="0"/>
                  <a:t> a singular </a:t>
                </a:r>
                <a:r>
                  <a:rPr lang="es-ES" b="1" dirty="0" err="1" smtClean="0"/>
                  <a:t>system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even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if</a:t>
                </a:r>
                <a:r>
                  <a:rPr lang="es-ES" b="1" dirty="0" smtClean="0"/>
                  <a:t> A </a:t>
                </a:r>
                <a:r>
                  <a:rPr lang="es-ES" dirty="0" err="1" smtClean="0"/>
                  <a:t>was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originally</a:t>
                </a:r>
                <a:r>
                  <a:rPr lang="es-ES" dirty="0" smtClean="0"/>
                  <a:t> SPD</a:t>
                </a:r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r>
                  <a:rPr lang="es-ES" dirty="0" err="1" smtClean="0"/>
                  <a:t>Next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step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is</a:t>
                </a:r>
                <a:r>
                  <a:rPr lang="es-ES" dirty="0" smtClean="0"/>
                  <a:t> to </a:t>
                </a:r>
                <a:r>
                  <a:rPr lang="es-ES" dirty="0" err="1" smtClean="0"/>
                  <a:t>express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symbolically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s-ES" dirty="0" smtClean="0"/>
                  <a:t> in </a:t>
                </a:r>
                <a:r>
                  <a:rPr lang="es-ES" dirty="0" err="1" smtClean="0"/>
                  <a:t>terms</a:t>
                </a:r>
                <a:r>
                  <a:rPr lang="es-ES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s-E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dirty="0" smtClean="0"/>
                  <a:t> (</a:t>
                </a:r>
                <a:r>
                  <a:rPr lang="es-ES" dirty="0" err="1" smtClean="0"/>
                  <a:t>static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condensation</a:t>
                </a:r>
                <a:r>
                  <a:rPr lang="es-ES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s-E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𝑨𝒚</m:t>
                          </m:r>
                        </m:e>
                      </m:d>
                    </m:oMath>
                  </m:oMathPara>
                </a14:m>
                <a:endParaRPr lang="es-ES" b="1" dirty="0" smtClean="0"/>
              </a:p>
              <a:p>
                <a:pPr marL="0" indent="0">
                  <a:buNone/>
                </a:pPr>
                <a:r>
                  <a:rPr lang="es-ES" dirty="0" err="1" smtClean="0"/>
                  <a:t>Which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substituted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into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first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gives</a:t>
                </a: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s-E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𝑨𝒁</m:t>
                      </m:r>
                      <m:sSup>
                        <m:sSup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s-ES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𝑨𝒚</m:t>
                          </m:r>
                        </m:e>
                      </m:d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s-ES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𝑨𝒁</m:t>
                          </m:r>
                          <m:sSup>
                            <m:sSup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p>
                              <m:r>
                                <a:rPr lang="es-ES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𝑨𝒚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𝑨𝒁</m:t>
                          </m:r>
                          <m:sSup>
                            <m:sSup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p>
                              <m:r>
                                <a:rPr lang="es-ES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s-ES" b="1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5024"/>
                <a:ext cx="10515600" cy="5248656"/>
              </a:xfrm>
              <a:blipFill>
                <a:blip r:embed="rId2"/>
                <a:stretch>
                  <a:fillRect l="-1217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8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Deflation</a:t>
            </a:r>
            <a:r>
              <a:rPr lang="es-ES" b="1" dirty="0" smtClean="0"/>
              <a:t> </a:t>
            </a:r>
            <a:r>
              <a:rPr lang="es-ES" b="1" dirty="0" err="1" smtClean="0"/>
              <a:t>Solver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s-ES" dirty="0" smtClean="0">
                    <a:latin typeface="Cambria Math" panose="02040503050406030204" pitchFamily="18" charset="0"/>
                  </a:rPr>
                  <a:t>The </a:t>
                </a:r>
                <a:r>
                  <a:rPr lang="es-ES" dirty="0" err="1" smtClean="0">
                    <a:latin typeface="Cambria Math" panose="02040503050406030204" pitchFamily="18" charset="0"/>
                  </a:rPr>
                  <a:t>last</a:t>
                </a:r>
                <a:r>
                  <a:rPr lang="es-ES" dirty="0" smtClean="0">
                    <a:latin typeface="Cambria Math" panose="02040503050406030204" pitchFamily="18" charset="0"/>
                  </a:rPr>
                  <a:t> </a:t>
                </a:r>
                <a:r>
                  <a:rPr lang="es-ES" dirty="0" err="1" smtClean="0">
                    <a:latin typeface="Cambria Math" panose="02040503050406030204" pitchFamily="18" charset="0"/>
                  </a:rPr>
                  <a:t>equation</a:t>
                </a:r>
                <a:r>
                  <a:rPr lang="es-ES" dirty="0" smtClean="0">
                    <a:latin typeface="Cambria Math" panose="02040503050406030204" pitchFamily="18" charset="0"/>
                  </a:rPr>
                  <a:t> can be </a:t>
                </a:r>
                <a:r>
                  <a:rPr lang="es-ES" dirty="0" err="1" smtClean="0">
                    <a:latin typeface="Cambria Math" panose="02040503050406030204" pitchFamily="18" charset="0"/>
                  </a:rPr>
                  <a:t>written</a:t>
                </a:r>
                <a:r>
                  <a:rPr lang="es-ES" dirty="0" smtClean="0">
                    <a:latin typeface="Cambria Math" panose="02040503050406030204" pitchFamily="18" charset="0"/>
                  </a:rPr>
                  <a:t> in </a:t>
                </a:r>
                <a:r>
                  <a:rPr lang="es-ES" b="1" dirty="0" err="1" smtClean="0">
                    <a:latin typeface="Cambria Math" panose="02040503050406030204" pitchFamily="18" charset="0"/>
                  </a:rPr>
                  <a:t>terms</a:t>
                </a:r>
                <a:r>
                  <a:rPr lang="es-ES" b="1" dirty="0" smtClean="0">
                    <a:latin typeface="Cambria Math" panose="02040503050406030204" pitchFamily="18" charset="0"/>
                  </a:rPr>
                  <a:t> of a </a:t>
                </a:r>
                <a:r>
                  <a:rPr lang="es-ES" b="1" dirty="0" err="1" smtClean="0">
                    <a:latin typeface="Cambria Math" panose="02040503050406030204" pitchFamily="18" charset="0"/>
                  </a:rPr>
                  <a:t>projection</a:t>
                </a:r>
                <a:r>
                  <a:rPr lang="es-ES" b="1" dirty="0" smtClean="0">
                    <a:latin typeface="Cambria Math" panose="02040503050406030204" pitchFamily="18" charset="0"/>
                  </a:rPr>
                  <a:t> P </a:t>
                </a:r>
                <a:r>
                  <a:rPr lang="es-ES" b="1" dirty="0" err="1" smtClean="0">
                    <a:latin typeface="Cambria Math" panose="02040503050406030204" pitchFamily="18" charset="0"/>
                  </a:rPr>
                  <a:t>onto</a:t>
                </a:r>
                <a:r>
                  <a:rPr lang="es-ES" b="1" dirty="0" smtClean="0">
                    <a:latin typeface="Cambria Math" panose="02040503050406030204" pitchFamily="18" charset="0"/>
                  </a:rPr>
                  <a:t> a </a:t>
                </a:r>
                <a:r>
                  <a:rPr lang="es-ES" b="1" dirty="0" err="1" smtClean="0">
                    <a:latin typeface="Cambria Math" panose="02040503050406030204" pitchFamily="18" charset="0"/>
                  </a:rPr>
                  <a:t>subspace</a:t>
                </a:r>
                <a:r>
                  <a:rPr lang="es-ES" b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</m:oMath>
                </a14:m>
                <a:r>
                  <a:rPr lang="es-ES" b="1" dirty="0" smtClean="0">
                    <a:latin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s-ES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sup>
                    </m:sSup>
                  </m:oMath>
                </a14:m>
                <a:r>
                  <a:rPr lang="es-ES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es-ES" b="1" dirty="0" err="1" smtClean="0">
                    <a:latin typeface="Cambria Math" panose="02040503050406030204" pitchFamily="18" charset="0"/>
                  </a:rPr>
                  <a:t>orthogonal</a:t>
                </a:r>
                <a:r>
                  <a:rPr lang="es-ES" b="1" dirty="0" smtClean="0">
                    <a:latin typeface="Cambria Math" panose="02040503050406030204" pitchFamily="18" charset="0"/>
                  </a:rPr>
                  <a:t> to </a:t>
                </a:r>
                <a:r>
                  <a:rPr lang="es-ES" b="1" dirty="0" err="1" smtClean="0">
                    <a:latin typeface="Cambria Math" panose="02040503050406030204" pitchFamily="18" charset="0"/>
                  </a:rPr>
                  <a:t>the</a:t>
                </a:r>
                <a:r>
                  <a:rPr lang="es-ES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es-ES" b="1" dirty="0" err="1" smtClean="0">
                    <a:latin typeface="Cambria Math" panose="02040503050406030204" pitchFamily="18" charset="0"/>
                  </a:rPr>
                  <a:t>eigenvectors</a:t>
                </a:r>
                <a:r>
                  <a:rPr lang="es-ES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es-ES" b="1" dirty="0" err="1" smtClean="0">
                    <a:latin typeface="Cambria Math" panose="02040503050406030204" pitchFamily="18" charset="0"/>
                  </a:rPr>
                  <a:t>contained</a:t>
                </a:r>
                <a:r>
                  <a:rPr lang="es-ES" b="1" dirty="0" smtClean="0">
                    <a:latin typeface="Cambria Math" panose="02040503050406030204" pitchFamily="18" charset="0"/>
                  </a:rPr>
                  <a:t> in Z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𝑨𝒚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s-ES" b="1" dirty="0" smtClean="0"/>
              </a:p>
              <a:p>
                <a:pPr marL="0" indent="0">
                  <a:buNone/>
                </a:pPr>
                <a:r>
                  <a:rPr lang="es-ES" dirty="0" err="1" smtClean="0"/>
                  <a:t>With</a:t>
                </a: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𝑨𝒁</m:t>
                          </m:r>
                          <m:sSup>
                            <m:sSup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p>
                              <m:r>
                                <a:rPr lang="es-ES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ES" b="1" dirty="0" smtClean="0"/>
              </a:p>
              <a:p>
                <a:pPr marL="0" indent="0">
                  <a:buNone/>
                </a:pPr>
                <a:r>
                  <a:rPr lang="es-ES" dirty="0" smtClean="0"/>
                  <a:t>Note </a:t>
                </a:r>
                <a:r>
                  <a:rPr lang="es-ES" dirty="0" err="1" smtClean="0"/>
                  <a:t>that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It</a:t>
                </a:r>
                <a:r>
                  <a:rPr lang="es-ES" dirty="0" smtClean="0"/>
                  <a:t> can be </a:t>
                </a:r>
                <a:r>
                  <a:rPr lang="es-ES" dirty="0" err="1" smtClean="0"/>
                  <a:t>easily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verified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that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s-E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s-ES" b="1" dirty="0" smtClean="0"/>
              </a:p>
              <a:p>
                <a:pPr marL="0" indent="0">
                  <a:buNone/>
                </a:pPr>
                <a:endParaRPr lang="es-ES" b="1" dirty="0"/>
              </a:p>
              <a:p>
                <a:pPr marL="0" indent="0">
                  <a:buNone/>
                </a:pPr>
                <a:r>
                  <a:rPr lang="es-ES" b="1" dirty="0" smtClean="0">
                    <a:solidFill>
                      <a:schemeClr val="accent5"/>
                    </a:solidFill>
                  </a:rPr>
                  <a:t>The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nice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thing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is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that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since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we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look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for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s-ES" b="1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s-ES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s-ES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s-ES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sub>
                    </m:sSub>
                  </m:oMath>
                </a14:m>
                <a:r>
                  <a:rPr lang="es-ES" b="1" dirty="0" smtClean="0">
                    <a:solidFill>
                      <a:schemeClr val="accent5"/>
                    </a:solidFill>
                  </a:rPr>
                  <a:t> , y has no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component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onto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lowest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eigenmodes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,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which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are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thus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effectively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taken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out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from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the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system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which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thus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sees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improved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its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accent5"/>
                    </a:solidFill>
                  </a:rPr>
                  <a:t>conditioning</a:t>
                </a:r>
                <a:r>
                  <a:rPr lang="es-ES" b="1" dirty="0" smtClean="0">
                    <a:solidFill>
                      <a:schemeClr val="accent5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s-ES" b="1" dirty="0" smtClean="0">
                    <a:solidFill>
                      <a:schemeClr val="tx1"/>
                    </a:solidFill>
                  </a:rPr>
                  <a:t>REMARK: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problem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𝑨𝒚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s-E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s-ES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actually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Rank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deficient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(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deflated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of m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eigenvectors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!),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nevertheless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we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can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solve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it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using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CG (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or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PCG)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since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y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guaranteed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to be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orthogonal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es-ES" dirty="0" smtClean="0">
                    <a:solidFill>
                      <a:schemeClr val="tx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tx1"/>
                    </a:solidFill>
                  </a:rPr>
                  <a:t>Kernel</a:t>
                </a:r>
                <a:endParaRPr lang="es-E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s-E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275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82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Important</a:t>
            </a:r>
            <a:r>
              <a:rPr lang="es-ES" dirty="0" smtClean="0"/>
              <a:t> “</a:t>
            </a:r>
            <a:r>
              <a:rPr lang="es-ES" dirty="0" err="1" smtClean="0"/>
              <a:t>Detail</a:t>
            </a:r>
            <a:r>
              <a:rPr lang="es-ES" dirty="0" smtClean="0"/>
              <a:t>”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however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outstanding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: </a:t>
            </a:r>
            <a:r>
              <a:rPr lang="es-ES" b="1" dirty="0" err="1" smtClean="0"/>
              <a:t>we</a:t>
            </a:r>
            <a:r>
              <a:rPr lang="es-ES" b="1" dirty="0" smtClean="0"/>
              <a:t> </a:t>
            </a:r>
            <a:r>
              <a:rPr lang="es-ES" b="1" dirty="0" err="1" smtClean="0"/>
              <a:t>don’t</a:t>
            </a:r>
            <a:r>
              <a:rPr lang="es-ES" b="1" dirty="0" smtClean="0"/>
              <a:t> </a:t>
            </a:r>
            <a:r>
              <a:rPr lang="es-ES" b="1" dirty="0" err="1" smtClean="0"/>
              <a:t>know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lowest</a:t>
            </a:r>
            <a:r>
              <a:rPr lang="es-ES" b="1" dirty="0" smtClean="0"/>
              <a:t> </a:t>
            </a:r>
            <a:r>
              <a:rPr lang="es-ES" b="1" dirty="0" err="1" smtClean="0"/>
              <a:t>eigenvalues</a:t>
            </a:r>
            <a:endParaRPr lang="es-ES" b="1" dirty="0" smtClean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turns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b="1" dirty="0" smtClean="0"/>
              <a:t> </a:t>
            </a:r>
            <a:r>
              <a:rPr lang="es-ES" b="1" dirty="0" err="1" smtClean="0"/>
              <a:t>it</a:t>
            </a:r>
            <a:r>
              <a:rPr lang="es-ES" b="1" dirty="0" smtClean="0"/>
              <a:t>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good</a:t>
            </a:r>
            <a:r>
              <a:rPr lang="es-ES" b="1" dirty="0" smtClean="0"/>
              <a:t> </a:t>
            </a:r>
            <a:r>
              <a:rPr lang="es-ES" b="1" dirty="0" err="1" smtClean="0"/>
              <a:t>enough</a:t>
            </a:r>
            <a:r>
              <a:rPr lang="es-ES" b="1" dirty="0" smtClean="0"/>
              <a:t> to use </a:t>
            </a:r>
            <a:r>
              <a:rPr lang="es-ES" b="1" dirty="0" err="1" smtClean="0"/>
              <a:t>instead</a:t>
            </a:r>
            <a:r>
              <a:rPr lang="es-ES" b="1" dirty="0" smtClean="0"/>
              <a:t> </a:t>
            </a:r>
            <a:r>
              <a:rPr lang="es-ES" b="1" dirty="0" err="1" smtClean="0"/>
              <a:t>slowly</a:t>
            </a:r>
            <a:r>
              <a:rPr lang="es-ES" b="1" dirty="0" smtClean="0"/>
              <a:t> </a:t>
            </a:r>
            <a:r>
              <a:rPr lang="es-ES" b="1" dirty="0" err="1" smtClean="0"/>
              <a:t>varying</a:t>
            </a:r>
            <a:r>
              <a:rPr lang="es-ES" b="1" dirty="0" smtClean="0"/>
              <a:t> </a:t>
            </a:r>
            <a:r>
              <a:rPr lang="es-ES" b="1" dirty="0" err="1" smtClean="0"/>
              <a:t>solutions</a:t>
            </a:r>
            <a:r>
              <a:rPr lang="es-ES" b="1" dirty="0" smtClean="0"/>
              <a:t>, </a:t>
            </a:r>
            <a:r>
              <a:rPr lang="es-ES" dirty="0" err="1" smtClean="0"/>
              <a:t>defined</a:t>
            </a:r>
            <a:r>
              <a:rPr lang="es-ES" dirty="0" smtClean="0"/>
              <a:t> </a:t>
            </a:r>
            <a:r>
              <a:rPr lang="es-ES" dirty="0" err="1" smtClean="0"/>
              <a:t>globally</a:t>
            </a:r>
            <a:r>
              <a:rPr lang="es-ES" dirty="0" smtClean="0"/>
              <a:t> </a:t>
            </a:r>
            <a:r>
              <a:rPr lang="es-ES" dirty="0" err="1" smtClean="0"/>
              <a:t>within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entire</a:t>
            </a:r>
            <a:r>
              <a:rPr lang="es-ES" dirty="0" smtClean="0"/>
              <a:t> </a:t>
            </a:r>
            <a:r>
              <a:rPr lang="es-ES" dirty="0" err="1" smtClean="0"/>
              <a:t>domain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option</a:t>
            </a:r>
            <a:r>
              <a:rPr lang="es-ES" dirty="0" smtClean="0"/>
              <a:t>, </a:t>
            </a:r>
            <a:r>
              <a:rPr lang="es-ES" dirty="0" err="1" smtClean="0"/>
              <a:t>called</a:t>
            </a:r>
            <a:r>
              <a:rPr lang="es-ES" dirty="0" smtClean="0"/>
              <a:t> </a:t>
            </a:r>
            <a:r>
              <a:rPr lang="es-ES" b="1" dirty="0" smtClean="0"/>
              <a:t>“</a:t>
            </a:r>
            <a:r>
              <a:rPr lang="es-ES" b="1" dirty="0" err="1" smtClean="0"/>
              <a:t>constant</a:t>
            </a:r>
            <a:r>
              <a:rPr lang="es-ES" b="1" dirty="0" smtClean="0"/>
              <a:t> </a:t>
            </a:r>
            <a:r>
              <a:rPr lang="es-ES" b="1" dirty="0" err="1" smtClean="0"/>
              <a:t>deflation</a:t>
            </a:r>
            <a:r>
              <a:rPr lang="es-ES" b="1" dirty="0" smtClean="0"/>
              <a:t>” </a:t>
            </a:r>
            <a:r>
              <a:rPr lang="es-ES" b="1" dirty="0" err="1" smtClean="0"/>
              <a:t>is</a:t>
            </a:r>
            <a:r>
              <a:rPr lang="es-ES" b="1" dirty="0" smtClean="0"/>
              <a:t> to </a:t>
            </a:r>
            <a:r>
              <a:rPr lang="es-ES" b="1" dirty="0" err="1" smtClean="0"/>
              <a:t>take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columns</a:t>
            </a:r>
            <a:r>
              <a:rPr lang="es-ES" b="1" dirty="0" smtClean="0"/>
              <a:t> of Z to be 1 in </a:t>
            </a:r>
            <a:r>
              <a:rPr lang="es-ES" b="1" dirty="0" err="1" smtClean="0"/>
              <a:t>one</a:t>
            </a:r>
            <a:r>
              <a:rPr lang="es-ES" b="1" dirty="0" smtClean="0"/>
              <a:t> of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subdomains</a:t>
            </a:r>
            <a:r>
              <a:rPr lang="es-ES" b="1" dirty="0" smtClean="0"/>
              <a:t>, and </a:t>
            </a:r>
            <a:r>
              <a:rPr lang="es-ES" b="1" dirty="0" err="1" smtClean="0"/>
              <a:t>zero</a:t>
            </a:r>
            <a:r>
              <a:rPr lang="es-ES" b="1" dirty="0" smtClean="0"/>
              <a:t> </a:t>
            </a:r>
            <a:r>
              <a:rPr lang="es-ES" b="1" dirty="0" err="1" smtClean="0"/>
              <a:t>on</a:t>
            </a:r>
            <a:r>
              <a:rPr lang="es-ES" b="1" dirty="0" smtClean="0"/>
              <a:t> </a:t>
            </a:r>
            <a:r>
              <a:rPr lang="es-ES" b="1" dirty="0" err="1" smtClean="0"/>
              <a:t>all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others</a:t>
            </a:r>
            <a:r>
              <a:rPr lang="es-ES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739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/>
              <a:t> </a:t>
            </a:r>
            <a:r>
              <a:rPr lang="es-ES" dirty="0" smtClean="0"/>
              <a:t>“</a:t>
            </a:r>
            <a:r>
              <a:rPr lang="es-ES" dirty="0" err="1" smtClean="0"/>
              <a:t>toy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15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14</m:t>
                                          </m:r>
                                        </m:sub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24</m:t>
                                          </m:r>
                                        </m:sub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15</m:t>
                                          </m:r>
                                        </m:sub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25</m:t>
                                          </m:r>
                                        </m:sub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35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34</m:t>
                                          </m:r>
                                        </m:sub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44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45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35</m:t>
                                          </m:r>
                                        </m:sub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45</m:t>
                                          </m:r>
                                        </m:sub>
                                        <m:sup>
                                          <m: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6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E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s-ES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s-ES" dirty="0" err="1" smtClean="0"/>
                  <a:t>We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would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take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out</a:t>
                </a:r>
                <a:r>
                  <a:rPr lang="es-ES" dirty="0" smtClean="0"/>
                  <a:t> Z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E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E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0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Visual </a:t>
            </a:r>
            <a:r>
              <a:rPr lang="es-ES" dirty="0" err="1" smtClean="0"/>
              <a:t>Interpretation</a:t>
            </a:r>
            <a:r>
              <a:rPr lang="es-ES" dirty="0" smtClean="0"/>
              <a:t> of </a:t>
            </a:r>
            <a:r>
              <a:rPr lang="es-ES" dirty="0" err="1" smtClean="0"/>
              <a:t>Deflation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543" y="1634898"/>
            <a:ext cx="4248914" cy="3588204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7827264" y="4507992"/>
            <a:ext cx="987552" cy="66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8897112" y="4672584"/>
            <a:ext cx="2578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One</a:t>
            </a:r>
            <a:r>
              <a:rPr lang="es-ES" dirty="0" smtClean="0"/>
              <a:t> more </a:t>
            </a:r>
            <a:r>
              <a:rPr lang="es-ES" dirty="0" err="1" smtClean="0"/>
              <a:t>level</a:t>
            </a:r>
            <a:r>
              <a:rPr lang="es-ES" dirty="0" smtClean="0"/>
              <a:t> of </a:t>
            </a:r>
            <a:r>
              <a:rPr lang="es-ES" dirty="0" err="1" smtClean="0"/>
              <a:t>sofistication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be to </a:t>
            </a:r>
            <a:r>
              <a:rPr lang="es-ES" dirty="0" err="1" smtClean="0"/>
              <a:t>allow</a:t>
            </a:r>
            <a:r>
              <a:rPr lang="es-ES" dirty="0" smtClean="0"/>
              <a:t> </a:t>
            </a:r>
            <a:r>
              <a:rPr lang="es-ES" dirty="0" err="1" smtClean="0"/>
              <a:t>deflated</a:t>
            </a:r>
            <a:r>
              <a:rPr lang="es-ES" dirty="0" smtClean="0"/>
              <a:t> </a:t>
            </a:r>
            <a:r>
              <a:rPr lang="es-ES" dirty="0" err="1" smtClean="0"/>
              <a:t>functions</a:t>
            </a:r>
            <a:r>
              <a:rPr lang="es-ES" dirty="0" smtClean="0"/>
              <a:t> to </a:t>
            </a:r>
            <a:r>
              <a:rPr lang="es-ES" dirty="0" err="1" smtClean="0"/>
              <a:t>behave</a:t>
            </a:r>
            <a:r>
              <a:rPr lang="es-ES" dirty="0" smtClean="0"/>
              <a:t> </a:t>
            </a:r>
            <a:r>
              <a:rPr lang="es-ES" dirty="0" err="1" smtClean="0"/>
              <a:t>linearly</a:t>
            </a:r>
            <a:r>
              <a:rPr lang="es-ES" dirty="0" smtClean="0"/>
              <a:t>.</a:t>
            </a:r>
          </a:p>
          <a:p>
            <a:r>
              <a:rPr lang="es-ES" dirty="0" smtClean="0"/>
              <a:t>Idea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basis</a:t>
            </a:r>
            <a:r>
              <a:rPr lang="es-ES" dirty="0" smtClean="0"/>
              <a:t> a Little </a:t>
            </a:r>
            <a:r>
              <a:rPr lang="es-ES" dirty="0" err="1" smtClean="0"/>
              <a:t>better</a:t>
            </a:r>
            <a:endParaRPr lang="en-US" dirty="0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7744968" y="2532888"/>
            <a:ext cx="752856" cy="27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8814816" y="1993392"/>
            <a:ext cx="231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Simplest</a:t>
            </a:r>
            <a:r>
              <a:rPr lang="es-ES" dirty="0" smtClean="0"/>
              <a:t> </a:t>
            </a:r>
            <a:r>
              <a:rPr lang="es-ES" dirty="0" err="1" smtClean="0"/>
              <a:t>approach</a:t>
            </a:r>
            <a:r>
              <a:rPr lang="es-ES" dirty="0" smtClean="0"/>
              <a:t> of </a:t>
            </a:r>
            <a:r>
              <a:rPr lang="es-ES" dirty="0" err="1" smtClean="0"/>
              <a:t>having</a:t>
            </a:r>
            <a:r>
              <a:rPr lang="es-ES" dirty="0" smtClean="0"/>
              <a:t> 1 </a:t>
            </a:r>
            <a:r>
              <a:rPr lang="es-ES" dirty="0" err="1" smtClean="0"/>
              <a:t>constant</a:t>
            </a:r>
            <a:r>
              <a:rPr lang="es-ES" dirty="0" smtClean="0"/>
              <a:t> per </a:t>
            </a:r>
            <a:r>
              <a:rPr lang="es-ES" dirty="0" err="1" smtClean="0"/>
              <a:t>subdomain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Combining</a:t>
            </a:r>
            <a:r>
              <a:rPr lang="es-ES" dirty="0" smtClean="0"/>
              <a:t> </a:t>
            </a:r>
            <a:r>
              <a:rPr lang="es-ES" dirty="0" err="1" smtClean="0"/>
              <a:t>Constant</a:t>
            </a:r>
            <a:r>
              <a:rPr lang="es-ES" dirty="0" smtClean="0"/>
              <a:t> </a:t>
            </a:r>
            <a:r>
              <a:rPr lang="es-ES" dirty="0" err="1" smtClean="0"/>
              <a:t>deflation</a:t>
            </a:r>
            <a:r>
              <a:rPr lang="es-ES" dirty="0" smtClean="0"/>
              <a:t> and block </a:t>
            </a:r>
            <a:r>
              <a:rPr lang="es-ES" dirty="0" err="1" smtClean="0"/>
              <a:t>preconditioning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Long </a:t>
            </a:r>
            <a:r>
              <a:rPr lang="es-ES" dirty="0" err="1" smtClean="0"/>
              <a:t>story</a:t>
            </a:r>
            <a:r>
              <a:rPr lang="es-ES" dirty="0" smtClean="0"/>
              <a:t> short,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combination</a:t>
            </a:r>
            <a:r>
              <a:rPr lang="es-ES" dirty="0" smtClean="0"/>
              <a:t> of block </a:t>
            </a:r>
            <a:r>
              <a:rPr lang="es-ES" dirty="0" err="1" smtClean="0"/>
              <a:t>preconditioning</a:t>
            </a:r>
            <a:r>
              <a:rPr lang="es-ES" dirty="0" smtClean="0"/>
              <a:t> and of </a:t>
            </a:r>
            <a:r>
              <a:rPr lang="es-ES" dirty="0" err="1" smtClean="0"/>
              <a:t>constant</a:t>
            </a:r>
            <a:r>
              <a:rPr lang="es-ES" dirty="0" smtClean="0"/>
              <a:t> </a:t>
            </a:r>
            <a:r>
              <a:rPr lang="es-ES" dirty="0" err="1" smtClean="0"/>
              <a:t>deflation</a:t>
            </a:r>
            <a:r>
              <a:rPr lang="es-ES" dirty="0" smtClean="0"/>
              <a:t> </a:t>
            </a:r>
            <a:r>
              <a:rPr lang="es-ES" dirty="0" err="1" smtClean="0"/>
              <a:t>provides</a:t>
            </a:r>
            <a:r>
              <a:rPr lang="es-ES" dirty="0" smtClean="0"/>
              <a:t> a </a:t>
            </a:r>
            <a:r>
              <a:rPr lang="es-ES" dirty="0" err="1" smtClean="0"/>
              <a:t>solver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/>
              <a:t> </a:t>
            </a:r>
            <a:r>
              <a:rPr lang="es-ES" dirty="0" err="1" smtClean="0"/>
              <a:t>scalable</a:t>
            </a:r>
            <a:r>
              <a:rPr lang="es-ES" dirty="0" smtClean="0"/>
              <a:t> in </a:t>
            </a:r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weak</a:t>
            </a:r>
            <a:r>
              <a:rPr lang="es-ES" dirty="0" smtClean="0"/>
              <a:t> and </a:t>
            </a:r>
            <a:r>
              <a:rPr lang="es-ES" dirty="0" err="1" smtClean="0"/>
              <a:t>strong</a:t>
            </a:r>
            <a:r>
              <a:rPr lang="es-ES" dirty="0" smtClean="0"/>
              <a:t> </a:t>
            </a:r>
            <a:r>
              <a:rPr lang="es-ES" dirty="0" err="1" smtClean="0"/>
              <a:t>sense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b="1" dirty="0" smtClean="0"/>
              <a:t>PROBLEM </a:t>
            </a:r>
            <a:r>
              <a:rPr lang="es-ES" b="1" dirty="0" smtClean="0">
                <a:sym typeface="Wingdings" panose="05000000000000000000" pitchFamily="2" charset="2"/>
              </a:rPr>
              <a:t> </a:t>
            </a:r>
            <a:r>
              <a:rPr lang="es-ES" b="1" dirty="0" err="1" smtClean="0">
                <a:sym typeface="Wingdings" panose="05000000000000000000" pitchFamily="2" charset="2"/>
              </a:rPr>
              <a:t>from</a:t>
            </a:r>
            <a:r>
              <a:rPr lang="es-ES" b="1" dirty="0" smtClean="0"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ym typeface="Wingdings" panose="05000000000000000000" pitchFamily="2" charset="2"/>
              </a:rPr>
              <a:t>our</a:t>
            </a:r>
            <a:r>
              <a:rPr lang="es-ES" b="1" dirty="0" smtClean="0"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ym typeface="Wingdings" panose="05000000000000000000" pitchFamily="2" charset="2"/>
              </a:rPr>
              <a:t>experience</a:t>
            </a:r>
            <a:r>
              <a:rPr lang="es-ES" b="1" dirty="0" smtClean="0"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ym typeface="Wingdings" panose="05000000000000000000" pitchFamily="2" charset="2"/>
              </a:rPr>
              <a:t>still</a:t>
            </a:r>
            <a:r>
              <a:rPr lang="es-ES" b="1" dirty="0" smtClean="0"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ym typeface="Wingdings" panose="05000000000000000000" pitchFamily="2" charset="2"/>
              </a:rPr>
              <a:t>slower</a:t>
            </a:r>
            <a:r>
              <a:rPr lang="es-ES" b="1" dirty="0" smtClean="0"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ym typeface="Wingdings" panose="05000000000000000000" pitchFamily="2" charset="2"/>
              </a:rPr>
              <a:t>than</a:t>
            </a:r>
            <a:r>
              <a:rPr lang="es-ES" b="1" dirty="0">
                <a:sym typeface="Wingdings" panose="05000000000000000000" pitchFamily="2" charset="2"/>
              </a:rPr>
              <a:t> </a:t>
            </a:r>
            <a:r>
              <a:rPr lang="es-ES" b="1" dirty="0" smtClean="0">
                <a:sym typeface="Wingdings" panose="05000000000000000000" pitchFamily="2" charset="2"/>
              </a:rPr>
              <a:t>AMG</a:t>
            </a:r>
          </a:p>
          <a:p>
            <a:pPr marL="0" indent="0">
              <a:buNone/>
            </a:pPr>
            <a:endParaRPr lang="es-E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dirty="0" err="1" smtClean="0">
                <a:sym typeface="Wingdings" panose="05000000000000000000" pitchFamily="2" charset="2"/>
              </a:rPr>
              <a:t>Some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homebrew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benchmarks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available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here</a:t>
            </a:r>
            <a:endParaRPr lang="es-E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arxiv.org/pdf/1710.03940.pdf</a:t>
            </a:r>
            <a:endParaRPr lang="en-US" dirty="0" smtClean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dirty="0" err="1" smtClean="0"/>
              <a:t>Theoretical</a:t>
            </a:r>
            <a:r>
              <a:rPr lang="es-ES" dirty="0" smtClean="0"/>
              <a:t> </a:t>
            </a:r>
            <a:r>
              <a:rPr lang="es-ES" dirty="0" err="1" smtClean="0"/>
              <a:t>discussion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references</a:t>
            </a:r>
            <a:r>
              <a:rPr lang="es-ES" dirty="0" smtClean="0"/>
              <a:t> </a:t>
            </a:r>
            <a:r>
              <a:rPr lang="es-ES" dirty="0" err="1" smtClean="0"/>
              <a:t>therein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6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Schur</a:t>
            </a:r>
            <a:r>
              <a:rPr lang="en-US" dirty="0" smtClean="0"/>
              <a:t> complement solver 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67" y="1690688"/>
            <a:ext cx="4248912" cy="4248912"/>
          </a:xfrm>
        </p:spPr>
      </p:pic>
      <p:sp>
        <p:nvSpPr>
          <p:cNvPr id="6" name="Rectángulo 5"/>
          <p:cNvSpPr/>
          <p:nvPr/>
        </p:nvSpPr>
        <p:spPr>
          <a:xfrm>
            <a:off x="3215363" y="2114947"/>
            <a:ext cx="1728216" cy="1682496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5134218" y="3992238"/>
            <a:ext cx="1723782" cy="1746642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4634346" y="2226753"/>
            <a:ext cx="2857500" cy="405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6504709" y="2309880"/>
            <a:ext cx="1143000" cy="1911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658100" y="2026033"/>
            <a:ext cx="4073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Shaded</a:t>
            </a:r>
            <a:r>
              <a:rPr lang="es-ES" dirty="0" smtClean="0"/>
              <a:t> áreas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depend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r>
              <a:rPr lang="es-ES" dirty="0" smtClean="0"/>
              <a:t> </a:t>
            </a:r>
          </a:p>
          <a:p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center, so once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value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known</a:t>
            </a:r>
            <a:endParaRPr lang="es-ES" dirty="0" smtClean="0"/>
          </a:p>
          <a:p>
            <a:r>
              <a:rPr lang="es-ES" dirty="0" err="1" smtClean="0"/>
              <a:t>They</a:t>
            </a:r>
            <a:r>
              <a:rPr lang="es-ES" dirty="0" smtClean="0"/>
              <a:t> can be </a:t>
            </a:r>
            <a:r>
              <a:rPr lang="es-ES" dirty="0" err="1" smtClean="0"/>
              <a:t>factored</a:t>
            </a:r>
            <a:r>
              <a:rPr lang="es-ES" dirty="0" smtClean="0"/>
              <a:t> </a:t>
            </a:r>
            <a:r>
              <a:rPr lang="es-ES" dirty="0" err="1" smtClean="0"/>
              <a:t>independently</a:t>
            </a:r>
            <a:endParaRPr lang="en-US" dirty="0"/>
          </a:p>
        </p:txBody>
      </p:sp>
      <p:cxnSp>
        <p:nvCxnSpPr>
          <p:cNvPr id="18" name="Conector recto de flecha 17"/>
          <p:cNvCxnSpPr/>
          <p:nvPr/>
        </p:nvCxnSpPr>
        <p:spPr>
          <a:xfrm flipV="1">
            <a:off x="2317173" y="3992238"/>
            <a:ext cx="2626406" cy="1431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218209" y="5455227"/>
            <a:ext cx="147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Value</a:t>
            </a:r>
            <a:r>
              <a:rPr lang="es-ES" dirty="0" smtClean="0"/>
              <a:t> in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7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PROBLEM: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may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be </a:t>
            </a:r>
            <a:r>
              <a:rPr lang="es-ES" dirty="0" err="1" smtClean="0"/>
              <a:t>easy</a:t>
            </a:r>
            <a:r>
              <a:rPr lang="es-ES" dirty="0" smtClean="0"/>
              <a:t> to decide </a:t>
            </a:r>
            <a:r>
              <a:rPr lang="es-ES" dirty="0" err="1" smtClean="0"/>
              <a:t>where</a:t>
            </a:r>
            <a:r>
              <a:rPr lang="es-ES" dirty="0" smtClean="0"/>
              <a:t> to divide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9" y="1690688"/>
            <a:ext cx="4328158" cy="4328158"/>
          </a:xfrm>
        </p:spPr>
      </p:pic>
      <p:sp>
        <p:nvSpPr>
          <p:cNvPr id="5" name="CuadroTexto 4"/>
          <p:cNvSpPr txBox="1"/>
          <p:nvPr/>
        </p:nvSpPr>
        <p:spPr>
          <a:xfrm>
            <a:off x="8311896" y="3081528"/>
            <a:ext cx="2029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Reordering</a:t>
            </a:r>
            <a:r>
              <a:rPr lang="es-ES" b="1" dirty="0" smtClean="0"/>
              <a:t>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crucially</a:t>
            </a:r>
            <a:r>
              <a:rPr lang="es-ES" b="1" dirty="0" smtClean="0"/>
              <a:t> </a:t>
            </a:r>
            <a:r>
              <a:rPr lang="es-ES" b="1" dirty="0" err="1" smtClean="0"/>
              <a:t>needed</a:t>
            </a:r>
            <a:r>
              <a:rPr lang="es-ES" b="1" dirty="0" smtClean="0"/>
              <a:t> to </a:t>
            </a:r>
            <a:r>
              <a:rPr lang="es-ES" b="1" dirty="0" err="1" smtClean="0"/>
              <a:t>make</a:t>
            </a:r>
            <a:r>
              <a:rPr lang="es-ES" b="1" dirty="0" smtClean="0"/>
              <a:t> </a:t>
            </a:r>
            <a:r>
              <a:rPr lang="es-ES" b="1" dirty="0" err="1" smtClean="0"/>
              <a:t>apparent</a:t>
            </a:r>
            <a:r>
              <a:rPr lang="es-ES" b="1" dirty="0" smtClean="0"/>
              <a:t> </a:t>
            </a:r>
            <a:r>
              <a:rPr lang="es-ES" b="1" dirty="0" err="1" smtClean="0"/>
              <a:t>structures</a:t>
            </a:r>
            <a:r>
              <a:rPr lang="es-ES" b="1" dirty="0" smtClean="0"/>
              <a:t> in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matrix</a:t>
            </a:r>
            <a:r>
              <a:rPr lang="es-ES" b="1" dirty="0" smtClean="0"/>
              <a:t>!</a:t>
            </a:r>
          </a:p>
          <a:p>
            <a:endParaRPr lang="es-ES" b="1" dirty="0"/>
          </a:p>
          <a:p>
            <a:r>
              <a:rPr lang="es-ES" dirty="0" smtClean="0"/>
              <a:t>(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shown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figure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nothign</a:t>
            </a:r>
            <a:r>
              <a:rPr lang="es-ES" dirty="0" smtClean="0"/>
              <a:t> </a:t>
            </a:r>
            <a:r>
              <a:rPr lang="es-ES" dirty="0" err="1" smtClean="0"/>
              <a:t>else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a </a:t>
            </a:r>
            <a:r>
              <a:rPr lang="es-ES" dirty="0" err="1" smtClean="0"/>
              <a:t>shuffling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índices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matrix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previous</a:t>
            </a:r>
            <a:r>
              <a:rPr lang="es-ES" dirty="0" smtClean="0"/>
              <a:t> page)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0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Luckily</a:t>
            </a:r>
            <a:r>
              <a:rPr lang="es-ES" dirty="0" smtClean="0"/>
              <a:t> FEM </a:t>
            </a:r>
            <a:r>
              <a:rPr lang="es-ES" dirty="0" err="1" smtClean="0"/>
              <a:t>allows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partitions</a:t>
            </a:r>
            <a:r>
              <a:rPr lang="es-ES" dirty="0" smtClean="0"/>
              <a:t> to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Trick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to </a:t>
            </a:r>
            <a:r>
              <a:rPr lang="es-ES" dirty="0" err="1" smtClean="0"/>
              <a:t>group</a:t>
            </a:r>
            <a:r>
              <a:rPr lang="es-ES" dirty="0" smtClean="0"/>
              <a:t> data in </a:t>
            </a:r>
            <a:r>
              <a:rPr lang="es-ES" dirty="0" err="1" smtClean="0"/>
              <a:t>disjoint</a:t>
            </a:r>
            <a:r>
              <a:rPr lang="es-ES" dirty="0" smtClean="0"/>
              <a:t> </a:t>
            </a:r>
            <a:r>
              <a:rPr lang="es-ES" dirty="0" err="1" smtClean="0"/>
              <a:t>volumes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automatic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tools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exist</a:t>
            </a:r>
            <a:r>
              <a:rPr lang="es-ES" dirty="0" smtClean="0">
                <a:sym typeface="Wingdings" panose="05000000000000000000" pitchFamily="2" charset="2"/>
              </a:rPr>
              <a:t> to do </a:t>
            </a:r>
            <a:r>
              <a:rPr lang="es-ES" dirty="0" err="1" smtClean="0">
                <a:sym typeface="Wingdings" panose="05000000000000000000" pitchFamily="2" charset="2"/>
              </a:rPr>
              <a:t>it</a:t>
            </a:r>
            <a:r>
              <a:rPr lang="es-ES" dirty="0" smtClean="0">
                <a:sym typeface="Wingdings" panose="05000000000000000000" pitchFamily="2" charset="2"/>
              </a:rPr>
              <a:t> in </a:t>
            </a:r>
            <a:r>
              <a:rPr lang="es-ES" dirty="0" err="1" smtClean="0">
                <a:sym typeface="Wingdings" panose="05000000000000000000" pitchFamily="2" charset="2"/>
              </a:rPr>
              <a:t>parallel</a:t>
            </a:r>
            <a:r>
              <a:rPr lang="es-ES" dirty="0" smtClean="0">
                <a:sym typeface="Wingdings" panose="05000000000000000000" pitchFamily="2" charset="2"/>
              </a:rPr>
              <a:t> (METIS, SCOTCH, ZOLTAN…) </a:t>
            </a:r>
            <a:endParaRPr lang="en-US" dirty="0"/>
          </a:p>
        </p:txBody>
      </p:sp>
      <p:pic>
        <p:nvPicPr>
          <p:cNvPr id="4" name="Picture 7" descr="telescope_stream_cf_par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94" y="2650271"/>
            <a:ext cx="6958122" cy="35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4" b="93991" l="2406" r="89854">
                        <a14:backgroundMark x1="98640" y1="98140" x2="96862" y2="57368"/>
                        <a14:backgroundMark x1="92050" y1="60372" x2="89435" y2="62375"/>
                        <a14:backgroundMark x1="84310" y1="61946" x2="83996" y2="97139"/>
                        <a14:backgroundMark x1="83996" y1="97139" x2="98326" y2="94707"/>
                        <a14:backgroundMark x1="83996" y1="62947" x2="97176" y2="57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22" y="2881808"/>
            <a:ext cx="4190011" cy="306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665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Schur</a:t>
            </a:r>
            <a:r>
              <a:rPr lang="es-ES" dirty="0" smtClean="0"/>
              <a:t> </a:t>
            </a:r>
            <a:r>
              <a:rPr lang="es-ES" dirty="0" err="1" smtClean="0"/>
              <a:t>complement</a:t>
            </a:r>
            <a:r>
              <a:rPr lang="es-E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s-ES" dirty="0" smtClean="0"/>
                  <a:t>If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situation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is</a:t>
                </a:r>
                <a:r>
                  <a:rPr lang="es-ES" dirty="0" smtClean="0"/>
                  <a:t> as </a:t>
                </a:r>
                <a:r>
                  <a:rPr lang="es-ES" dirty="0" err="1" smtClean="0"/>
                  <a:t>before</a:t>
                </a:r>
                <a:r>
                  <a:rPr lang="es-ES" dirty="0" smtClean="0"/>
                  <a:t> (and </a:t>
                </a:r>
                <a:r>
                  <a:rPr lang="es-ES" dirty="0" err="1" smtClean="0"/>
                  <a:t>it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typically</a:t>
                </a:r>
                <a:r>
                  <a:rPr lang="es-ES" dirty="0" smtClean="0"/>
                  <a:t> IS in FEM, at </a:t>
                </a:r>
                <a:r>
                  <a:rPr lang="es-ES" dirty="0" err="1" smtClean="0"/>
                  <a:t>least</a:t>
                </a:r>
                <a:r>
                  <a:rPr lang="es-ES" dirty="0" smtClean="0"/>
                  <a:t> </a:t>
                </a:r>
                <a:r>
                  <a:rPr lang="es-ES" b="1" dirty="0" err="1" smtClean="0"/>
                  <a:t>after</a:t>
                </a:r>
                <a:r>
                  <a:rPr lang="es-ES" b="1" dirty="0" smtClean="0"/>
                  <a:t> </a:t>
                </a:r>
                <a:r>
                  <a:rPr lang="es-ES" b="1" dirty="0" smtClean="0"/>
                  <a:t>a </a:t>
                </a:r>
                <a:r>
                  <a:rPr lang="es-ES" b="1" dirty="0" err="1" smtClean="0"/>
                  <a:t>proper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reordering</a:t>
                </a:r>
                <a:r>
                  <a:rPr lang="es-ES" dirty="0" smtClean="0"/>
                  <a:t>)</a:t>
                </a:r>
              </a:p>
              <a:p>
                <a:pPr marL="0" indent="0">
                  <a:buNone/>
                </a:pPr>
                <a:r>
                  <a:rPr lang="es-ES" dirty="0" err="1" smtClean="0"/>
                  <a:t>Than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we</a:t>
                </a:r>
                <a:r>
                  <a:rPr lang="es-ES" dirty="0" smtClean="0"/>
                  <a:t> can </a:t>
                </a:r>
                <a:r>
                  <a:rPr lang="es-ES" dirty="0" err="1" smtClean="0"/>
                  <a:t>identify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sparse</a:t>
                </a:r>
                <a:r>
                  <a:rPr lang="es-ES" dirty="0" smtClean="0"/>
                  <a:t> blocks in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matrix</a:t>
                </a:r>
                <a:r>
                  <a:rPr lang="es-ES" dirty="0"/>
                  <a:t> </a:t>
                </a:r>
                <a:r>
                  <a:rPr lang="es-ES" dirty="0" smtClean="0"/>
                  <a:t>and </a:t>
                </a:r>
                <a:r>
                  <a:rPr lang="es-ES" dirty="0" err="1" smtClean="0"/>
                  <a:t>reorder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it</a:t>
                </a:r>
                <a:r>
                  <a:rPr lang="es-ES" dirty="0" smtClean="0"/>
                  <a:t> to </a:t>
                </a:r>
                <a:r>
                  <a:rPr lang="es-ES" dirty="0" err="1" smtClean="0"/>
                  <a:t>achieve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something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like</a:t>
                </a: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s-E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s-E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s-E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ES" b="1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s-ES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s-ES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interesting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point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that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static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condensation</a:t>
                </a:r>
                <a:r>
                  <a:rPr lang="es-ES" dirty="0" smtClean="0"/>
                  <a:t> can be </a:t>
                </a:r>
                <a:r>
                  <a:rPr lang="es-ES" dirty="0" err="1" smtClean="0"/>
                  <a:t>performed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independently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for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colored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components</a:t>
                </a:r>
                <a:r>
                  <a:rPr lang="es-ES" dirty="0" smtClean="0"/>
                  <a:t>, </a:t>
                </a:r>
                <a:r>
                  <a:rPr lang="es-ES" dirty="0" err="1" smtClean="0">
                    <a:solidFill>
                      <a:schemeClr val="accent2"/>
                    </a:solidFill>
                  </a:rPr>
                  <a:t>that</a:t>
                </a:r>
                <a:r>
                  <a:rPr lang="es-E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accent2"/>
                    </a:solidFill>
                  </a:rPr>
                  <a:t>is</a:t>
                </a:r>
                <a:r>
                  <a:rPr lang="es-ES" dirty="0" smtClean="0">
                    <a:solidFill>
                      <a:schemeClr val="accent2"/>
                    </a:solidFill>
                  </a:rPr>
                  <a:t> IN PARALLEL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brk m:alnAt="7"/>
                                </m:rPr>
                                <a:rPr lang="es-E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s-E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s-E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E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s-E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s-E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s-E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brk m:alnAt="7"/>
                                </m:rPr>
                                <a:rPr lang="es-E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s-E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s-E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E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s-ES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s-ES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s-ES" b="1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  <m:sSubSup>
                        <m:sSubSupPr>
                          <m:ctrlPr>
                            <a:rPr lang="es-E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es-E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s-E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s-E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>
                        <m:sSubPr>
                          <m:ctrlPr>
                            <a:rPr lang="es-E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s-E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  <m:sSubSup>
                        <m:sSubSupPr>
                          <m:ctrlPr>
                            <a:rPr lang="es-E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brk m:alnAt="7"/>
                            </m:rPr>
                            <a:rPr lang="es-E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E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s-E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>
                        <m:sSubPr>
                          <m:ctrlPr>
                            <a:rPr lang="es-E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s-ES" b="1" dirty="0" err="1" smtClean="0">
                    <a:solidFill>
                      <a:srgbClr val="FF0000"/>
                    </a:solidFill>
                  </a:rPr>
                  <a:t>This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</a:rPr>
                  <a:t>is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 SCHUR COMPLEMENT of </a:t>
                </a:r>
                <a:r>
                  <a:rPr lang="es-ES" b="1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 original </a:t>
                </a:r>
                <a:r>
                  <a:rPr lang="es-ES" b="1" dirty="0" err="1" smtClean="0">
                    <a:solidFill>
                      <a:srgbClr val="FF0000"/>
                    </a:solidFill>
                  </a:rPr>
                  <a:t>problem</a:t>
                </a:r>
                <a:endParaRPr lang="es-E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If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were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to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solve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it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exactly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than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would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have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a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direct</a:t>
                </a:r>
                <a:r>
                  <a:rPr lang="es-E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solver</a:t>
                </a:r>
                <a:endParaRPr lang="es-E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04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Scalability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Scalability </a:t>
            </a:r>
            <a:r>
              <a:rPr 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 Solve in less time a given problem by using more resources 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Largely about implementation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/>
              <a:t>Weak Scalability </a:t>
            </a:r>
            <a:r>
              <a:rPr 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Use more resources to solve, in the same time, a larger problem 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Largely about algorithms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2752344"/>
            <a:ext cx="10515600" cy="8321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31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IDEA: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Use </a:t>
            </a:r>
            <a:r>
              <a:rPr lang="es-ES" dirty="0" err="1" smtClean="0"/>
              <a:t>Matrix</a:t>
            </a:r>
            <a:r>
              <a:rPr lang="es-ES" dirty="0" smtClean="0"/>
              <a:t>-Free CG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schur</a:t>
            </a:r>
            <a:r>
              <a:rPr lang="es-ES" dirty="0" smtClean="0"/>
              <a:t> </a:t>
            </a:r>
            <a:r>
              <a:rPr lang="es-ES" dirty="0" err="1" smtClean="0"/>
              <a:t>complement</a:t>
            </a:r>
            <a:r>
              <a:rPr lang="es-ES" dirty="0" smtClean="0"/>
              <a:t>, </a:t>
            </a:r>
            <a:r>
              <a:rPr lang="es-ES" dirty="0" err="1" smtClean="0"/>
              <a:t>instead</a:t>
            </a:r>
            <a:r>
              <a:rPr lang="es-ES" dirty="0" smtClean="0"/>
              <a:t> of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original </a:t>
            </a:r>
            <a:r>
              <a:rPr lang="es-ES" dirty="0" err="1" smtClean="0"/>
              <a:t>problem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/>
              <a:t>IMPORTANT RESULT: </a:t>
            </a:r>
            <a:r>
              <a:rPr lang="es-ES" b="1" dirty="0" err="1" smtClean="0"/>
              <a:t>For</a:t>
            </a:r>
            <a:r>
              <a:rPr lang="es-ES" b="1" dirty="0" smtClean="0"/>
              <a:t> a </a:t>
            </a:r>
            <a:r>
              <a:rPr lang="es-ES" b="1" dirty="0" err="1" smtClean="0"/>
              <a:t>laplacian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condition</a:t>
            </a:r>
            <a:r>
              <a:rPr lang="es-ES" b="1" dirty="0" smtClean="0"/>
              <a:t> </a:t>
            </a:r>
            <a:r>
              <a:rPr lang="es-ES" b="1" dirty="0" err="1" smtClean="0"/>
              <a:t>number</a:t>
            </a:r>
            <a:r>
              <a:rPr lang="es-ES" b="1" dirty="0" smtClean="0"/>
              <a:t> of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schur</a:t>
            </a:r>
            <a:r>
              <a:rPr lang="es-ES" b="1" dirty="0" smtClean="0"/>
              <a:t> </a:t>
            </a:r>
            <a:r>
              <a:rPr lang="es-ES" b="1" dirty="0" err="1" smtClean="0"/>
              <a:t>complement</a:t>
            </a:r>
            <a:r>
              <a:rPr lang="es-ES" b="1" dirty="0" smtClean="0"/>
              <a:t> </a:t>
            </a:r>
            <a:r>
              <a:rPr lang="es-ES" b="1" dirty="0" err="1" smtClean="0"/>
              <a:t>is</a:t>
            </a:r>
            <a:r>
              <a:rPr lang="es-ES" b="1" dirty="0" smtClean="0"/>
              <a:t> </a:t>
            </a:r>
            <a:r>
              <a:rPr lang="es-ES" b="1" dirty="0" err="1" smtClean="0"/>
              <a:t>less</a:t>
            </a:r>
            <a:r>
              <a:rPr lang="es-ES" b="1" dirty="0" smtClean="0"/>
              <a:t> </a:t>
            </a:r>
            <a:r>
              <a:rPr lang="es-ES" b="1" dirty="0" err="1" smtClean="0"/>
              <a:t>dependent</a:t>
            </a:r>
            <a:r>
              <a:rPr lang="es-ES" b="1" dirty="0" smtClean="0"/>
              <a:t> </a:t>
            </a:r>
            <a:r>
              <a:rPr lang="es-ES" b="1" dirty="0" err="1" smtClean="0"/>
              <a:t>on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element</a:t>
            </a:r>
            <a:r>
              <a:rPr lang="es-ES" b="1" dirty="0" smtClean="0"/>
              <a:t> </a:t>
            </a:r>
            <a:r>
              <a:rPr lang="es-ES" b="1" dirty="0" err="1" smtClean="0"/>
              <a:t>size</a:t>
            </a:r>
            <a:r>
              <a:rPr lang="es-ES" b="1" dirty="0" smtClean="0"/>
              <a:t> </a:t>
            </a:r>
            <a:r>
              <a:rPr lang="es-ES" b="1" dirty="0" err="1" smtClean="0"/>
              <a:t>than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original </a:t>
            </a:r>
            <a:r>
              <a:rPr lang="es-ES" b="1" dirty="0" err="1" smtClean="0"/>
              <a:t>problem</a:t>
            </a:r>
            <a:r>
              <a:rPr lang="es-ES" b="1" dirty="0" smtClean="0"/>
              <a:t> </a:t>
            </a:r>
            <a:r>
              <a:rPr lang="es-ES" b="1" dirty="0" smtClean="0">
                <a:sym typeface="Wingdings" panose="05000000000000000000" pitchFamily="2" charset="2"/>
              </a:rPr>
              <a:t> </a:t>
            </a:r>
            <a:r>
              <a:rPr lang="es-ES" b="1" dirty="0" err="1" smtClean="0">
                <a:sym typeface="Wingdings" panose="05000000000000000000" pitchFamily="2" charset="2"/>
              </a:rPr>
              <a:t>The</a:t>
            </a:r>
            <a:r>
              <a:rPr lang="es-ES" b="1" dirty="0" smtClean="0"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ym typeface="Wingdings" panose="05000000000000000000" pitchFamily="2" charset="2"/>
              </a:rPr>
              <a:t>approach</a:t>
            </a:r>
            <a:r>
              <a:rPr lang="es-ES" b="1" dirty="0" smtClean="0"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ym typeface="Wingdings" panose="05000000000000000000" pitchFamily="2" charset="2"/>
              </a:rPr>
              <a:t>is</a:t>
            </a:r>
            <a:r>
              <a:rPr lang="es-ES" b="1" dirty="0" smtClean="0">
                <a:sym typeface="Wingdings" panose="05000000000000000000" pitchFamily="2" charset="2"/>
              </a:rPr>
              <a:t> more </a:t>
            </a:r>
            <a:r>
              <a:rPr lang="es-ES" b="1" dirty="0" err="1" smtClean="0">
                <a:sym typeface="Wingdings" panose="05000000000000000000" pitchFamily="2" charset="2"/>
              </a:rPr>
              <a:t>scalable</a:t>
            </a:r>
            <a:r>
              <a:rPr lang="es-ES" b="1" dirty="0" smtClean="0"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ym typeface="Wingdings" panose="05000000000000000000" pitchFamily="2" charset="2"/>
              </a:rPr>
              <a:t>than</a:t>
            </a:r>
            <a:r>
              <a:rPr lang="es-ES" b="1" dirty="0" smtClean="0"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ym typeface="Wingdings" panose="05000000000000000000" pitchFamily="2" charset="2"/>
              </a:rPr>
              <a:t>the</a:t>
            </a:r>
            <a:r>
              <a:rPr lang="es-ES" b="1" dirty="0" smtClean="0">
                <a:sym typeface="Wingdings" panose="05000000000000000000" pitchFamily="2" charset="2"/>
              </a:rPr>
              <a:t> original </a:t>
            </a:r>
            <a:r>
              <a:rPr lang="es-ES" b="1" dirty="0" err="1" smtClean="0">
                <a:sym typeface="Wingdings" panose="05000000000000000000" pitchFamily="2" charset="2"/>
              </a:rPr>
              <a:t>one</a:t>
            </a:r>
            <a:r>
              <a:rPr lang="es-ES" b="1" dirty="0" smtClean="0">
                <a:sym typeface="Wingdings" panose="05000000000000000000" pitchFamily="2" charset="2"/>
              </a:rPr>
              <a:t>. (</a:t>
            </a:r>
            <a:r>
              <a:rPr lang="es-E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although</a:t>
            </a:r>
            <a:r>
              <a:rPr lang="es-E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still</a:t>
            </a:r>
            <a:r>
              <a:rPr lang="es-E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not</a:t>
            </a:r>
            <a:r>
              <a:rPr lang="es-E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optimal</a:t>
            </a:r>
            <a:r>
              <a:rPr lang="es-E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r>
              <a:rPr lang="es-ES" b="1" dirty="0" smtClean="0">
                <a:sym typeface="Wingdings" panose="05000000000000000000" pitchFamily="2" charset="2"/>
              </a:rPr>
              <a:t>)</a:t>
            </a:r>
            <a:r>
              <a:rPr lang="es-ES" b="1" dirty="0" smtClean="0"/>
              <a:t> 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PROBLEM1: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a </a:t>
            </a:r>
            <a:r>
              <a:rPr lang="es-ES" dirty="0" err="1" smtClean="0"/>
              <a:t>preconditioner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schur</a:t>
            </a:r>
            <a:r>
              <a:rPr lang="es-ES" dirty="0" smtClean="0"/>
              <a:t> </a:t>
            </a:r>
            <a:r>
              <a:rPr lang="es-ES" dirty="0" err="1" smtClean="0"/>
              <a:t>complement</a:t>
            </a:r>
            <a:r>
              <a:rPr lang="es-ES" dirty="0" smtClean="0"/>
              <a:t>! </a:t>
            </a:r>
            <a:r>
              <a:rPr lang="es-ES" b="1" dirty="0" err="1" smtClean="0"/>
              <a:t>Difficult</a:t>
            </a:r>
            <a:r>
              <a:rPr lang="es-ES" b="1" dirty="0" smtClean="0"/>
              <a:t>, </a:t>
            </a:r>
            <a:r>
              <a:rPr lang="es-ES" b="1" dirty="0" err="1" smtClean="0"/>
              <a:t>since</a:t>
            </a:r>
            <a:r>
              <a:rPr lang="es-ES" b="1" dirty="0" smtClean="0"/>
              <a:t> </a:t>
            </a:r>
            <a:r>
              <a:rPr lang="es-ES" b="1" dirty="0" err="1" smtClean="0"/>
              <a:t>we</a:t>
            </a:r>
            <a:r>
              <a:rPr lang="es-ES" b="1" dirty="0" smtClean="0"/>
              <a:t> </a:t>
            </a:r>
            <a:r>
              <a:rPr lang="es-ES" b="1" dirty="0" err="1" smtClean="0"/>
              <a:t>want</a:t>
            </a:r>
            <a:r>
              <a:rPr lang="es-ES" b="1" dirty="0" smtClean="0"/>
              <a:t> </a:t>
            </a:r>
            <a:r>
              <a:rPr lang="es-ES" b="1" dirty="0" err="1" smtClean="0"/>
              <a:t>Matrix</a:t>
            </a:r>
            <a:r>
              <a:rPr lang="es-ES" b="1" dirty="0" smtClean="0"/>
              <a:t>-free</a:t>
            </a:r>
          </a:p>
          <a:p>
            <a:pPr marL="0" indent="0">
              <a:buNone/>
            </a:pP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PROBLEM2: </a:t>
            </a:r>
            <a:r>
              <a:rPr lang="es-ES" dirty="0" err="1" smtClean="0"/>
              <a:t>solution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Schur</a:t>
            </a:r>
            <a:r>
              <a:rPr lang="es-ES" dirty="0" smtClean="0"/>
              <a:t> </a:t>
            </a:r>
            <a:r>
              <a:rPr lang="es-ES" dirty="0" err="1" smtClean="0"/>
              <a:t>complement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“serial”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sense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implies</a:t>
            </a:r>
            <a:r>
              <a:rPr lang="es-ES" dirty="0" smtClean="0"/>
              <a:t> a </a:t>
            </a:r>
            <a:r>
              <a:rPr lang="es-ES" dirty="0" err="1" smtClean="0"/>
              <a:t>serialization</a:t>
            </a:r>
            <a:r>
              <a:rPr lang="es-ES" dirty="0" smtClean="0"/>
              <a:t> </a:t>
            </a:r>
            <a:r>
              <a:rPr lang="es-ES" dirty="0" err="1" smtClean="0"/>
              <a:t>point</a:t>
            </a:r>
            <a:r>
              <a:rPr lang="es-ES" dirty="0" smtClean="0"/>
              <a:t>. </a:t>
            </a:r>
            <a:r>
              <a:rPr lang="es-ES" dirty="0" err="1" smtClean="0"/>
              <a:t>Furthermore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size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schur</a:t>
            </a:r>
            <a:r>
              <a:rPr lang="es-ES" dirty="0" smtClean="0"/>
              <a:t> </a:t>
            </a:r>
            <a:r>
              <a:rPr lang="es-ES" dirty="0" err="1" smtClean="0"/>
              <a:t>complement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proportional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área of </a:t>
            </a:r>
            <a:r>
              <a:rPr lang="es-ES" dirty="0" err="1" smtClean="0"/>
              <a:t>intersections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domains</a:t>
            </a:r>
            <a:r>
              <a:rPr lang="es-ES" dirty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instead</a:t>
            </a:r>
            <a:r>
              <a:rPr lang="es-ES" dirty="0" smtClean="0"/>
              <a:t> of </a:t>
            </a:r>
            <a:r>
              <a:rPr lang="es-ES" dirty="0" err="1" smtClean="0"/>
              <a:t>their</a:t>
            </a:r>
            <a:r>
              <a:rPr lang="es-ES" dirty="0" smtClean="0"/>
              <a:t> volumen)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still</a:t>
            </a:r>
            <a:r>
              <a:rPr lang="es-ES" dirty="0" smtClean="0"/>
              <a:t> </a:t>
            </a:r>
            <a:r>
              <a:rPr lang="es-ES" dirty="0" err="1" smtClean="0"/>
              <a:t>growing</a:t>
            </a:r>
            <a:r>
              <a:rPr lang="es-ES" dirty="0" smtClean="0"/>
              <a:t> </a:t>
            </a:r>
            <a:r>
              <a:rPr lang="es-ES" dirty="0" err="1" smtClean="0"/>
              <a:t>fast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domains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limit</a:t>
            </a:r>
            <a:r>
              <a:rPr lang="es-ES" dirty="0" smtClean="0">
                <a:sym typeface="Wingdings" panose="05000000000000000000" pitchFamily="2" charset="2"/>
              </a:rPr>
              <a:t> to </a:t>
            </a:r>
            <a:r>
              <a:rPr lang="es-ES" dirty="0" err="1" smtClean="0">
                <a:sym typeface="Wingdings" panose="05000000000000000000" pitchFamily="2" charset="2"/>
              </a:rPr>
              <a:t>the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scalability</a:t>
            </a:r>
            <a:r>
              <a:rPr lang="es-ES" dirty="0" smtClean="0">
                <a:sym typeface="Wingdings" panose="05000000000000000000" pitchFamily="2" charset="2"/>
              </a:rPr>
              <a:t>  </a:t>
            </a:r>
            <a:r>
              <a:rPr lang="es-ES" dirty="0" err="1" smtClean="0">
                <a:sym typeface="Wingdings" panose="05000000000000000000" pitchFamily="2" charset="2"/>
              </a:rPr>
              <a:t>need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for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multilevel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methods</a:t>
            </a:r>
            <a:r>
              <a:rPr lang="es-ES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32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REMAINING OF THE COURSE: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dirty="0" err="1" smtClean="0"/>
              <a:t>deeper</a:t>
            </a:r>
            <a:r>
              <a:rPr lang="es-ES" dirty="0" smtClean="0"/>
              <a:t> </a:t>
            </a:r>
            <a:r>
              <a:rPr lang="es-ES" dirty="0" err="1" smtClean="0"/>
              <a:t>exploration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idea, and </a:t>
            </a:r>
            <a:r>
              <a:rPr lang="es-ES" dirty="0" err="1" smtClean="0"/>
              <a:t>exploration</a:t>
            </a:r>
            <a:r>
              <a:rPr lang="es-ES" dirty="0" smtClean="0"/>
              <a:t> of </a:t>
            </a:r>
            <a:r>
              <a:rPr lang="es-ES" dirty="0" err="1" smtClean="0"/>
              <a:t>techniques</a:t>
            </a:r>
            <a:r>
              <a:rPr lang="es-ES" dirty="0" smtClean="0"/>
              <a:t> to </a:t>
            </a:r>
            <a:r>
              <a:rPr lang="es-ES" dirty="0" err="1" smtClean="0"/>
              <a:t>achieve</a:t>
            </a:r>
            <a:r>
              <a:rPr lang="es-ES" dirty="0" smtClean="0"/>
              <a:t> </a:t>
            </a:r>
            <a:r>
              <a:rPr lang="es-ES" dirty="0" err="1" smtClean="0"/>
              <a:t>scalability</a:t>
            </a:r>
            <a:r>
              <a:rPr lang="es-ES" dirty="0" smtClean="0"/>
              <a:t> (a concept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be </a:t>
            </a:r>
            <a:r>
              <a:rPr lang="es-ES" dirty="0" err="1" smtClean="0"/>
              <a:t>further</a:t>
            </a:r>
            <a:r>
              <a:rPr lang="es-ES" dirty="0" smtClean="0"/>
              <a:t> </a:t>
            </a:r>
            <a:r>
              <a:rPr lang="es-ES" dirty="0" err="1" smtClean="0"/>
              <a:t>refined</a:t>
            </a:r>
            <a:r>
              <a:rPr lang="es-ES" dirty="0" smtClean="0"/>
              <a:t>) </a:t>
            </a:r>
            <a:r>
              <a:rPr lang="es-ES" dirty="0" err="1" smtClean="0"/>
              <a:t>while</a:t>
            </a:r>
            <a:r>
              <a:rPr lang="es-ES" dirty="0" smtClean="0"/>
              <a:t> </a:t>
            </a:r>
            <a:r>
              <a:rPr lang="es-ES" dirty="0" err="1" smtClean="0"/>
              <a:t>avoiding</a:t>
            </a:r>
            <a:r>
              <a:rPr lang="es-ES" dirty="0" smtClean="0"/>
              <a:t> serial </a:t>
            </a:r>
            <a:r>
              <a:rPr lang="es-ES" dirty="0" err="1" smtClean="0"/>
              <a:t>bottlenecks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7171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611185" y="3244334"/>
            <a:ext cx="496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https://www-users.cs.umn.edu/~saad/PS/iter4.pdf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2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iterations DEPENDS ON </a:t>
            </a:r>
            <a:r>
              <a:rPr lang="en-US" dirty="0" smtClean="0"/>
              <a:t>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Let’s consider our Laplacian problem (really in the 2D and 3D cases</a:t>
                </a:r>
                <a:r>
                  <a:rPr lang="es-ES" dirty="0" smtClean="0"/>
                  <a:t>)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</a:t>
                </a:r>
                <a:r>
                  <a:rPr lang="en-US" dirty="0" smtClean="0"/>
                  <a:t>e condition number can be proved to be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r>
                  <a:rPr lang="es-ES" dirty="0" err="1" smtClean="0"/>
                  <a:t>That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is</a:t>
                </a:r>
                <a:r>
                  <a:rPr lang="es-ES" dirty="0" smtClean="0"/>
                  <a:t>, </a:t>
                </a:r>
                <a:r>
                  <a:rPr lang="es-ES" b="1" dirty="0" err="1" smtClean="0"/>
                  <a:t>the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problem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becomes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harder</a:t>
                </a:r>
                <a:r>
                  <a:rPr lang="es-ES" b="1" dirty="0" smtClean="0"/>
                  <a:t> to </a:t>
                </a:r>
                <a:r>
                  <a:rPr lang="es-ES" b="1" dirty="0" err="1" smtClean="0"/>
                  <a:t>solve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when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the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element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size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shrinks</a:t>
                </a:r>
                <a:r>
                  <a:rPr lang="es-ES" b="1" dirty="0" smtClean="0"/>
                  <a:t>. 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35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toy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sub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sub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34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34</m:t>
                                        </m:r>
                                      </m:sub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44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45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sub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45</m:t>
                                        </m:r>
                                      </m:sub>
                                      <m:sup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55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s-ES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Where we expect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to be SPD</a:t>
                </a:r>
                <a:endParaRPr lang="en-U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61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Jacobi </a:t>
            </a:r>
            <a:r>
              <a:rPr lang="en-US" b="1" dirty="0" smtClean="0"/>
              <a:t>Preconditioner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33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44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s-ES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55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s-ES" sz="1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s-E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m:rPr>
                            <m:nor/>
                          </m:rPr>
                          <a:rPr lang="en-US" sz="1800" dirty="0"/>
                          <m:t>−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14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23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24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25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13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14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24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15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25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33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34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35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34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44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35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55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1800" dirty="0" smtClean="0"/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:endParaRPr lang="en-US" sz="1800" dirty="0" smtClean="0"/>
              </a:p>
              <a:p>
                <a:pPr marL="0" indent="0" algn="ctr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1709928" y="4279392"/>
            <a:ext cx="8149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if we had 5 processors, </a:t>
            </a:r>
            <a:r>
              <a:rPr lang="en-US" dirty="0" smtClean="0">
                <a:solidFill>
                  <a:schemeClr val="accent6"/>
                </a:solidFill>
              </a:rPr>
              <a:t>we could update independently the 5 components of x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PERFECT PARALLELISM! </a:t>
            </a:r>
            <a:r>
              <a:rPr lang="en-US" dirty="0" smtClean="0">
                <a:solidFill>
                  <a:srgbClr val="FF0000"/>
                </a:solidFill>
              </a:rPr>
              <a:t>(but as discussed, it is a weak preconditioner)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0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Jacobi </a:t>
            </a:r>
            <a:r>
              <a:rPr lang="en-US" b="1" dirty="0" smtClean="0"/>
              <a:t>Preconditioner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8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s-ES" sz="18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s-ES" sz="180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18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s-ES" sz="18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8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bSup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8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8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S" sz="180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8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33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34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34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bSup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44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S" sz="1800" b="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sz="1800" i="1" smtClean="0">
                                                    <a:solidFill>
                                                      <a:schemeClr val="accent6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6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ES" sz="1800" i="1">
                                                    <a:solidFill>
                                                      <a:schemeClr val="accent6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55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  <m:sup>
                        <m:r>
                          <a:rPr lang="es-ES" sz="1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s-E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m:rPr>
                            <m:nor/>
                          </m:rPr>
                          <a:rPr lang="en-US" sz="1800" dirty="0"/>
                          <m:t>−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12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14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24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13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14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24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15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25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34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34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44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35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45</m:t>
                                            </m:r>
                                          </m:sub>
                                          <m:sup>
                                            <m: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s-ES" sz="1800" i="1" smtClean="0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55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s-ES" sz="1800" i="1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bSup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1800" dirty="0" smtClean="0"/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:endParaRPr lang="en-US" sz="1800" dirty="0" smtClean="0"/>
              </a:p>
              <a:p>
                <a:pPr marL="0" indent="0" algn="ctr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1280160" y="3831336"/>
            <a:ext cx="104216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we had 3 processors, we could also decide to update each color independently on the owner processor.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This becomes a better preconditioner (closer to the exact inverse) as the number of subdomains diminishes.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HOWEVER: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 – cost of preconditioner is higher for fewer processors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 – total number of iterations changes with the number of processors used (gets worst as we add parallelism)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NOT A SCALABLE PRECONDITIONER! (neither in weak nor strong sense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s-ES" dirty="0" smtClean="0">
                <a:solidFill>
                  <a:srgbClr val="FF0000"/>
                </a:solidFill>
                <a:sym typeface="Wingdings" panose="05000000000000000000" pitchFamily="2" charset="2"/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work imbalance may often become problematic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5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Block preconditioner not (so) effective?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number of iterations is governed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𝑃𝐴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r>
                  <a:rPr lang="es-ES" dirty="0" smtClean="0"/>
                  <a:t>Block </a:t>
                </a:r>
                <a:r>
                  <a:rPr lang="es-ES" dirty="0" err="1" smtClean="0"/>
                  <a:t>preconditioning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improves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behaviour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on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eigenvectors</a:t>
                </a:r>
                <a:r>
                  <a:rPr lang="es-ES" dirty="0" smtClean="0"/>
                  <a:t> “in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middle</a:t>
                </a:r>
                <a:r>
                  <a:rPr lang="es-ES" dirty="0" smtClean="0"/>
                  <a:t>” </a:t>
                </a:r>
                <a:r>
                  <a:rPr lang="es-ES" dirty="0" err="1" smtClean="0"/>
                  <a:t>but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not</a:t>
                </a:r>
                <a:r>
                  <a:rPr lang="es-ES" dirty="0" smtClean="0"/>
                  <a:t> of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extreme </a:t>
                </a:r>
                <a:r>
                  <a:rPr lang="es-ES" dirty="0" err="1" smtClean="0"/>
                  <a:t>values</a:t>
                </a:r>
                <a:r>
                  <a:rPr lang="es-ES" dirty="0" smtClean="0"/>
                  <a:t>. </a:t>
                </a:r>
              </a:p>
              <a:p>
                <a:pPr marL="0" indent="0">
                  <a:buNone/>
                </a:pPr>
                <a:r>
                  <a:rPr lang="es-ES" dirty="0" err="1" smtClean="0"/>
                  <a:t>This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is</a:t>
                </a:r>
                <a:r>
                  <a:rPr lang="es-ES" dirty="0" smtClean="0"/>
                  <a:t> so </a:t>
                </a:r>
                <a:r>
                  <a:rPr lang="es-ES" dirty="0" err="1" smtClean="0"/>
                  <a:t>since</a:t>
                </a:r>
                <a:r>
                  <a:rPr lang="es-ES" dirty="0" smtClean="0"/>
                  <a:t>:</a:t>
                </a:r>
              </a:p>
              <a:p>
                <a:r>
                  <a:rPr lang="es-ES" dirty="0" smtClean="0"/>
                  <a:t>High </a:t>
                </a:r>
                <a:r>
                  <a:rPr lang="es-ES" dirty="0" err="1" smtClean="0"/>
                  <a:t>frequency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behaviour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still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triggered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by</a:t>
                </a:r>
                <a:r>
                  <a:rPr lang="es-ES" dirty="0" smtClean="0"/>
                  <a:t> “</a:t>
                </a:r>
                <a:r>
                  <a:rPr lang="es-ES" dirty="0" err="1" smtClean="0"/>
                  <a:t>jumps</a:t>
                </a:r>
                <a:r>
                  <a:rPr lang="es-ES" dirty="0" smtClean="0"/>
                  <a:t>” </a:t>
                </a:r>
                <a:r>
                  <a:rPr lang="es-ES" dirty="0" err="1" smtClean="0"/>
                  <a:t>across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borders</a:t>
                </a:r>
                <a:r>
                  <a:rPr lang="es-ES" dirty="0" smtClean="0"/>
                  <a:t> of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subdomains</a:t>
                </a:r>
                <a:endParaRPr lang="es-ES" dirty="0" smtClean="0"/>
              </a:p>
              <a:p>
                <a:r>
                  <a:rPr lang="es-ES" dirty="0" smtClean="0"/>
                  <a:t>Global </a:t>
                </a:r>
                <a:r>
                  <a:rPr lang="es-ES" dirty="0" err="1" smtClean="0"/>
                  <a:t>behaviour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not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improved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since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preconditioner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does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not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span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entire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domain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but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only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subparts</a:t>
                </a:r>
                <a:r>
                  <a:rPr lang="es-ES" dirty="0" smtClean="0"/>
                  <a:t> of </a:t>
                </a:r>
                <a:r>
                  <a:rPr lang="es-ES" dirty="0" err="1" smtClean="0"/>
                  <a:t>it</a:t>
                </a:r>
                <a:r>
                  <a:rPr lang="es-E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6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5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control rate of convergence?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need to design our preconditioner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b="0" i="0" smtClean="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Either by making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getting rid of high frequency modes</a:t>
                </a:r>
                <a:endParaRPr lang="en-US" dirty="0" smtClean="0"/>
              </a:p>
              <a:p>
                <a:r>
                  <a:rPr lang="en-US" dirty="0" smtClean="0"/>
                  <a:t>Or by making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finding a way to solve for the “smooth frequencies”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And … we want to do that in parallel.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71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Deflation</a:t>
            </a:r>
            <a:r>
              <a:rPr lang="es-ES" dirty="0" smtClean="0"/>
              <a:t> </a:t>
            </a:r>
            <a:r>
              <a:rPr lang="es-ES" dirty="0" err="1" smtClean="0"/>
              <a:t>Solver</a:t>
            </a:r>
            <a:r>
              <a:rPr lang="es-ES" dirty="0" smtClean="0"/>
              <a:t> – </a:t>
            </a:r>
            <a:r>
              <a:rPr lang="es-ES" dirty="0" err="1" smtClean="0"/>
              <a:t>getting</a:t>
            </a:r>
            <a:r>
              <a:rPr lang="es-ES" dirty="0" smtClean="0"/>
              <a:t> </a:t>
            </a:r>
            <a:r>
              <a:rPr lang="es-ES" dirty="0" err="1" smtClean="0"/>
              <a:t>rid</a:t>
            </a:r>
            <a:r>
              <a:rPr lang="es-ES" dirty="0" smtClean="0"/>
              <a:t> of </a:t>
            </a:r>
            <a:r>
              <a:rPr lang="es-ES" dirty="0" err="1" smtClean="0"/>
              <a:t>low</a:t>
            </a:r>
            <a:r>
              <a:rPr lang="es-ES" dirty="0" smtClean="0"/>
              <a:t> </a:t>
            </a:r>
            <a:r>
              <a:rPr lang="es-ES" dirty="0" err="1" smtClean="0"/>
              <a:t>frequency</a:t>
            </a:r>
            <a:r>
              <a:rPr lang="es-ES" dirty="0" smtClean="0"/>
              <a:t> </a:t>
            </a:r>
            <a:r>
              <a:rPr lang="es-ES" dirty="0" err="1" smtClean="0"/>
              <a:t>modes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s-ES" dirty="0" smtClean="0"/>
                  <a:t>Let’s imagine </a:t>
                </a:r>
                <a:r>
                  <a:rPr lang="es-ES" dirty="0" err="1" smtClean="0"/>
                  <a:t>for</a:t>
                </a:r>
                <a:r>
                  <a:rPr lang="es-ES" dirty="0" smtClean="0"/>
                  <a:t> a </a:t>
                </a:r>
                <a:r>
                  <a:rPr lang="es-ES" dirty="0" err="1" smtClean="0"/>
                  <a:t>second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we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know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m </a:t>
                </a:r>
                <a:r>
                  <a:rPr lang="es-ES" dirty="0" err="1" smtClean="0"/>
                  <a:t>lowest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eigenvalues</a:t>
                </a:r>
                <a:r>
                  <a:rPr lang="es-ES" dirty="0" smtClean="0"/>
                  <a:t> in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system</a:t>
                </a:r>
                <a:r>
                  <a:rPr lang="es-ES" dirty="0" smtClean="0"/>
                  <a:t> (</a:t>
                </a:r>
                <a:r>
                  <a:rPr lang="es-ES" b="1" dirty="0" err="1" smtClean="0"/>
                  <a:t>although</a:t>
                </a:r>
                <a:r>
                  <a:rPr lang="es-ES" b="1" dirty="0" smtClean="0"/>
                  <a:t> </a:t>
                </a:r>
                <a:r>
                  <a:rPr lang="es-ES" b="1" dirty="0" err="1"/>
                  <a:t>w</a:t>
                </a:r>
                <a:r>
                  <a:rPr lang="es-ES" b="1" dirty="0" err="1" smtClean="0"/>
                  <a:t>e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don’t</a:t>
                </a:r>
                <a:r>
                  <a:rPr lang="es-ES" b="1" dirty="0" smtClean="0"/>
                  <a:t> in real </a:t>
                </a:r>
                <a:r>
                  <a:rPr lang="es-ES" b="1" dirty="0" err="1" smtClean="0"/>
                  <a:t>life</a:t>
                </a:r>
                <a:r>
                  <a:rPr lang="es-ES" b="1" dirty="0" smtClean="0"/>
                  <a:t>!!).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s-ES" dirty="0" err="1" smtClean="0">
                    <a:sym typeface="Wingdings" panose="05000000000000000000" pitchFamily="2" charset="2"/>
                  </a:rPr>
                  <a:t>We</a:t>
                </a:r>
                <a:r>
                  <a:rPr lang="es-ES" dirty="0" smtClean="0">
                    <a:sym typeface="Wingdings" panose="05000000000000000000" pitchFamily="2" charset="2"/>
                  </a:rPr>
                  <a:t> </a:t>
                </a:r>
                <a:r>
                  <a:rPr lang="es-ES" dirty="0" err="1" smtClean="0">
                    <a:sym typeface="Wingdings" panose="05000000000000000000" pitchFamily="2" charset="2"/>
                  </a:rPr>
                  <a:t>organize</a:t>
                </a:r>
                <a:r>
                  <a:rPr lang="es-ES" dirty="0" smtClean="0">
                    <a:sym typeface="Wingdings" panose="05000000000000000000" pitchFamily="2" charset="2"/>
                  </a:rPr>
                  <a:t> </a:t>
                </a:r>
                <a:r>
                  <a:rPr lang="es-ES" dirty="0" err="1" smtClean="0">
                    <a:sym typeface="Wingdings" panose="05000000000000000000" pitchFamily="2" charset="2"/>
                  </a:rPr>
                  <a:t>the</a:t>
                </a:r>
                <a:r>
                  <a:rPr lang="es-ES" dirty="0" smtClean="0">
                    <a:sym typeface="Wingdings" panose="05000000000000000000" pitchFamily="2" charset="2"/>
                  </a:rPr>
                  <a:t> </a:t>
                </a:r>
                <a:r>
                  <a:rPr lang="es-ES" dirty="0" err="1" smtClean="0">
                    <a:sym typeface="Wingdings" panose="05000000000000000000" pitchFamily="2" charset="2"/>
                  </a:rPr>
                  <a:t>eigenvectors</a:t>
                </a:r>
                <a:r>
                  <a:rPr lang="es-ES" dirty="0" smtClean="0">
                    <a:sym typeface="Wingdings" panose="05000000000000000000" pitchFamily="2" charset="2"/>
                  </a:rPr>
                  <a:t> as </a:t>
                </a:r>
                <a:r>
                  <a:rPr lang="es-ES" dirty="0" err="1" smtClean="0">
                    <a:sym typeface="Wingdings" panose="05000000000000000000" pitchFamily="2" charset="2"/>
                  </a:rPr>
                  <a:t>the</a:t>
                </a:r>
                <a:r>
                  <a:rPr lang="es-ES" dirty="0" smtClean="0">
                    <a:sym typeface="Wingdings" panose="05000000000000000000" pitchFamily="2" charset="2"/>
                  </a:rPr>
                  <a:t> </a:t>
                </a:r>
                <a:r>
                  <a:rPr lang="es-ES" dirty="0" err="1" smtClean="0">
                    <a:sym typeface="Wingdings" panose="05000000000000000000" pitchFamily="2" charset="2"/>
                  </a:rPr>
                  <a:t>column</a:t>
                </a:r>
                <a:r>
                  <a:rPr lang="es-ES" dirty="0" smtClean="0">
                    <a:sym typeface="Wingdings" panose="05000000000000000000" pitchFamily="2" charset="2"/>
                  </a:rPr>
                  <a:t> of a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𝒁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𝑵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𝑴</m:t>
                        </m:r>
                      </m:sub>
                    </m:sSub>
                  </m:oMath>
                </a14:m>
                <a:endParaRPr lang="es-ES" b="1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endParaRPr lang="es-ES" b="1" dirty="0"/>
              </a:p>
              <a:p>
                <a:pPr marL="0" indent="0">
                  <a:buNone/>
                </a:pPr>
                <a:r>
                  <a:rPr lang="es-ES" dirty="0" err="1" smtClean="0"/>
                  <a:t>Now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if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we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want</a:t>
                </a:r>
                <a:r>
                  <a:rPr lang="es-ES" dirty="0" smtClean="0"/>
                  <a:t> to </a:t>
                </a:r>
                <a:r>
                  <a:rPr lang="es-ES" dirty="0" err="1" smtClean="0"/>
                  <a:t>solve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problem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𝑨𝒙</m:t>
                    </m:r>
                    <m:r>
                      <a:rPr lang="es-E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E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𝒃</m:t>
                    </m:r>
                  </m:oMath>
                </a14:m>
                <a:r>
                  <a:rPr lang="es-ES" b="1" dirty="0" smtClean="0"/>
                  <a:t> </a:t>
                </a:r>
                <a:r>
                  <a:rPr lang="es-ES" dirty="0" err="1" smtClean="0"/>
                  <a:t>we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may</a:t>
                </a:r>
                <a:r>
                  <a:rPr lang="es-ES" dirty="0" smtClean="0"/>
                  <a:t> look </a:t>
                </a:r>
                <a:r>
                  <a:rPr lang="es-ES" dirty="0" err="1" smtClean="0"/>
                  <a:t>for</a:t>
                </a:r>
                <a:r>
                  <a:rPr lang="es-ES" dirty="0" smtClean="0"/>
                  <a:t> a </a:t>
                </a:r>
                <a:r>
                  <a:rPr lang="es-ES" dirty="0" err="1" smtClean="0"/>
                  <a:t>special</a:t>
                </a:r>
                <a:r>
                  <a:rPr lang="es-ES" dirty="0" smtClean="0"/>
                  <a:t> case </a:t>
                </a:r>
                <a:r>
                  <a:rPr lang="es-ES" dirty="0" err="1" smtClean="0"/>
                  <a:t>solution</a:t>
                </a:r>
                <a:r>
                  <a:rPr lang="es-ES" dirty="0" smtClean="0"/>
                  <a:t> in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form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E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𝐲</m:t>
                    </m:r>
                    <m:r>
                      <a:rPr lang="es-E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s-E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𝐙</m:t>
                    </m:r>
                    <m:r>
                      <a:rPr lang="es-ES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𝝀</m:t>
                    </m:r>
                  </m:oMath>
                </a14:m>
                <a:r>
                  <a:rPr lang="es-ES" b="1" dirty="0" smtClean="0"/>
                  <a:t> </a:t>
                </a:r>
                <a:r>
                  <a:rPr lang="es-ES" dirty="0" smtClean="0"/>
                  <a:t>(</a:t>
                </a:r>
                <a:r>
                  <a:rPr lang="es-ES" dirty="0" err="1" smtClean="0"/>
                  <a:t>here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b="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</m:oMath>
                </a14:m>
                <a:r>
                  <a:rPr lang="es-ES" dirty="0" smtClean="0"/>
                  <a:t> </a:t>
                </a:r>
                <a:r>
                  <a:rPr lang="es-ES" dirty="0" err="1" smtClean="0"/>
                  <a:t>is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simply</a:t>
                </a:r>
                <a:r>
                  <a:rPr lang="es-ES" dirty="0" smtClean="0"/>
                  <a:t> a symbol, </a:t>
                </a:r>
                <a:r>
                  <a:rPr lang="es-ES" dirty="0" err="1" smtClean="0"/>
                  <a:t>nothing</a:t>
                </a:r>
                <a:r>
                  <a:rPr lang="es-ES" dirty="0" smtClean="0"/>
                  <a:t> to do </a:t>
                </a:r>
                <a:r>
                  <a:rPr lang="es-ES" dirty="0" err="1" smtClean="0"/>
                  <a:t>with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the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eigenvalues</a:t>
                </a:r>
                <a:r>
                  <a:rPr lang="es-ES" dirty="0" smtClean="0"/>
                  <a:t> of A)</a:t>
                </a:r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r>
                  <a:rPr lang="es-ES" dirty="0" err="1" smtClean="0"/>
                  <a:t>We</a:t>
                </a:r>
                <a:r>
                  <a:rPr lang="es-ES" dirty="0"/>
                  <a:t> </a:t>
                </a:r>
                <a:r>
                  <a:rPr lang="es-ES" dirty="0" err="1" smtClean="0"/>
                  <a:t>hence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need</a:t>
                </a:r>
                <a:r>
                  <a:rPr lang="es-ES" dirty="0" smtClean="0"/>
                  <a:t> to </a:t>
                </a:r>
                <a:r>
                  <a:rPr lang="es-ES" dirty="0" err="1" smtClean="0"/>
                  <a:t>fulfil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</m:t>
                    </m:r>
                    <m:r>
                      <a:rPr lang="es-ES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𝐲</m:t>
                    </m:r>
                    <m:r>
                      <a:rPr lang="es-ES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s-E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𝐀</m:t>
                    </m:r>
                    <m:r>
                      <a:rPr lang="es-ES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𝐙</m:t>
                    </m:r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𝝀</m:t>
                    </m:r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𝒃</m:t>
                    </m:r>
                  </m:oMath>
                </a14:m>
                <a:r>
                  <a:rPr lang="es-ES" b="1" dirty="0"/>
                  <a:t> </a:t>
                </a:r>
                <a:r>
                  <a:rPr lang="es-ES" b="1" dirty="0" smtClean="0"/>
                  <a:t>(</a:t>
                </a:r>
                <a:r>
                  <a:rPr lang="es-ES" b="1" dirty="0" err="1" smtClean="0"/>
                  <a:t>which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corresponds</a:t>
                </a:r>
                <a:r>
                  <a:rPr lang="es-ES" b="1" dirty="0" smtClean="0"/>
                  <a:t> to </a:t>
                </a:r>
                <a:r>
                  <a:rPr lang="es-ES" b="1" dirty="0" err="1" smtClean="0"/>
                  <a:t>making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the</a:t>
                </a:r>
                <a:r>
                  <a:rPr lang="es-ES" b="1" dirty="0" smtClean="0"/>
                  <a:t> residual </a:t>
                </a:r>
                <a:r>
                  <a:rPr lang="es-ES" b="1" dirty="0" err="1" smtClean="0"/>
                  <a:t>orthogonal</a:t>
                </a:r>
                <a:r>
                  <a:rPr lang="es-ES" b="1" dirty="0" smtClean="0"/>
                  <a:t> to </a:t>
                </a:r>
                <a:r>
                  <a:rPr lang="es-ES" b="1" dirty="0" err="1" smtClean="0"/>
                  <a:t>the</a:t>
                </a:r>
                <a:r>
                  <a:rPr lang="es-ES" b="1" dirty="0" smtClean="0"/>
                  <a:t> full </a:t>
                </a:r>
                <a:r>
                  <a:rPr lang="es-ES" b="1" dirty="0" err="1" smtClean="0"/>
                  <a:t>basis</a:t>
                </a:r>
                <a:r>
                  <a:rPr lang="es-ES" b="1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</m:sSup>
                  </m:oMath>
                </a14:m>
                <a:endParaRPr lang="es-ES" b="1" dirty="0" smtClean="0"/>
              </a:p>
              <a:p>
                <a:pPr marL="0" indent="0">
                  <a:buNone/>
                </a:pPr>
                <a:r>
                  <a:rPr lang="es-ES" b="1" dirty="0" smtClean="0"/>
                  <a:t>PROBLEM: </a:t>
                </a:r>
                <a:r>
                  <a:rPr lang="es-ES" b="1" dirty="0" err="1" smtClean="0">
                    <a:solidFill>
                      <a:srgbClr val="FF0000"/>
                    </a:solidFill>
                  </a:rPr>
                  <a:t>we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</a:rPr>
                  <a:t>now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</a:rPr>
                  <a:t>have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 N+M </a:t>
                </a:r>
                <a:r>
                  <a:rPr lang="es-ES" b="1" dirty="0" err="1" smtClean="0">
                    <a:solidFill>
                      <a:srgbClr val="FF0000"/>
                    </a:solidFill>
                  </a:rPr>
                  <a:t>unkowns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s-ES" b="1" dirty="0" err="1" smtClean="0">
                    <a:solidFill>
                      <a:srgbClr val="FF0000"/>
                    </a:solidFill>
                  </a:rPr>
                  <a:t>instead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 of </a:t>
                </a:r>
                <a:r>
                  <a:rPr lang="es-ES" b="1" dirty="0" err="1" smtClean="0">
                    <a:solidFill>
                      <a:srgbClr val="FF0000"/>
                    </a:solidFill>
                  </a:rPr>
                  <a:t>just</a:t>
                </a:r>
                <a:r>
                  <a:rPr lang="es-ES" b="1" dirty="0" smtClean="0">
                    <a:solidFill>
                      <a:srgbClr val="FF0000"/>
                    </a:solidFill>
                  </a:rPr>
                  <a:t> N! </a:t>
                </a:r>
                <a:endParaRPr lang="es-ES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s-ES" b="1" dirty="0" smtClean="0">
                    <a:sym typeface="Wingdings" panose="05000000000000000000" pitchFamily="2" charset="2"/>
                  </a:rPr>
                  <a:t>IDEA: look </a:t>
                </a:r>
                <a:r>
                  <a:rPr lang="es-ES" b="1" dirty="0" err="1" smtClean="0">
                    <a:sym typeface="Wingdings" panose="05000000000000000000" pitchFamily="2" charset="2"/>
                  </a:rPr>
                  <a:t>also</a:t>
                </a:r>
                <a:r>
                  <a:rPr lang="es-ES" b="1" dirty="0" smtClean="0"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ym typeface="Wingdings" panose="05000000000000000000" pitchFamily="2" charset="2"/>
                  </a:rPr>
                  <a:t>for</a:t>
                </a:r>
                <a:r>
                  <a:rPr lang="es-ES" b="1" dirty="0" smtClean="0"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ym typeface="Wingdings" panose="05000000000000000000" pitchFamily="2" charset="2"/>
                  </a:rPr>
                  <a:t>the</a:t>
                </a:r>
                <a:r>
                  <a:rPr lang="es-ES" b="1" dirty="0" smtClean="0">
                    <a:sym typeface="Wingdings" panose="05000000000000000000" pitchFamily="2" charset="2"/>
                  </a:rPr>
                  <a:t> </a:t>
                </a:r>
                <a:r>
                  <a:rPr lang="es-ES" b="1" dirty="0" err="1" smtClean="0">
                    <a:sym typeface="Wingdings" panose="05000000000000000000" pitchFamily="2" charset="2"/>
                  </a:rPr>
                  <a:t>solution</a:t>
                </a:r>
                <a:r>
                  <a:rPr lang="es-ES" b="1" dirty="0" smtClean="0">
                    <a:sym typeface="Wingdings" panose="05000000000000000000" pitchFamily="2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𝑨𝒙</m:t>
                    </m:r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𝒃</m:t>
                    </m:r>
                  </m:oMath>
                </a14:m>
                <a:r>
                  <a:rPr lang="es-ES" b="1" dirty="0"/>
                  <a:t> </a:t>
                </a:r>
                <a:r>
                  <a:rPr lang="es-ES" b="1" dirty="0" smtClean="0"/>
                  <a:t>in </a:t>
                </a:r>
                <a:r>
                  <a:rPr lang="es-ES" b="1" dirty="0" err="1" smtClean="0"/>
                  <a:t>the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space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spanned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by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the</a:t>
                </a:r>
                <a:r>
                  <a:rPr lang="es-ES" b="1" dirty="0" smtClean="0"/>
                  <a:t> </a:t>
                </a:r>
                <a:r>
                  <a:rPr lang="es-ES" b="1" dirty="0" err="1" smtClean="0"/>
                  <a:t>columns</a:t>
                </a:r>
                <a:r>
                  <a:rPr lang="es-ES" b="1" dirty="0" smtClean="0"/>
                  <a:t> of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𝒁</m:t>
                    </m:r>
                  </m:oMath>
                </a14:m>
                <a:r>
                  <a:rPr lang="es-ES" b="1" dirty="0" smtClean="0"/>
                  <a:t> </a:t>
                </a:r>
                <a:r>
                  <a:rPr lang="es-ES" b="1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ES" b="1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𝐙</m:t>
                        </m:r>
                      </m:e>
                      <m:sup>
                        <m:r>
                          <a:rPr lang="es-E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𝒕</m:t>
                        </m:r>
                      </m:sup>
                    </m:sSup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</m:t>
                    </m:r>
                    <m:r>
                      <a:rPr lang="es-ES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𝐲</m:t>
                    </m:r>
                    <m:r>
                      <a:rPr lang="es-ES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s-E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ES" b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𝐙</m:t>
                        </m:r>
                      </m:e>
                      <m:sup>
                        <m:r>
                          <a:rPr lang="es-E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𝒕</m:t>
                        </m:r>
                      </m:sup>
                    </m:sSup>
                    <m:r>
                      <a:rPr lang="es-ES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𝐀𝐙</m:t>
                    </m:r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𝝀</m:t>
                    </m:r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s-E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s-ES" b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𝐙</m:t>
                        </m:r>
                      </m:e>
                      <m:sup>
                        <m:r>
                          <a:rPr lang="es-E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𝒕</m:t>
                        </m:r>
                      </m:sup>
                    </m:sSup>
                    <m:r>
                      <a:rPr lang="es-ES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𝒃</m:t>
                    </m:r>
                  </m:oMath>
                </a14:m>
                <a:r>
                  <a:rPr lang="es-ES" b="1" dirty="0"/>
                  <a:t> </a:t>
                </a:r>
              </a:p>
              <a:p>
                <a:pPr marL="0" indent="0">
                  <a:buNone/>
                </a:pPr>
                <a:endParaRPr lang="es-ES" b="1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139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964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6014</TotalTime>
  <Words>791</Words>
  <Application>Microsoft Office PowerPoint</Application>
  <PresentationFormat>Panorámica</PresentationFormat>
  <Paragraphs>139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Tema de Office</vt:lpstr>
      <vt:lpstr>First Excursion in  Parallel Preconditioning</vt:lpstr>
      <vt:lpstr>Concept of Scalability</vt:lpstr>
      <vt:lpstr>Number of iterations DEPENDS ON h</vt:lpstr>
      <vt:lpstr>Target toy problem</vt:lpstr>
      <vt:lpstr>Jacobi Preconditioner </vt:lpstr>
      <vt:lpstr>Block Jacobi Preconditioner </vt:lpstr>
      <vt:lpstr>Why Block preconditioner not (so) effective?</vt:lpstr>
      <vt:lpstr>How to control rate of convergence?</vt:lpstr>
      <vt:lpstr>Deflation Solver – getting rid of low frequency modes</vt:lpstr>
      <vt:lpstr>Deflation Solver</vt:lpstr>
      <vt:lpstr>Deflation Solver</vt:lpstr>
      <vt:lpstr>Important “Detail”</vt:lpstr>
      <vt:lpstr>For example for our “toy problem”</vt:lpstr>
      <vt:lpstr>Visual Interpretation of Deflation</vt:lpstr>
      <vt:lpstr>Combining Constant deflation and block preconditioning</vt:lpstr>
      <vt:lpstr>Schur complement solver </vt:lpstr>
      <vt:lpstr>PROBLEM: it may not be easy to decide where to divide</vt:lpstr>
      <vt:lpstr>Luckily FEM allows good partitions to </vt:lpstr>
      <vt:lpstr>Schur complement </vt:lpstr>
      <vt:lpstr>IDEA:</vt:lpstr>
      <vt:lpstr>REMAINING OF THE COURSE:</vt:lpstr>
      <vt:lpstr>SOME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Krylov Methods</dc:title>
  <dc:creator>Riccardo Rossi</dc:creator>
  <cp:lastModifiedBy>Riccardo Rossi</cp:lastModifiedBy>
  <cp:revision>124</cp:revision>
  <dcterms:created xsi:type="dcterms:W3CDTF">2020-02-18T09:47:32Z</dcterms:created>
  <dcterms:modified xsi:type="dcterms:W3CDTF">2020-04-02T07:45:11Z</dcterms:modified>
</cp:coreProperties>
</file>